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59" r:id="rId3"/>
    <p:sldId id="302" r:id="rId4"/>
    <p:sldId id="303" r:id="rId5"/>
    <p:sldId id="304" r:id="rId6"/>
    <p:sldId id="305" r:id="rId7"/>
    <p:sldId id="286" r:id="rId8"/>
    <p:sldId id="261" r:id="rId9"/>
    <p:sldId id="285" r:id="rId10"/>
    <p:sldId id="287" r:id="rId11"/>
    <p:sldId id="289" r:id="rId12"/>
    <p:sldId id="296" r:id="rId13"/>
    <p:sldId id="294" r:id="rId14"/>
    <p:sldId id="299" r:id="rId15"/>
    <p:sldId id="277" r:id="rId16"/>
    <p:sldId id="266" r:id="rId17"/>
  </p:sldIdLst>
  <p:sldSz cx="9144000" cy="5143500" type="screen16x9"/>
  <p:notesSz cx="6858000" cy="9144000"/>
  <p:embeddedFontLst>
    <p:embeddedFont>
      <p:font typeface="Merriweather"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IBM Plex Sans" panose="020B0604020202020204" charset="0"/>
      <p:regular r:id="rId27"/>
      <p:bold r:id="rId28"/>
      <p:italic r:id="rId29"/>
      <p:boldItalic r:id="rId30"/>
    </p:embeddedFont>
    <p:embeddedFont>
      <p:font typeface="IBM Plex Sans Ligh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F6FE7C-CF99-466C-B936-598D332D830E}">
  <a:tblStyle styleId="{CBF6FE7C-CF99-466C-B936-598D332D830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1" autoAdjust="0"/>
    <p:restoredTop sz="96404" autoAdjust="0"/>
  </p:normalViewPr>
  <p:slideViewPr>
    <p:cSldViewPr snapToGrid="0">
      <p:cViewPr varScale="1">
        <p:scale>
          <a:sx n="152" d="100"/>
          <a:sy n="152" d="100"/>
        </p:scale>
        <p:origin x="50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Η Περιφέρεια Κεντρικής Μακεδονίας συγκεντρώνει περίπου το 10% του συνολικού ξενοδοχειακού δυναμικού της χώρας και το 8% περίπου της συνολικής τουριστικής κίνησης. Συνολικά διαθέτει ένα ξενοδοχειακό δυναμικό 1.195 μονάδων με 89.788 κλίνες, εκ των οποίων: Η Π.Ε. Χαλκιδικής είναι ο πλέον τουριστικά ανεπτυγμένη Π.Ε.  της Περιφέρειας και συγχρόνως ο τέταρτος καθιερωμένος τουριστικός προορισμός της Ελλάδας μετά την Κρήτη, τη Ρόδο και την Κέρκυρα και διαθέτει το 54,60% του ξενοδοχειακού δυναμικού σε κλίνες, με 521 ξενοδοχειακές μονάδες και 48.039 κλίνες.  Η Π.Ε. Πιερίας διαθέτει 388 ξενοδοχειακές μονάδες με 20.180 κλίνες.  Η Π.Ε. Θεσσαλονίκης διαθέτει 138 ξενοδοχειακές μονάδες με 14.378 κλίνες.  Οι υπόλοιπες Π.Ε.  συγκεντρώνουν το 10% περίπου των ξενοδοχείων και το 6% του συνόλου των κλινών της Περιφέρειας. Η Περιφέρεια διαθέτει επίσης 91 οργανωμένα </a:t>
            </a:r>
            <a:r>
              <a:rPr lang="el-GR" dirty="0" err="1"/>
              <a:t>camping</a:t>
            </a:r>
            <a:r>
              <a:rPr lang="el-GR" dirty="0"/>
              <a:t> χωρητικότητας 32.031 ατόμων καθώς και 60.000 κλίνες σε ενοικιαζόμενα δωμάτια και διαμερίσματα.</a:t>
            </a:r>
          </a:p>
          <a:p>
            <a:pPr marL="0" lvl="0" indent="0" algn="l" rtl="0">
              <a:spcBef>
                <a:spcPts val="0"/>
              </a:spcBef>
              <a:spcAft>
                <a:spcPts val="0"/>
              </a:spcAft>
              <a:buNone/>
            </a:pPr>
            <a:r>
              <a:rPr lang="el-GR" dirty="0"/>
              <a:t>(Πηγή: Ξενοδοχειακό επιμελητήριο Ελλάδας 2016 )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050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831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Rural Development in Cyprus is managed nationally through one Rural Development </a:t>
            </a:r>
            <a:r>
              <a:rPr lang="en-US" dirty="0" err="1"/>
              <a:t>Programme</a:t>
            </a:r>
            <a:r>
              <a:rPr lang="en-US" dirty="0"/>
              <a:t> (RDP), funded under the European Agricultural Fund for Rural Development (EAFRD) and national contributions. Relevant introductory information about Cyprus in general, is presented at the table 8.1 above. </a:t>
            </a:r>
          </a:p>
          <a:p>
            <a:pPr marL="0" lvl="0" indent="0" algn="l" rtl="0">
              <a:spcBef>
                <a:spcPts val="0"/>
              </a:spcBef>
              <a:spcAft>
                <a:spcPts val="0"/>
              </a:spcAft>
              <a:buNone/>
            </a:pPr>
            <a:r>
              <a:rPr lang="en-US" dirty="0"/>
              <a:t>Based on the priorities outlined by the Rural Development </a:t>
            </a:r>
            <a:r>
              <a:rPr lang="en-US" dirty="0" err="1"/>
              <a:t>Programme</a:t>
            </a:r>
            <a:r>
              <a:rPr lang="en-US" dirty="0"/>
              <a:t> (RDP), Cyprus is using €251.3 million of public money that is available for the 7-year period 2014-2020 (€132.2 million from the EU budget and €121.1 million of national cofounding). The RDP priorities for Cyprus are putting special emphasis on actions related to restoring, preserving, and enhancing local ecosystems, economic development in rural areas, and competitiveness of the promising agri-food sector. For example, 36,742 hectares of agricultural land will be protected under </a:t>
            </a:r>
            <a:r>
              <a:rPr lang="en-US" dirty="0" err="1"/>
              <a:t>agri</a:t>
            </a:r>
            <a:r>
              <a:rPr lang="en-US" dirty="0"/>
              <a:t>-environment-climate contracts targeting preservation of biodiversity, improved water management and prevention of soil erosion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Cyprus RDP as one of its priorities aims to support knowledge transfer through training on specific topics, demonstration activities, information actions, as well as short-term farm and forest management exchanges and visits to empower the agriculture, forestry, and fishing sectors. Notable training topics will be production techniques, climate change, sustainable management of resources, marketing. Special emphasis will be given to the training of young farmers. 2,800 training places will be made available for increasing knowledge and skills of agricultural entrepreneurs and foresters. In total 40 cooperation projects are envisioned, mostly by setting up Operational Groups and pilot projects under the European Innovation Partnership, or cooperation projects for the development of innovative products, practices and technologies.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Restoring, preserving and enhancing ecosystems is also directly related to agriculture and forestry. Under this priority, the RDP will focus on environment-friendly farming practices and management procedures, with particular emphasis on preserving and enhancing farm and forest biodiversity, preventing soil erosion and degradation of habitats, reducing agricultural inputs, and improving the quality of water. Close to 22% of the agricultural land is expected to be under contracts to improve soil management and/or to prevent soil erosion. Almost 45% of the total public funding to the Cyprus RDP will be used for area-based payments to farmers to entice them in to using more environment/climate-friendly land management practices, including organic farming, and further support areas facing natural or other constraints. 9.1% of agricultural and almost 8% of forest land are expected to be under agri-environmental management contracts that support biodiversity and better water management.</a:t>
            </a:r>
            <a:endParaRPr dirty="0"/>
          </a:p>
        </p:txBody>
      </p:sp>
    </p:spTree>
    <p:extLst>
      <p:ext uri="{BB962C8B-B14F-4D97-AF65-F5344CB8AC3E}">
        <p14:creationId xmlns:p14="http://schemas.microsoft.com/office/powerpoint/2010/main" val="417620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419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781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r>
              <a:rPr lang="el-GR" sz="1100" b="1" kern="1200" dirty="0">
                <a:solidFill>
                  <a:schemeClr val="tx1"/>
                </a:solidFill>
                <a:effectLst/>
                <a:latin typeface="+mn-lt"/>
                <a:ea typeface="+mn-ea"/>
                <a:cs typeface="+mn-cs"/>
              </a:rPr>
              <a:t>Αναπτυξιακή Δυτικής Μακεδονίας, </a:t>
            </a:r>
            <a:r>
              <a:rPr lang="en-US" sz="1100" b="1" kern="1200" dirty="0">
                <a:solidFill>
                  <a:schemeClr val="tx1"/>
                </a:solidFill>
                <a:effectLst/>
                <a:latin typeface="+mn-lt"/>
                <a:ea typeface="+mn-ea"/>
                <a:cs typeface="+mn-cs"/>
              </a:rPr>
              <a:t>Regional Development Agency of West Macedonia, ANKO(LP)</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100" kern="1200" dirty="0" err="1">
                <a:solidFill>
                  <a:schemeClr val="tx1"/>
                </a:solidFill>
                <a:effectLst/>
                <a:latin typeface="+mn-lt"/>
                <a:ea typeface="+mn-ea"/>
                <a:cs typeface="+mn-cs"/>
              </a:rPr>
              <a:t>Enterprise</a:t>
            </a:r>
            <a:r>
              <a:rPr lang="el-GR" sz="1100" kern="1200" dirty="0">
                <a:solidFill>
                  <a:schemeClr val="tx1"/>
                </a:solidFill>
                <a:effectLst/>
                <a:latin typeface="+mn-lt"/>
                <a:ea typeface="+mn-ea"/>
                <a:cs typeface="+mn-cs"/>
              </a:rPr>
              <a:t> Europe </a:t>
            </a:r>
            <a:r>
              <a:rPr lang="el-GR" sz="1100" kern="1200" dirty="0" err="1">
                <a:solidFill>
                  <a:schemeClr val="tx1"/>
                </a:solidFill>
                <a:effectLst/>
                <a:latin typeface="+mn-lt"/>
                <a:ea typeface="+mn-ea"/>
                <a:cs typeface="+mn-cs"/>
              </a:rPr>
              <a:t>Network</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ΜΑΘ - Αναπτυξιακή Μείζονος Αστικής Θεσσαλονίκης,</a:t>
            </a:r>
            <a:r>
              <a:rPr lang="en-US" sz="1100" b="1" kern="1200" dirty="0">
                <a:solidFill>
                  <a:schemeClr val="tx1"/>
                </a:solidFill>
                <a:effectLst/>
                <a:latin typeface="+mn-lt"/>
                <a:ea typeface="+mn-ea"/>
                <a:cs typeface="+mn-cs"/>
              </a:rPr>
              <a:t>Major Development Agency Thessaloniki S.A.</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και NSRF, την καθιστά πολύτιμο συνεργάτη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1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r>
              <a:rPr lang="en-US" sz="1100" b="1" kern="1200" dirty="0">
                <a:solidFill>
                  <a:schemeClr val="tx1"/>
                </a:solidFill>
                <a:effectLst/>
                <a:latin typeface="+mn-lt"/>
                <a:ea typeface="+mn-ea"/>
                <a:cs typeface="+mn-cs"/>
              </a:rPr>
              <a:t>Bulgarian Economic Forum</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171450" indent="-171450"/>
            <a:r>
              <a:rPr lang="it-IT" sz="1100" b="1" kern="1200" dirty="0">
                <a:solidFill>
                  <a:schemeClr val="tx1"/>
                </a:solidFill>
                <a:effectLst/>
                <a:latin typeface="+mn-lt"/>
                <a:ea typeface="+mn-ea"/>
                <a:cs typeface="+mn-cs"/>
              </a:rPr>
              <a:t>Local Economic Development Agency Razlog</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Οργανισμός Τοπικής Οικονομικής Ανάπτυξης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100" b="1" kern="1200" dirty="0" err="1">
                <a:solidFill>
                  <a:schemeClr val="tx1"/>
                </a:solidFill>
                <a:effectLst/>
                <a:latin typeface="+mn-lt"/>
                <a:ea typeface="+mn-ea"/>
                <a:cs typeface="+mn-cs"/>
              </a:rPr>
              <a:t>Παναγροτικός</a:t>
            </a:r>
            <a:r>
              <a:rPr lang="el-GR" sz="1100" b="1" kern="1200" dirty="0">
                <a:solidFill>
                  <a:schemeClr val="tx1"/>
                </a:solidFill>
                <a:effectLst/>
                <a:latin typeface="+mn-lt"/>
                <a:ea typeface="+mn-ea"/>
                <a:cs typeface="+mn-cs"/>
              </a:rPr>
              <a:t> Σύνδεσμος Κύπρου</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a:t>
            </a:r>
            <a:r>
              <a:rPr lang="el-GR" sz="1100" kern="1200" dirty="0" err="1">
                <a:solidFill>
                  <a:schemeClr val="tx1"/>
                </a:solidFill>
                <a:effectLst/>
                <a:latin typeface="+mn-lt"/>
                <a:ea typeface="+mn-ea"/>
                <a:cs typeface="+mn-cs"/>
              </a:rPr>
              <a:t>Παναγροτικός</a:t>
            </a:r>
            <a:r>
              <a:rPr lang="el-GR" sz="11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100" kern="1200" dirty="0" err="1">
                <a:solidFill>
                  <a:schemeClr val="tx1"/>
                </a:solidFill>
                <a:effectLst/>
                <a:latin typeface="+mn-lt"/>
                <a:ea typeface="+mn-ea"/>
                <a:cs typeface="+mn-cs"/>
              </a:rPr>
              <a:t>Παναγιώτικος</a:t>
            </a:r>
            <a:r>
              <a:rPr lang="el-GR" sz="11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100" kern="1200" dirty="0" err="1">
                <a:solidFill>
                  <a:schemeClr val="tx1"/>
                </a:solidFill>
                <a:effectLst/>
                <a:latin typeface="+mn-lt"/>
                <a:ea typeface="+mn-ea"/>
                <a:cs typeface="+mn-cs"/>
              </a:rPr>
              <a:t>Copa</a:t>
            </a:r>
            <a:r>
              <a:rPr lang="el-GR" sz="1100" kern="1200" dirty="0">
                <a:solidFill>
                  <a:schemeClr val="tx1"/>
                </a:solidFill>
                <a:effectLst/>
                <a:latin typeface="+mn-lt"/>
                <a:ea typeface="+mn-ea"/>
                <a:cs typeface="+mn-cs"/>
              </a:rPr>
              <a:t> - </a:t>
            </a:r>
            <a:r>
              <a:rPr lang="el-GR" sz="1100" kern="1200" dirty="0" err="1">
                <a:solidFill>
                  <a:schemeClr val="tx1"/>
                </a:solidFill>
                <a:effectLst/>
                <a:latin typeface="+mn-lt"/>
                <a:ea typeface="+mn-ea"/>
                <a:cs typeface="+mn-cs"/>
              </a:rPr>
              <a:t>Cogeca</a:t>
            </a:r>
            <a:r>
              <a:rPr lang="el-GR" sz="11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n-US" sz="1100" b="1" kern="1200" dirty="0">
                <a:solidFill>
                  <a:schemeClr val="tx1"/>
                </a:solidFill>
                <a:effectLst/>
                <a:latin typeface="+mn-lt"/>
                <a:ea typeface="+mn-ea"/>
                <a:cs typeface="+mn-cs"/>
              </a:rPr>
              <a:t>Center for Development of </a:t>
            </a:r>
            <a:r>
              <a:rPr lang="en-US" sz="1100" b="1" kern="1200" dirty="0" err="1">
                <a:solidFill>
                  <a:schemeClr val="tx1"/>
                </a:solidFill>
                <a:effectLst/>
                <a:latin typeface="+mn-lt"/>
                <a:ea typeface="+mn-ea"/>
                <a:cs typeface="+mn-cs"/>
              </a:rPr>
              <a:t>Pelagonija</a:t>
            </a:r>
            <a:r>
              <a:rPr lang="en-US" sz="1100" b="1" kern="1200" dirty="0">
                <a:solidFill>
                  <a:schemeClr val="tx1"/>
                </a:solidFill>
                <a:effectLst/>
                <a:latin typeface="+mn-lt"/>
                <a:ea typeface="+mn-ea"/>
                <a:cs typeface="+mn-cs"/>
              </a:rPr>
              <a:t> Region</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Περιφερειακό Κέντρο Ανάπτυξης της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100" kern="1200" dirty="0" err="1">
                <a:solidFill>
                  <a:schemeClr val="tx1"/>
                </a:solidFill>
                <a:effectLst/>
                <a:latin typeface="+mn-lt"/>
                <a:ea typeface="+mn-ea"/>
                <a:cs typeface="+mn-cs"/>
              </a:rPr>
              <a:t>Pela</a:t>
            </a:r>
            <a:r>
              <a:rPr lang="el-GR" sz="1100" kern="1200" dirty="0">
                <a:solidFill>
                  <a:schemeClr val="tx1"/>
                </a:solidFill>
                <a:effectLst/>
                <a:latin typeface="+mn-lt"/>
                <a:ea typeface="+mn-ea"/>
                <a:cs typeface="+mn-cs"/>
              </a:rPr>
              <a:t> </a:t>
            </a:r>
            <a:r>
              <a:rPr lang="el-GR" sz="1100" kern="1200" dirty="0" err="1">
                <a:solidFill>
                  <a:schemeClr val="tx1"/>
                </a:solidFill>
                <a:effectLst/>
                <a:latin typeface="+mn-lt"/>
                <a:ea typeface="+mn-ea"/>
                <a:cs typeface="+mn-cs"/>
              </a:rPr>
              <a:t>Pelagonija</a:t>
            </a:r>
            <a:r>
              <a:rPr lang="el-GR" sz="11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της ΕΕ για την περιοχή. Μέσω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r>
              <a:rPr lang="el-GR" sz="1100" b="1" kern="1200" dirty="0">
                <a:solidFill>
                  <a:schemeClr val="tx1"/>
                </a:solidFill>
                <a:effectLst/>
                <a:latin typeface="+mn-lt"/>
                <a:ea typeface="+mn-ea"/>
                <a:cs typeface="+mn-cs"/>
              </a:rPr>
              <a:t>Αναπτυξιακή Δυτικής Μακεδονίας, </a:t>
            </a:r>
            <a:r>
              <a:rPr lang="en-US" sz="1100" b="1" kern="1200" dirty="0">
                <a:solidFill>
                  <a:schemeClr val="tx1"/>
                </a:solidFill>
                <a:effectLst/>
                <a:latin typeface="+mn-lt"/>
                <a:ea typeface="+mn-ea"/>
                <a:cs typeface="+mn-cs"/>
              </a:rPr>
              <a:t>Regional Development Agency of West Macedonia, ANKO(LP)</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100" kern="1200" dirty="0" err="1">
                <a:solidFill>
                  <a:schemeClr val="tx1"/>
                </a:solidFill>
                <a:effectLst/>
                <a:latin typeface="+mn-lt"/>
                <a:ea typeface="+mn-ea"/>
                <a:cs typeface="+mn-cs"/>
              </a:rPr>
              <a:t>Enterprise</a:t>
            </a:r>
            <a:r>
              <a:rPr lang="el-GR" sz="1100" kern="1200" dirty="0">
                <a:solidFill>
                  <a:schemeClr val="tx1"/>
                </a:solidFill>
                <a:effectLst/>
                <a:latin typeface="+mn-lt"/>
                <a:ea typeface="+mn-ea"/>
                <a:cs typeface="+mn-cs"/>
              </a:rPr>
              <a:t> Europe </a:t>
            </a:r>
            <a:r>
              <a:rPr lang="el-GR" sz="1100" kern="1200" dirty="0" err="1">
                <a:solidFill>
                  <a:schemeClr val="tx1"/>
                </a:solidFill>
                <a:effectLst/>
                <a:latin typeface="+mn-lt"/>
                <a:ea typeface="+mn-ea"/>
                <a:cs typeface="+mn-cs"/>
              </a:rPr>
              <a:t>Network</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ΜΑΘ - Αναπτυξιακή Μείζονος Αστικής Θεσσαλονίκης,</a:t>
            </a:r>
            <a:r>
              <a:rPr lang="en-US" sz="1100" b="1" kern="1200" dirty="0">
                <a:solidFill>
                  <a:schemeClr val="tx1"/>
                </a:solidFill>
                <a:effectLst/>
                <a:latin typeface="+mn-lt"/>
                <a:ea typeface="+mn-ea"/>
                <a:cs typeface="+mn-cs"/>
              </a:rPr>
              <a:t>Major Development Agency Thessaloniki S.A.</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και NSRF, την καθιστά πολύτιμο συνεργάτη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1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r>
              <a:rPr lang="en-US" sz="1100" b="1" kern="1200" dirty="0">
                <a:solidFill>
                  <a:schemeClr val="tx1"/>
                </a:solidFill>
                <a:effectLst/>
                <a:latin typeface="+mn-lt"/>
                <a:ea typeface="+mn-ea"/>
                <a:cs typeface="+mn-cs"/>
              </a:rPr>
              <a:t>Bulgarian Economic Forum</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171450" indent="-171450"/>
            <a:r>
              <a:rPr lang="it-IT" sz="1100" b="1" kern="1200" dirty="0">
                <a:solidFill>
                  <a:schemeClr val="tx1"/>
                </a:solidFill>
                <a:effectLst/>
                <a:latin typeface="+mn-lt"/>
                <a:ea typeface="+mn-ea"/>
                <a:cs typeface="+mn-cs"/>
              </a:rPr>
              <a:t>Local Economic Development Agency Razlog</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Οργανισμός Τοπικής Οικονομικής Ανάπτυξης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100" b="1" kern="1200" dirty="0" err="1">
                <a:solidFill>
                  <a:schemeClr val="tx1"/>
                </a:solidFill>
                <a:effectLst/>
                <a:latin typeface="+mn-lt"/>
                <a:ea typeface="+mn-ea"/>
                <a:cs typeface="+mn-cs"/>
              </a:rPr>
              <a:t>Παναγροτικός</a:t>
            </a:r>
            <a:r>
              <a:rPr lang="el-GR" sz="1100" b="1" kern="1200" dirty="0">
                <a:solidFill>
                  <a:schemeClr val="tx1"/>
                </a:solidFill>
                <a:effectLst/>
                <a:latin typeface="+mn-lt"/>
                <a:ea typeface="+mn-ea"/>
                <a:cs typeface="+mn-cs"/>
              </a:rPr>
              <a:t> Σύνδεσμος Κύπρου</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a:t>
            </a:r>
            <a:r>
              <a:rPr lang="el-GR" sz="1100" kern="1200" dirty="0" err="1">
                <a:solidFill>
                  <a:schemeClr val="tx1"/>
                </a:solidFill>
                <a:effectLst/>
                <a:latin typeface="+mn-lt"/>
                <a:ea typeface="+mn-ea"/>
                <a:cs typeface="+mn-cs"/>
              </a:rPr>
              <a:t>Παναγροτικός</a:t>
            </a:r>
            <a:r>
              <a:rPr lang="el-GR" sz="11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100" kern="1200" dirty="0" err="1">
                <a:solidFill>
                  <a:schemeClr val="tx1"/>
                </a:solidFill>
                <a:effectLst/>
                <a:latin typeface="+mn-lt"/>
                <a:ea typeface="+mn-ea"/>
                <a:cs typeface="+mn-cs"/>
              </a:rPr>
              <a:t>Παναγιώτικος</a:t>
            </a:r>
            <a:r>
              <a:rPr lang="el-GR" sz="11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100" kern="1200" dirty="0" err="1">
                <a:solidFill>
                  <a:schemeClr val="tx1"/>
                </a:solidFill>
                <a:effectLst/>
                <a:latin typeface="+mn-lt"/>
                <a:ea typeface="+mn-ea"/>
                <a:cs typeface="+mn-cs"/>
              </a:rPr>
              <a:t>Copa</a:t>
            </a:r>
            <a:r>
              <a:rPr lang="el-GR" sz="1100" kern="1200" dirty="0">
                <a:solidFill>
                  <a:schemeClr val="tx1"/>
                </a:solidFill>
                <a:effectLst/>
                <a:latin typeface="+mn-lt"/>
                <a:ea typeface="+mn-ea"/>
                <a:cs typeface="+mn-cs"/>
              </a:rPr>
              <a:t> - </a:t>
            </a:r>
            <a:r>
              <a:rPr lang="el-GR" sz="1100" kern="1200" dirty="0" err="1">
                <a:solidFill>
                  <a:schemeClr val="tx1"/>
                </a:solidFill>
                <a:effectLst/>
                <a:latin typeface="+mn-lt"/>
                <a:ea typeface="+mn-ea"/>
                <a:cs typeface="+mn-cs"/>
              </a:rPr>
              <a:t>Cogeca</a:t>
            </a:r>
            <a:r>
              <a:rPr lang="el-GR" sz="11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n-US" sz="1100" b="1" kern="1200" dirty="0">
                <a:solidFill>
                  <a:schemeClr val="tx1"/>
                </a:solidFill>
                <a:effectLst/>
                <a:latin typeface="+mn-lt"/>
                <a:ea typeface="+mn-ea"/>
                <a:cs typeface="+mn-cs"/>
              </a:rPr>
              <a:t>Center for Development of </a:t>
            </a:r>
            <a:r>
              <a:rPr lang="en-US" sz="1100" b="1" kern="1200" dirty="0" err="1">
                <a:solidFill>
                  <a:schemeClr val="tx1"/>
                </a:solidFill>
                <a:effectLst/>
                <a:latin typeface="+mn-lt"/>
                <a:ea typeface="+mn-ea"/>
                <a:cs typeface="+mn-cs"/>
              </a:rPr>
              <a:t>Pelagonija</a:t>
            </a:r>
            <a:r>
              <a:rPr lang="en-US" sz="1100" b="1" kern="1200" dirty="0">
                <a:solidFill>
                  <a:schemeClr val="tx1"/>
                </a:solidFill>
                <a:effectLst/>
                <a:latin typeface="+mn-lt"/>
                <a:ea typeface="+mn-ea"/>
                <a:cs typeface="+mn-cs"/>
              </a:rPr>
              <a:t> Region</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Περιφερειακό Κέντρο Ανάπτυξης της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100" kern="1200" dirty="0" err="1">
                <a:solidFill>
                  <a:schemeClr val="tx1"/>
                </a:solidFill>
                <a:effectLst/>
                <a:latin typeface="+mn-lt"/>
                <a:ea typeface="+mn-ea"/>
                <a:cs typeface="+mn-cs"/>
              </a:rPr>
              <a:t>Pela</a:t>
            </a:r>
            <a:r>
              <a:rPr lang="el-GR" sz="1100" kern="1200" dirty="0">
                <a:solidFill>
                  <a:schemeClr val="tx1"/>
                </a:solidFill>
                <a:effectLst/>
                <a:latin typeface="+mn-lt"/>
                <a:ea typeface="+mn-ea"/>
                <a:cs typeface="+mn-cs"/>
              </a:rPr>
              <a:t> </a:t>
            </a:r>
            <a:r>
              <a:rPr lang="el-GR" sz="1100" kern="1200" dirty="0" err="1">
                <a:solidFill>
                  <a:schemeClr val="tx1"/>
                </a:solidFill>
                <a:effectLst/>
                <a:latin typeface="+mn-lt"/>
                <a:ea typeface="+mn-ea"/>
                <a:cs typeface="+mn-cs"/>
              </a:rPr>
              <a:t>Pelagonija</a:t>
            </a:r>
            <a:r>
              <a:rPr lang="el-GR" sz="11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της ΕΕ για την περιοχή. Μέσω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418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r>
              <a:rPr lang="el-GR" sz="1100" b="1" kern="1200" dirty="0">
                <a:solidFill>
                  <a:schemeClr val="tx1"/>
                </a:solidFill>
                <a:effectLst/>
                <a:latin typeface="+mn-lt"/>
                <a:ea typeface="+mn-ea"/>
                <a:cs typeface="+mn-cs"/>
              </a:rPr>
              <a:t>Αναπτυξιακή Δυτικής Μακεδονίας, </a:t>
            </a:r>
            <a:r>
              <a:rPr lang="en-US" sz="1100" b="1" kern="1200" dirty="0">
                <a:solidFill>
                  <a:schemeClr val="tx1"/>
                </a:solidFill>
                <a:effectLst/>
                <a:latin typeface="+mn-lt"/>
                <a:ea typeface="+mn-ea"/>
                <a:cs typeface="+mn-cs"/>
              </a:rPr>
              <a:t>Regional Development Agency of West Macedonia, ANKO(LP)</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100" kern="1200" dirty="0" err="1">
                <a:solidFill>
                  <a:schemeClr val="tx1"/>
                </a:solidFill>
                <a:effectLst/>
                <a:latin typeface="+mn-lt"/>
                <a:ea typeface="+mn-ea"/>
                <a:cs typeface="+mn-cs"/>
              </a:rPr>
              <a:t>Enterprise</a:t>
            </a:r>
            <a:r>
              <a:rPr lang="el-GR" sz="1100" kern="1200" dirty="0">
                <a:solidFill>
                  <a:schemeClr val="tx1"/>
                </a:solidFill>
                <a:effectLst/>
                <a:latin typeface="+mn-lt"/>
                <a:ea typeface="+mn-ea"/>
                <a:cs typeface="+mn-cs"/>
              </a:rPr>
              <a:t> Europe </a:t>
            </a:r>
            <a:r>
              <a:rPr lang="el-GR" sz="1100" kern="1200" dirty="0" err="1">
                <a:solidFill>
                  <a:schemeClr val="tx1"/>
                </a:solidFill>
                <a:effectLst/>
                <a:latin typeface="+mn-lt"/>
                <a:ea typeface="+mn-ea"/>
                <a:cs typeface="+mn-cs"/>
              </a:rPr>
              <a:t>Network</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ΜΑΘ - Αναπτυξιακή Μείζονος Αστικής Θεσσαλονίκης,</a:t>
            </a:r>
            <a:r>
              <a:rPr lang="en-US" sz="1100" b="1" kern="1200" dirty="0">
                <a:solidFill>
                  <a:schemeClr val="tx1"/>
                </a:solidFill>
                <a:effectLst/>
                <a:latin typeface="+mn-lt"/>
                <a:ea typeface="+mn-ea"/>
                <a:cs typeface="+mn-cs"/>
              </a:rPr>
              <a:t>Major Development Agency Thessaloniki S.A.</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και NSRF, την καθιστά πολύτιμο συνεργάτη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1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r>
              <a:rPr lang="en-US" sz="1100" b="1" kern="1200" dirty="0">
                <a:solidFill>
                  <a:schemeClr val="tx1"/>
                </a:solidFill>
                <a:effectLst/>
                <a:latin typeface="+mn-lt"/>
                <a:ea typeface="+mn-ea"/>
                <a:cs typeface="+mn-cs"/>
              </a:rPr>
              <a:t>Bulgarian Economic Forum</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171450" indent="-171450"/>
            <a:r>
              <a:rPr lang="it-IT" sz="1100" b="1" kern="1200" dirty="0">
                <a:solidFill>
                  <a:schemeClr val="tx1"/>
                </a:solidFill>
                <a:effectLst/>
                <a:latin typeface="+mn-lt"/>
                <a:ea typeface="+mn-ea"/>
                <a:cs typeface="+mn-cs"/>
              </a:rPr>
              <a:t>Local Economic Development Agency Razlog</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Οργανισμός Τοπικής Οικονομικής Ανάπτυξης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100" b="1" kern="1200" dirty="0" err="1">
                <a:solidFill>
                  <a:schemeClr val="tx1"/>
                </a:solidFill>
                <a:effectLst/>
                <a:latin typeface="+mn-lt"/>
                <a:ea typeface="+mn-ea"/>
                <a:cs typeface="+mn-cs"/>
              </a:rPr>
              <a:t>Παναγροτικός</a:t>
            </a:r>
            <a:r>
              <a:rPr lang="el-GR" sz="1100" b="1" kern="1200" dirty="0">
                <a:solidFill>
                  <a:schemeClr val="tx1"/>
                </a:solidFill>
                <a:effectLst/>
                <a:latin typeface="+mn-lt"/>
                <a:ea typeface="+mn-ea"/>
                <a:cs typeface="+mn-cs"/>
              </a:rPr>
              <a:t> Σύνδεσμος Κύπρου</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a:t>
            </a:r>
            <a:r>
              <a:rPr lang="el-GR" sz="1100" kern="1200" dirty="0" err="1">
                <a:solidFill>
                  <a:schemeClr val="tx1"/>
                </a:solidFill>
                <a:effectLst/>
                <a:latin typeface="+mn-lt"/>
                <a:ea typeface="+mn-ea"/>
                <a:cs typeface="+mn-cs"/>
              </a:rPr>
              <a:t>Παναγροτικός</a:t>
            </a:r>
            <a:r>
              <a:rPr lang="el-GR" sz="11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100" kern="1200" dirty="0" err="1">
                <a:solidFill>
                  <a:schemeClr val="tx1"/>
                </a:solidFill>
                <a:effectLst/>
                <a:latin typeface="+mn-lt"/>
                <a:ea typeface="+mn-ea"/>
                <a:cs typeface="+mn-cs"/>
              </a:rPr>
              <a:t>Παναγιώτικος</a:t>
            </a:r>
            <a:r>
              <a:rPr lang="el-GR" sz="11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100" kern="1200" dirty="0" err="1">
                <a:solidFill>
                  <a:schemeClr val="tx1"/>
                </a:solidFill>
                <a:effectLst/>
                <a:latin typeface="+mn-lt"/>
                <a:ea typeface="+mn-ea"/>
                <a:cs typeface="+mn-cs"/>
              </a:rPr>
              <a:t>Copa</a:t>
            </a:r>
            <a:r>
              <a:rPr lang="el-GR" sz="1100" kern="1200" dirty="0">
                <a:solidFill>
                  <a:schemeClr val="tx1"/>
                </a:solidFill>
                <a:effectLst/>
                <a:latin typeface="+mn-lt"/>
                <a:ea typeface="+mn-ea"/>
                <a:cs typeface="+mn-cs"/>
              </a:rPr>
              <a:t> - </a:t>
            </a:r>
            <a:r>
              <a:rPr lang="el-GR" sz="1100" kern="1200" dirty="0" err="1">
                <a:solidFill>
                  <a:schemeClr val="tx1"/>
                </a:solidFill>
                <a:effectLst/>
                <a:latin typeface="+mn-lt"/>
                <a:ea typeface="+mn-ea"/>
                <a:cs typeface="+mn-cs"/>
              </a:rPr>
              <a:t>Cogeca</a:t>
            </a:r>
            <a:r>
              <a:rPr lang="el-GR" sz="11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n-US" sz="1100" b="1" kern="1200" dirty="0">
                <a:solidFill>
                  <a:schemeClr val="tx1"/>
                </a:solidFill>
                <a:effectLst/>
                <a:latin typeface="+mn-lt"/>
                <a:ea typeface="+mn-ea"/>
                <a:cs typeface="+mn-cs"/>
              </a:rPr>
              <a:t>Center for Development of </a:t>
            </a:r>
            <a:r>
              <a:rPr lang="en-US" sz="1100" b="1" kern="1200" dirty="0" err="1">
                <a:solidFill>
                  <a:schemeClr val="tx1"/>
                </a:solidFill>
                <a:effectLst/>
                <a:latin typeface="+mn-lt"/>
                <a:ea typeface="+mn-ea"/>
                <a:cs typeface="+mn-cs"/>
              </a:rPr>
              <a:t>Pelagonija</a:t>
            </a:r>
            <a:r>
              <a:rPr lang="en-US" sz="1100" b="1" kern="1200" dirty="0">
                <a:solidFill>
                  <a:schemeClr val="tx1"/>
                </a:solidFill>
                <a:effectLst/>
                <a:latin typeface="+mn-lt"/>
                <a:ea typeface="+mn-ea"/>
                <a:cs typeface="+mn-cs"/>
              </a:rPr>
              <a:t> Region</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Περιφερειακό Κέντρο Ανάπτυξης της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100" kern="1200" dirty="0" err="1">
                <a:solidFill>
                  <a:schemeClr val="tx1"/>
                </a:solidFill>
                <a:effectLst/>
                <a:latin typeface="+mn-lt"/>
                <a:ea typeface="+mn-ea"/>
                <a:cs typeface="+mn-cs"/>
              </a:rPr>
              <a:t>Pela</a:t>
            </a:r>
            <a:r>
              <a:rPr lang="el-GR" sz="1100" kern="1200" dirty="0">
                <a:solidFill>
                  <a:schemeClr val="tx1"/>
                </a:solidFill>
                <a:effectLst/>
                <a:latin typeface="+mn-lt"/>
                <a:ea typeface="+mn-ea"/>
                <a:cs typeface="+mn-cs"/>
              </a:rPr>
              <a:t> </a:t>
            </a:r>
            <a:r>
              <a:rPr lang="el-GR" sz="1100" kern="1200" dirty="0" err="1">
                <a:solidFill>
                  <a:schemeClr val="tx1"/>
                </a:solidFill>
                <a:effectLst/>
                <a:latin typeface="+mn-lt"/>
                <a:ea typeface="+mn-ea"/>
                <a:cs typeface="+mn-cs"/>
              </a:rPr>
              <a:t>Pelagonija</a:t>
            </a:r>
            <a:r>
              <a:rPr lang="el-GR" sz="11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της ΕΕ για την περιοχή. Μέσω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677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r>
              <a:rPr lang="el-GR" sz="1100" b="1" kern="1200" dirty="0">
                <a:solidFill>
                  <a:schemeClr val="tx1"/>
                </a:solidFill>
                <a:effectLst/>
                <a:latin typeface="+mn-lt"/>
                <a:ea typeface="+mn-ea"/>
                <a:cs typeface="+mn-cs"/>
              </a:rPr>
              <a:t>Αναπτυξιακή Δυτικής Μακεδονίας, </a:t>
            </a:r>
            <a:r>
              <a:rPr lang="en-US" sz="1100" b="1" kern="1200" dirty="0">
                <a:solidFill>
                  <a:schemeClr val="tx1"/>
                </a:solidFill>
                <a:effectLst/>
                <a:latin typeface="+mn-lt"/>
                <a:ea typeface="+mn-ea"/>
                <a:cs typeface="+mn-cs"/>
              </a:rPr>
              <a:t>Regional Development Agency of West Macedonia, ANKO(LP)</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100" kern="1200" dirty="0" err="1">
                <a:solidFill>
                  <a:schemeClr val="tx1"/>
                </a:solidFill>
                <a:effectLst/>
                <a:latin typeface="+mn-lt"/>
                <a:ea typeface="+mn-ea"/>
                <a:cs typeface="+mn-cs"/>
              </a:rPr>
              <a:t>Enterprise</a:t>
            </a:r>
            <a:r>
              <a:rPr lang="el-GR" sz="1100" kern="1200" dirty="0">
                <a:solidFill>
                  <a:schemeClr val="tx1"/>
                </a:solidFill>
                <a:effectLst/>
                <a:latin typeface="+mn-lt"/>
                <a:ea typeface="+mn-ea"/>
                <a:cs typeface="+mn-cs"/>
              </a:rPr>
              <a:t> Europe </a:t>
            </a:r>
            <a:r>
              <a:rPr lang="el-GR" sz="1100" kern="1200" dirty="0" err="1">
                <a:solidFill>
                  <a:schemeClr val="tx1"/>
                </a:solidFill>
                <a:effectLst/>
                <a:latin typeface="+mn-lt"/>
                <a:ea typeface="+mn-ea"/>
                <a:cs typeface="+mn-cs"/>
              </a:rPr>
              <a:t>Network</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ΜΑΘ - Αναπτυξιακή Μείζονος Αστικής Θεσσαλονίκης,</a:t>
            </a:r>
            <a:r>
              <a:rPr lang="en-US" sz="1100" b="1" kern="1200" dirty="0">
                <a:solidFill>
                  <a:schemeClr val="tx1"/>
                </a:solidFill>
                <a:effectLst/>
                <a:latin typeface="+mn-lt"/>
                <a:ea typeface="+mn-ea"/>
                <a:cs typeface="+mn-cs"/>
              </a:rPr>
              <a:t>Major Development Agency Thessaloniki S.A.</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και NSRF, την καθιστά πολύτιμο συνεργάτη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1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r>
              <a:rPr lang="en-US" sz="1100" b="1" kern="1200" dirty="0">
                <a:solidFill>
                  <a:schemeClr val="tx1"/>
                </a:solidFill>
                <a:effectLst/>
                <a:latin typeface="+mn-lt"/>
                <a:ea typeface="+mn-ea"/>
                <a:cs typeface="+mn-cs"/>
              </a:rPr>
              <a:t>Bulgarian Economic Forum</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171450" indent="-171450"/>
            <a:r>
              <a:rPr lang="it-IT" sz="1100" b="1" kern="1200" dirty="0">
                <a:solidFill>
                  <a:schemeClr val="tx1"/>
                </a:solidFill>
                <a:effectLst/>
                <a:latin typeface="+mn-lt"/>
                <a:ea typeface="+mn-ea"/>
                <a:cs typeface="+mn-cs"/>
              </a:rPr>
              <a:t>Local Economic Development Agency Razlog</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Οργανισμός Τοπικής Οικονομικής Ανάπτυξης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100" b="1" kern="1200" dirty="0" err="1">
                <a:solidFill>
                  <a:schemeClr val="tx1"/>
                </a:solidFill>
                <a:effectLst/>
                <a:latin typeface="+mn-lt"/>
                <a:ea typeface="+mn-ea"/>
                <a:cs typeface="+mn-cs"/>
              </a:rPr>
              <a:t>Παναγροτικός</a:t>
            </a:r>
            <a:r>
              <a:rPr lang="el-GR" sz="1100" b="1" kern="1200" dirty="0">
                <a:solidFill>
                  <a:schemeClr val="tx1"/>
                </a:solidFill>
                <a:effectLst/>
                <a:latin typeface="+mn-lt"/>
                <a:ea typeface="+mn-ea"/>
                <a:cs typeface="+mn-cs"/>
              </a:rPr>
              <a:t> Σύνδεσμος Κύπρου</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a:t>
            </a:r>
            <a:r>
              <a:rPr lang="el-GR" sz="1100" kern="1200" dirty="0" err="1">
                <a:solidFill>
                  <a:schemeClr val="tx1"/>
                </a:solidFill>
                <a:effectLst/>
                <a:latin typeface="+mn-lt"/>
                <a:ea typeface="+mn-ea"/>
                <a:cs typeface="+mn-cs"/>
              </a:rPr>
              <a:t>Παναγροτικός</a:t>
            </a:r>
            <a:r>
              <a:rPr lang="el-GR" sz="11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100" kern="1200" dirty="0" err="1">
                <a:solidFill>
                  <a:schemeClr val="tx1"/>
                </a:solidFill>
                <a:effectLst/>
                <a:latin typeface="+mn-lt"/>
                <a:ea typeface="+mn-ea"/>
                <a:cs typeface="+mn-cs"/>
              </a:rPr>
              <a:t>Παναγιώτικος</a:t>
            </a:r>
            <a:r>
              <a:rPr lang="el-GR" sz="11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100" kern="1200" dirty="0" err="1">
                <a:solidFill>
                  <a:schemeClr val="tx1"/>
                </a:solidFill>
                <a:effectLst/>
                <a:latin typeface="+mn-lt"/>
                <a:ea typeface="+mn-ea"/>
                <a:cs typeface="+mn-cs"/>
              </a:rPr>
              <a:t>Copa</a:t>
            </a:r>
            <a:r>
              <a:rPr lang="el-GR" sz="1100" kern="1200" dirty="0">
                <a:solidFill>
                  <a:schemeClr val="tx1"/>
                </a:solidFill>
                <a:effectLst/>
                <a:latin typeface="+mn-lt"/>
                <a:ea typeface="+mn-ea"/>
                <a:cs typeface="+mn-cs"/>
              </a:rPr>
              <a:t> - </a:t>
            </a:r>
            <a:r>
              <a:rPr lang="el-GR" sz="1100" kern="1200" dirty="0" err="1">
                <a:solidFill>
                  <a:schemeClr val="tx1"/>
                </a:solidFill>
                <a:effectLst/>
                <a:latin typeface="+mn-lt"/>
                <a:ea typeface="+mn-ea"/>
                <a:cs typeface="+mn-cs"/>
              </a:rPr>
              <a:t>Cogeca</a:t>
            </a:r>
            <a:r>
              <a:rPr lang="el-GR" sz="11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n-US" sz="1100" b="1" kern="1200" dirty="0">
                <a:solidFill>
                  <a:schemeClr val="tx1"/>
                </a:solidFill>
                <a:effectLst/>
                <a:latin typeface="+mn-lt"/>
                <a:ea typeface="+mn-ea"/>
                <a:cs typeface="+mn-cs"/>
              </a:rPr>
              <a:t>Center for Development of </a:t>
            </a:r>
            <a:r>
              <a:rPr lang="en-US" sz="1100" b="1" kern="1200" dirty="0" err="1">
                <a:solidFill>
                  <a:schemeClr val="tx1"/>
                </a:solidFill>
                <a:effectLst/>
                <a:latin typeface="+mn-lt"/>
                <a:ea typeface="+mn-ea"/>
                <a:cs typeface="+mn-cs"/>
              </a:rPr>
              <a:t>Pelagonija</a:t>
            </a:r>
            <a:r>
              <a:rPr lang="en-US" sz="1100" b="1" kern="1200" dirty="0">
                <a:solidFill>
                  <a:schemeClr val="tx1"/>
                </a:solidFill>
                <a:effectLst/>
                <a:latin typeface="+mn-lt"/>
                <a:ea typeface="+mn-ea"/>
                <a:cs typeface="+mn-cs"/>
              </a:rPr>
              <a:t> Region</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Περιφερειακό Κέντρο Ανάπτυξης της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100" kern="1200" dirty="0" err="1">
                <a:solidFill>
                  <a:schemeClr val="tx1"/>
                </a:solidFill>
                <a:effectLst/>
                <a:latin typeface="+mn-lt"/>
                <a:ea typeface="+mn-ea"/>
                <a:cs typeface="+mn-cs"/>
              </a:rPr>
              <a:t>Pela</a:t>
            </a:r>
            <a:r>
              <a:rPr lang="el-GR" sz="1100" kern="1200" dirty="0">
                <a:solidFill>
                  <a:schemeClr val="tx1"/>
                </a:solidFill>
                <a:effectLst/>
                <a:latin typeface="+mn-lt"/>
                <a:ea typeface="+mn-ea"/>
                <a:cs typeface="+mn-cs"/>
              </a:rPr>
              <a:t> </a:t>
            </a:r>
            <a:r>
              <a:rPr lang="el-GR" sz="1100" kern="1200" dirty="0" err="1">
                <a:solidFill>
                  <a:schemeClr val="tx1"/>
                </a:solidFill>
                <a:effectLst/>
                <a:latin typeface="+mn-lt"/>
                <a:ea typeface="+mn-ea"/>
                <a:cs typeface="+mn-cs"/>
              </a:rPr>
              <a:t>Pelagonija</a:t>
            </a:r>
            <a:r>
              <a:rPr lang="el-GR" sz="11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της ΕΕ για την περιοχή. Μέσω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029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r>
              <a:rPr lang="el-GR" sz="1100" b="1" kern="1200" dirty="0">
                <a:solidFill>
                  <a:schemeClr val="tx1"/>
                </a:solidFill>
                <a:effectLst/>
                <a:latin typeface="+mn-lt"/>
                <a:ea typeface="+mn-ea"/>
                <a:cs typeface="+mn-cs"/>
              </a:rPr>
              <a:t>Αναπτυξιακή Δυτικής Μακεδονίας, </a:t>
            </a:r>
            <a:r>
              <a:rPr lang="en-US" sz="1100" b="1" kern="1200" dirty="0">
                <a:solidFill>
                  <a:schemeClr val="tx1"/>
                </a:solidFill>
                <a:effectLst/>
                <a:latin typeface="+mn-lt"/>
                <a:ea typeface="+mn-ea"/>
                <a:cs typeface="+mn-cs"/>
              </a:rPr>
              <a:t>Regional Development Agency of West Macedonia, ANKO(LP)</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100" kern="1200" dirty="0" err="1">
                <a:solidFill>
                  <a:schemeClr val="tx1"/>
                </a:solidFill>
                <a:effectLst/>
                <a:latin typeface="+mn-lt"/>
                <a:ea typeface="+mn-ea"/>
                <a:cs typeface="+mn-cs"/>
              </a:rPr>
              <a:t>Enterprise</a:t>
            </a:r>
            <a:r>
              <a:rPr lang="el-GR" sz="1100" kern="1200" dirty="0">
                <a:solidFill>
                  <a:schemeClr val="tx1"/>
                </a:solidFill>
                <a:effectLst/>
                <a:latin typeface="+mn-lt"/>
                <a:ea typeface="+mn-ea"/>
                <a:cs typeface="+mn-cs"/>
              </a:rPr>
              <a:t> Europe </a:t>
            </a:r>
            <a:r>
              <a:rPr lang="el-GR" sz="1100" kern="1200" dirty="0" err="1">
                <a:solidFill>
                  <a:schemeClr val="tx1"/>
                </a:solidFill>
                <a:effectLst/>
                <a:latin typeface="+mn-lt"/>
                <a:ea typeface="+mn-ea"/>
                <a:cs typeface="+mn-cs"/>
              </a:rPr>
              <a:t>Network</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ΜΑΘ - Αναπτυξιακή Μείζονος Αστικής Θεσσαλονίκης,</a:t>
            </a:r>
            <a:r>
              <a:rPr lang="en-US" sz="1100" b="1" kern="1200" dirty="0">
                <a:solidFill>
                  <a:schemeClr val="tx1"/>
                </a:solidFill>
                <a:effectLst/>
                <a:latin typeface="+mn-lt"/>
                <a:ea typeface="+mn-ea"/>
                <a:cs typeface="+mn-cs"/>
              </a:rPr>
              <a:t>Major Development Agency Thessaloniki S.A.</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και NSRF, την καθιστά πολύτιμο συνεργάτη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l-GR" sz="11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1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100" kern="1200" dirty="0" err="1">
                <a:solidFill>
                  <a:schemeClr val="tx1"/>
                </a:solidFill>
                <a:effectLst/>
                <a:latin typeface="+mn-lt"/>
                <a:ea typeface="+mn-ea"/>
                <a:cs typeface="+mn-cs"/>
              </a:rPr>
              <a:t>Interreg</a:t>
            </a:r>
            <a:r>
              <a:rPr lang="el-GR" sz="11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r>
              <a:rPr lang="en-US" sz="1100" b="1" kern="1200" dirty="0">
                <a:solidFill>
                  <a:schemeClr val="tx1"/>
                </a:solidFill>
                <a:effectLst/>
                <a:latin typeface="+mn-lt"/>
                <a:ea typeface="+mn-ea"/>
                <a:cs typeface="+mn-cs"/>
              </a:rPr>
              <a:t>Bulgarian Economic Forum</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171450" indent="-171450"/>
            <a:r>
              <a:rPr lang="it-IT" sz="1100" b="1" kern="1200" dirty="0">
                <a:solidFill>
                  <a:schemeClr val="tx1"/>
                </a:solidFill>
                <a:effectLst/>
                <a:latin typeface="+mn-lt"/>
                <a:ea typeface="+mn-ea"/>
                <a:cs typeface="+mn-cs"/>
              </a:rPr>
              <a:t>Local Economic Development Agency Razlog</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Οργανισμός Τοπικής Οικονομικής Ανάπτυξης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100" kern="1200" dirty="0" err="1">
                <a:solidFill>
                  <a:schemeClr val="tx1"/>
                </a:solidFill>
                <a:effectLst/>
                <a:latin typeface="+mn-lt"/>
                <a:ea typeface="+mn-ea"/>
                <a:cs typeface="+mn-cs"/>
              </a:rPr>
              <a:t>Razlog</a:t>
            </a:r>
            <a:r>
              <a:rPr lang="el-GR" sz="11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100" b="1" kern="1200" dirty="0" err="1">
                <a:solidFill>
                  <a:schemeClr val="tx1"/>
                </a:solidFill>
                <a:effectLst/>
                <a:latin typeface="+mn-lt"/>
                <a:ea typeface="+mn-ea"/>
                <a:cs typeface="+mn-cs"/>
              </a:rPr>
              <a:t>Παναγροτικός</a:t>
            </a:r>
            <a:r>
              <a:rPr lang="el-GR" sz="1100" b="1" kern="1200" dirty="0">
                <a:solidFill>
                  <a:schemeClr val="tx1"/>
                </a:solidFill>
                <a:effectLst/>
                <a:latin typeface="+mn-lt"/>
                <a:ea typeface="+mn-ea"/>
                <a:cs typeface="+mn-cs"/>
              </a:rPr>
              <a:t> Σύνδεσμος Κύπρου</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Ο </a:t>
            </a:r>
            <a:r>
              <a:rPr lang="el-GR" sz="1100" kern="1200" dirty="0" err="1">
                <a:solidFill>
                  <a:schemeClr val="tx1"/>
                </a:solidFill>
                <a:effectLst/>
                <a:latin typeface="+mn-lt"/>
                <a:ea typeface="+mn-ea"/>
                <a:cs typeface="+mn-cs"/>
              </a:rPr>
              <a:t>Παναγροτικός</a:t>
            </a:r>
            <a:r>
              <a:rPr lang="el-GR" sz="11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100" kern="1200" dirty="0" err="1">
                <a:solidFill>
                  <a:schemeClr val="tx1"/>
                </a:solidFill>
                <a:effectLst/>
                <a:latin typeface="+mn-lt"/>
                <a:ea typeface="+mn-ea"/>
                <a:cs typeface="+mn-cs"/>
              </a:rPr>
              <a:t>Παναγιώτικος</a:t>
            </a:r>
            <a:r>
              <a:rPr lang="el-GR" sz="11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100" kern="1200" dirty="0" err="1">
                <a:solidFill>
                  <a:schemeClr val="tx1"/>
                </a:solidFill>
                <a:effectLst/>
                <a:latin typeface="+mn-lt"/>
                <a:ea typeface="+mn-ea"/>
                <a:cs typeface="+mn-cs"/>
              </a:rPr>
              <a:t>Copa</a:t>
            </a:r>
            <a:r>
              <a:rPr lang="el-GR" sz="1100" kern="1200" dirty="0">
                <a:solidFill>
                  <a:schemeClr val="tx1"/>
                </a:solidFill>
                <a:effectLst/>
                <a:latin typeface="+mn-lt"/>
                <a:ea typeface="+mn-ea"/>
                <a:cs typeface="+mn-cs"/>
              </a:rPr>
              <a:t> - </a:t>
            </a:r>
            <a:r>
              <a:rPr lang="el-GR" sz="1100" kern="1200" dirty="0" err="1">
                <a:solidFill>
                  <a:schemeClr val="tx1"/>
                </a:solidFill>
                <a:effectLst/>
                <a:latin typeface="+mn-lt"/>
                <a:ea typeface="+mn-ea"/>
                <a:cs typeface="+mn-cs"/>
              </a:rPr>
              <a:t>Cogeca</a:t>
            </a:r>
            <a:r>
              <a:rPr lang="el-GR" sz="11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a:t>
            </a:r>
          </a:p>
          <a:p>
            <a:pPr marL="171450" indent="-171450"/>
            <a:r>
              <a:rPr lang="en-US" sz="1100" b="1" kern="1200" dirty="0">
                <a:solidFill>
                  <a:schemeClr val="tx1"/>
                </a:solidFill>
                <a:effectLst/>
                <a:latin typeface="+mn-lt"/>
                <a:ea typeface="+mn-ea"/>
                <a:cs typeface="+mn-cs"/>
              </a:rPr>
              <a:t>Center for Development of </a:t>
            </a:r>
            <a:r>
              <a:rPr lang="en-US" sz="1100" b="1" kern="1200" dirty="0" err="1">
                <a:solidFill>
                  <a:schemeClr val="tx1"/>
                </a:solidFill>
                <a:effectLst/>
                <a:latin typeface="+mn-lt"/>
                <a:ea typeface="+mn-ea"/>
                <a:cs typeface="+mn-cs"/>
              </a:rPr>
              <a:t>Pelagonija</a:t>
            </a:r>
            <a:r>
              <a:rPr lang="en-US" sz="1100" b="1" kern="1200" dirty="0">
                <a:solidFill>
                  <a:schemeClr val="tx1"/>
                </a:solidFill>
                <a:effectLst/>
                <a:latin typeface="+mn-lt"/>
                <a:ea typeface="+mn-ea"/>
                <a:cs typeface="+mn-cs"/>
              </a:rPr>
              <a:t> Region</a:t>
            </a:r>
            <a:endParaRPr lang="el-GR" sz="1100" kern="1200" dirty="0">
              <a:solidFill>
                <a:schemeClr val="tx1"/>
              </a:solidFill>
              <a:effectLst/>
              <a:latin typeface="+mn-lt"/>
              <a:ea typeface="+mn-ea"/>
              <a:cs typeface="+mn-cs"/>
            </a:endParaRPr>
          </a:p>
          <a:p>
            <a:pPr marL="0" indent="0">
              <a:buFont typeface="Arial" panose="020B0604020202020204" pitchFamily="34" charset="0"/>
              <a:buNone/>
            </a:pPr>
            <a:r>
              <a:rPr lang="el-GR" sz="1100" kern="1200" dirty="0">
                <a:solidFill>
                  <a:schemeClr val="tx1"/>
                </a:solidFill>
                <a:effectLst/>
                <a:latin typeface="+mn-lt"/>
                <a:ea typeface="+mn-ea"/>
                <a:cs typeface="+mn-cs"/>
              </a:rPr>
              <a:t>Το Περιφερειακό Κέντρο Ανάπτυξης της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100" kern="1200" dirty="0" err="1">
                <a:solidFill>
                  <a:schemeClr val="tx1"/>
                </a:solidFill>
                <a:effectLst/>
                <a:latin typeface="+mn-lt"/>
                <a:ea typeface="+mn-ea"/>
                <a:cs typeface="+mn-cs"/>
              </a:rPr>
              <a:t>Pela</a:t>
            </a:r>
            <a:r>
              <a:rPr lang="el-GR" sz="1100" kern="1200" dirty="0">
                <a:solidFill>
                  <a:schemeClr val="tx1"/>
                </a:solidFill>
                <a:effectLst/>
                <a:latin typeface="+mn-lt"/>
                <a:ea typeface="+mn-ea"/>
                <a:cs typeface="+mn-cs"/>
              </a:rPr>
              <a:t> </a:t>
            </a:r>
            <a:r>
              <a:rPr lang="el-GR" sz="1100" kern="1200" dirty="0" err="1">
                <a:solidFill>
                  <a:schemeClr val="tx1"/>
                </a:solidFill>
                <a:effectLst/>
                <a:latin typeface="+mn-lt"/>
                <a:ea typeface="+mn-ea"/>
                <a:cs typeface="+mn-cs"/>
              </a:rPr>
              <a:t>Pelagonija</a:t>
            </a:r>
            <a:r>
              <a:rPr lang="el-GR" sz="11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100" kern="1200" dirty="0" err="1">
                <a:solidFill>
                  <a:schemeClr val="tx1"/>
                </a:solidFill>
                <a:effectLst/>
                <a:latin typeface="+mn-lt"/>
                <a:ea typeface="+mn-ea"/>
                <a:cs typeface="+mn-cs"/>
              </a:rPr>
              <a:t>Πελαγονίας</a:t>
            </a:r>
            <a:r>
              <a:rPr lang="el-GR" sz="11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100" kern="1200" dirty="0" err="1">
                <a:solidFill>
                  <a:schemeClr val="tx1"/>
                </a:solidFill>
                <a:effectLst/>
                <a:latin typeface="+mn-lt"/>
                <a:ea typeface="+mn-ea"/>
                <a:cs typeface="+mn-cs"/>
              </a:rPr>
              <a:t>Leader</a:t>
            </a:r>
            <a:r>
              <a:rPr lang="el-GR" sz="1100" kern="1200" dirty="0">
                <a:solidFill>
                  <a:schemeClr val="tx1"/>
                </a:solidFill>
                <a:effectLst/>
                <a:latin typeface="+mn-lt"/>
                <a:ea typeface="+mn-ea"/>
                <a:cs typeface="+mn-cs"/>
              </a:rPr>
              <a:t> της ΕΕ για την περιοχή. Μέσω του Έργου </a:t>
            </a:r>
            <a:r>
              <a:rPr lang="el-GR" sz="1100" kern="1200" dirty="0" err="1">
                <a:solidFill>
                  <a:schemeClr val="tx1"/>
                </a:solidFill>
                <a:effectLst/>
                <a:latin typeface="+mn-lt"/>
                <a:ea typeface="+mn-ea"/>
                <a:cs typeface="+mn-cs"/>
              </a:rPr>
              <a:t>SmartRural</a:t>
            </a:r>
            <a:r>
              <a:rPr lang="el-GR" sz="11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950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Παρά όλα αυτά όπως διακρίνουμε στον παραπάνω πίνακα η περιοχή παρέμβασης διαθέτει το μεγαλύτερο ποσοστό καλλιεργήσιμης έκτασης  και αριθμό πιστοποιημένων  παραγωγών.</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384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l-GR" dirty="0"/>
              <a:t>Ο αγροτικός παραγωγικός τομέας της περιοχής παρέμβασης χαρακτηρίζεται από εξαιρετικά ευνοϊκές συνθήκες, που οφείλονται στο ήπιο κλίμα, την αυξημένη ηλιοφάνεια κατά το μεγαλύτερο μέρος του χρόνου, αλλά και το ανάγλυφο του εδάφους, που δημιουργεί ποικιλία </a:t>
            </a:r>
            <a:r>
              <a:rPr lang="el-GR" dirty="0" err="1"/>
              <a:t>μικρο</a:t>
            </a:r>
            <a:r>
              <a:rPr lang="el-GR" dirty="0"/>
              <a:t>- περιβαλλόντων. Έτσι, στην Κεντρική και Δυτική Μακεδονία επικρατούν συνθήκες εκτεταμένης χρονικά βλαστικής περιόδου, που ευνοούν την ανάπτυξη βιολογικής γεωργίας και την παραγωγή ποιοτικών και πιστοποιημένων προϊόντων για αγορές υψηλού εισοδήματος, καλλιέργειες δηλαδή που μπορούν να αναπτυχθούν περαιτέρω με τη σωστή χρήση της έρευνας, την αξιοποίηση των αποτελεσμάτων πολύ σημαντικών δράσεων κατάρτισης του αγροτικού δυναμικού της περιοχής.</a:t>
            </a:r>
          </a:p>
          <a:p>
            <a:pPr marL="171450" lvl="0" indent="-171450" algn="l" rtl="0">
              <a:spcBef>
                <a:spcPts val="0"/>
              </a:spcBef>
              <a:spcAft>
                <a:spcPts val="0"/>
              </a:spcAft>
            </a:pPr>
            <a:r>
              <a:rPr lang="el-GR" dirty="0"/>
              <a:t>Οι ορεινές περιοχές της είναι αγροτικές με κύρια δραστηριότητα την κτηνοτροφία και παρά τις αναπτυξιακές προσπάθειες, εξακολουθούν να μην παρέχουν στους κατοίκους, ιδιαίτερα τους νέους και τις γυναίκες ευκαιρίες και δυνατότητες απασχόλησης. Οι πολιτικές δημιουργίας απασχόλησης σε μη γεωργικές δραστηριότητες που εφαρμόζονται είναι αποτελεσματικές για τη δημιουργία συμπληρωματικών εισοδημάτων και όχι για τη δημιουργία νέων θέσεων πλήρους απασχόλησης. Η αναθεώρηση της ΚΑΠ και η πολιτική για ενίσχυση της παραγωγής ανταγωνιστικών μόνο προϊόντων και στήριξη της </a:t>
            </a:r>
            <a:r>
              <a:rPr lang="el-GR" dirty="0" err="1"/>
              <a:t>αειφορικής</a:t>
            </a:r>
            <a:r>
              <a:rPr lang="el-GR" dirty="0"/>
              <a:t> ανάπτυξης έχει δημιουργήσει ένα περιβάλλον ιδιαίτερα ευνοϊκό για τους αγρότες και κτηνοτρόφους των ορεινών περιοχών της που καλλιεργούν και εκτρέφουν με μεθόδους παραδοσιακές και παράγουν προϊόντα χωρίς τεχνικές εισροές. Το πρόβλημα είναι ότι οι κάτοικοι των απομακρυσμένων περιοχών δεν έχουν πρόσβαση στην ενημέρωση για τις δυνατότητες ανάπτυξης επιχειρηματικής δραστηριότητας στον πρωτογενή τομέα όπως επίσης, δεν έχουν υπηρεσίες υποστήριξης για την ανάληψη κινδύνων και δεσμεύσεων για την υλοποίησή της.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Αναφορικά με την τουριστική της κίνηση, η Περιφέρεια Κεντρικής Μακεδονίας αποτελεί μια περιοχή με πλούσια </a:t>
            </a:r>
            <a:r>
              <a:rPr lang="el-GR" dirty="0" err="1"/>
              <a:t>επισκεψιμότητα</a:t>
            </a:r>
            <a:r>
              <a:rPr lang="el-GR" dirty="0"/>
              <a:t>.</a:t>
            </a:r>
          </a:p>
          <a:p>
            <a:pPr marL="0" lvl="0" indent="0" algn="l" rtl="0">
              <a:spcBef>
                <a:spcPts val="0"/>
              </a:spcBef>
              <a:spcAft>
                <a:spcPts val="0"/>
              </a:spcAft>
              <a:buNone/>
            </a:pPr>
            <a:r>
              <a:rPr lang="el-GR" dirty="0"/>
              <a:t>Αξίζει εδώ να σημειωθεί ότι  την τελευταία διετία (2017-2018) υποβλήθηκαν για την Κεντρική Μακεδονία:</a:t>
            </a:r>
          </a:p>
          <a:p>
            <a:pPr marL="0" lvl="0" indent="0" algn="l" rtl="0">
              <a:spcBef>
                <a:spcPts val="0"/>
              </a:spcBef>
              <a:spcAft>
                <a:spcPts val="0"/>
              </a:spcAft>
              <a:buNone/>
            </a:pPr>
            <a:r>
              <a:rPr lang="el-GR" dirty="0"/>
              <a:t>•</a:t>
            </a:r>
            <a:r>
              <a:rPr lang="el-GR" b="1" dirty="0"/>
              <a:t>29 προτάσεις ξενοδοχειακών </a:t>
            </a:r>
            <a:r>
              <a:rPr lang="el-GR" dirty="0"/>
              <a:t>επενδύσεων στον αναπτυξιακό νόμο, συνολικού προϋπολογισμού 111.5 εκατ. ευρώ.</a:t>
            </a:r>
          </a:p>
          <a:p>
            <a:pPr marL="0" lvl="0" indent="0" algn="l" rtl="0">
              <a:spcBef>
                <a:spcPts val="0"/>
              </a:spcBef>
              <a:spcAft>
                <a:spcPts val="0"/>
              </a:spcAft>
              <a:buNone/>
            </a:pPr>
            <a:r>
              <a:rPr lang="el-GR" dirty="0"/>
              <a:t>•</a:t>
            </a:r>
            <a:r>
              <a:rPr lang="el-GR" b="1" dirty="0"/>
              <a:t>57 αιτήματα για επενδύσεις </a:t>
            </a:r>
            <a:r>
              <a:rPr lang="el-GR" dirty="0"/>
              <a:t>για υφιστάμενα και νέα ξενοδοχεία 4 και 5 αστέρων άνω των 300 κλινών και </a:t>
            </a:r>
            <a:r>
              <a:rPr lang="el-GR" dirty="0" err="1"/>
              <a:t>αδειοδοτήσεις</a:t>
            </a:r>
            <a:r>
              <a:rPr lang="el-GR" dirty="0"/>
              <a:t> χιονοδρομικών κέντρων, ιαματικών εγκαταστάσεων, ορειβατικών καταφυγίων και κάμπινγκ, ενός σύνθετου τουριστικού καταλύματος και ενός καταφυγίου τουριστικών σκαφών (στις αρμόδιες υπηρεσίες του Υπουργείου Τουρισμού)</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Περισσότερες από </a:t>
            </a:r>
            <a:r>
              <a:rPr lang="el-GR" b="1" dirty="0"/>
              <a:t>200 προτάσεις </a:t>
            </a:r>
            <a:r>
              <a:rPr lang="el-GR" dirty="0"/>
              <a:t>από την Κεντρική Μακεδονία στο </a:t>
            </a:r>
            <a:r>
              <a:rPr lang="el-GR" b="1" dirty="0"/>
              <a:t>πρόγραμμα του ΕΠΑΝΕΚ </a:t>
            </a:r>
            <a:r>
              <a:rPr lang="el-GR" dirty="0"/>
              <a:t>για τον εκσυγχρονισμό και την αναβάθμιση των μικρομεσαίων τουριστικών επιχειρήσεων. Σε εξέλιξη βρίσκεται η υποβολή προτάσεων στο δεύτερο πρόγραμμα για την ενίσχυση της ίδρυσης νέων μικρομεσαίων τουριστικών επιχειρήσεων.</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Είναι προφανές ότι η </a:t>
            </a:r>
            <a:r>
              <a:rPr lang="el-GR" b="1" dirty="0"/>
              <a:t>Περιφέρεια Κεντρικής Μακεδονίας </a:t>
            </a:r>
            <a:r>
              <a:rPr lang="el-GR" dirty="0"/>
              <a:t>αποτελεί σημαντικό πόλο τουριστικών δραστηριοτήτων. Το κύριο χαρακτηριστικό της είναι το μεγάλο εύρος των παράκτιων περιοχών της κυρίως αυτών της Πιερίας και της Χαλκιδικής. Λόγω του ότι οι περιοχές αυτές συγκεντρώνουν αυξημένη τουριστική ζήτηση το καλοκαίρι, τον υπόλοιπο χρόνο η ζήτηση για τουριστικές δραστηριότητες περιορίζεται δημιουργώντας αυξημένη εποχικότητα. Εκτός από τις τουριστικά αναπτυγμένες περιοχές, περιοχές της Περιφέρειας που προσφέρουν ευκαιρίες για την ανάπτυξη εναλλακτικών μορφών τουρισμού είναι η λίμνη Κερκίνη, Βέρμιο – </a:t>
            </a:r>
            <a:r>
              <a:rPr lang="el-GR" dirty="0" err="1"/>
              <a:t>Καιμακτσαλάν</a:t>
            </a:r>
            <a:r>
              <a:rPr lang="el-GR" dirty="0"/>
              <a:t> – Έδεσσα – Βέροια - Νάουσα και το Βουνό Όλυμπος. Επιπλέον, υπάρχουν περιοχές στις οποίες δημιουργούνται εναλλακτικές μορφές τουρισμού αλλά βρίσκονται ακόμα σε ανάπτυξη. Τέλος, σημαντικούς θρησκευτικούς μαγνήτες αποτελούν το βουνό Όλυμπος, το όρος Άθως με το Άγιο Όρος, οι οποίοι μπορούν να συνδυαστούν με το Βυζαντινό, μοντέρνο και παραδοσιακό θρησκευτικό χαρακτήρα της Θεσσαλονίκης.</a:t>
            </a:r>
          </a:p>
          <a:p>
            <a:pPr marL="0" lvl="0" indent="0" algn="l" rtl="0">
              <a:spcBef>
                <a:spcPts val="0"/>
              </a:spcBef>
              <a:spcAft>
                <a:spcPts val="0"/>
              </a:spcAft>
              <a:buNone/>
            </a:pPr>
            <a:r>
              <a:rPr lang="el-GR" dirty="0"/>
              <a:t>(Πηγή : Περιφέρεια Κεντρικής Μακεδονίας – ΠΤΑ Στρατηγικό και Επιχειρησιακό Σχέδιο Για την προώθηση του θεματικού τουρισμού)</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440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6" r:id="rId5"/>
    <p:sldLayoutId id="2147483658"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martrural.e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0" y="1328041"/>
            <a:ext cx="4466100" cy="2857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4400" dirty="0" smtClean="0"/>
              <a:t>ΑΓΡΟΤΙΚΕΣ ΠΕΡΙΟΧΕΣ </a:t>
            </a:r>
            <a:r>
              <a:rPr lang="el-GR" sz="4400" dirty="0"/>
              <a:t>ΠΑΡΕΜΒΑΣΗΣ </a:t>
            </a:r>
            <a:r>
              <a:rPr lang="en-US" sz="4400" dirty="0"/>
              <a:t>SMARTRURAL</a:t>
            </a:r>
            <a:endParaRPr sz="4400" dirty="0"/>
          </a:p>
        </p:txBody>
      </p:sp>
      <p:pic>
        <p:nvPicPr>
          <p:cNvPr id="3" name="Picture 17">
            <a:extLst>
              <a:ext uri="{FF2B5EF4-FFF2-40B4-BE49-F238E27FC236}">
                <a16:creationId xmlns:a16="http://schemas.microsoft.com/office/drawing/2014/main" id="{6287D3A7-E472-42D1-851D-E4FDA70CB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96" y="22450"/>
            <a:ext cx="1684808" cy="803664"/>
          </a:xfrm>
          <a:prstGeom prst="rect">
            <a:avLst/>
          </a:prstGeom>
        </p:spPr>
      </p:pic>
      <p:pic>
        <p:nvPicPr>
          <p:cNvPr id="4" name="Εικόνα 3">
            <a:extLst>
              <a:ext uri="{FF2B5EF4-FFF2-40B4-BE49-F238E27FC236}">
                <a16:creationId xmlns:a16="http://schemas.microsoft.com/office/drawing/2014/main" id="{F872ED5B-E3E9-4D85-AC96-82A9462F8A46}"/>
              </a:ext>
            </a:extLst>
          </p:cNvPr>
          <p:cNvPicPr>
            <a:picLocks noChangeAspect="1"/>
          </p:cNvPicPr>
          <p:nvPr/>
        </p:nvPicPr>
        <p:blipFill>
          <a:blip r:embed="rId5"/>
          <a:stretch>
            <a:fillRect/>
          </a:stretch>
        </p:blipFill>
        <p:spPr>
          <a:xfrm>
            <a:off x="2189633" y="120554"/>
            <a:ext cx="1764359" cy="6009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Google Shape;270;p2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2" name="Google Shape;732;p41">
            <a:extLst>
              <a:ext uri="{FF2B5EF4-FFF2-40B4-BE49-F238E27FC236}">
                <a16:creationId xmlns:a16="http://schemas.microsoft.com/office/drawing/2014/main" id="{C1BB411C-57B8-4FB5-863E-97A902A069E1}"/>
              </a:ext>
            </a:extLst>
          </p:cNvPr>
          <p:cNvGrpSpPr/>
          <p:nvPr/>
        </p:nvGrpSpPr>
        <p:grpSpPr>
          <a:xfrm>
            <a:off x="722456" y="1621248"/>
            <a:ext cx="417315" cy="390432"/>
            <a:chOff x="1301750" y="920750"/>
            <a:chExt cx="5095875" cy="5100637"/>
          </a:xfrm>
        </p:grpSpPr>
        <p:sp>
          <p:nvSpPr>
            <p:cNvPr id="13" name="Google Shape;733;p41">
              <a:extLst>
                <a:ext uri="{FF2B5EF4-FFF2-40B4-BE49-F238E27FC236}">
                  <a16:creationId xmlns:a16="http://schemas.microsoft.com/office/drawing/2014/main" id="{94D84B48-0D23-4E5D-BFD9-672DC6664881}"/>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734;p41">
              <a:extLst>
                <a:ext uri="{FF2B5EF4-FFF2-40B4-BE49-F238E27FC236}">
                  <a16:creationId xmlns:a16="http://schemas.microsoft.com/office/drawing/2014/main" id="{DAE94A8F-3C52-45E0-9A4D-209D2F160EE4}"/>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735;p41">
              <a:extLst>
                <a:ext uri="{FF2B5EF4-FFF2-40B4-BE49-F238E27FC236}">
                  <a16:creationId xmlns:a16="http://schemas.microsoft.com/office/drawing/2014/main" id="{4C222EA0-C600-4953-ABE9-F9290AE74C52}"/>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736;p41">
              <a:extLst>
                <a:ext uri="{FF2B5EF4-FFF2-40B4-BE49-F238E27FC236}">
                  <a16:creationId xmlns:a16="http://schemas.microsoft.com/office/drawing/2014/main" id="{430D2A45-F0E4-49A8-99FD-D8339F1619A5}"/>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737;p41">
              <a:extLst>
                <a:ext uri="{FF2B5EF4-FFF2-40B4-BE49-F238E27FC236}">
                  <a16:creationId xmlns:a16="http://schemas.microsoft.com/office/drawing/2014/main" id="{B77963F2-6013-4C0E-A7BC-BCDF40345156}"/>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BA334CD5-D0BD-4FA4-9222-F51FBB74E412}"/>
              </a:ext>
            </a:extLst>
          </p:cNvPr>
          <p:cNvSpPr txBox="1"/>
          <p:nvPr/>
        </p:nvSpPr>
        <p:spPr>
          <a:xfrm>
            <a:off x="572549" y="1225118"/>
            <a:ext cx="6184231" cy="369332"/>
          </a:xfrm>
          <a:prstGeom prst="rect">
            <a:avLst/>
          </a:prstGeom>
          <a:noFill/>
        </p:spPr>
        <p:txBody>
          <a:bodyPr wrap="square" rtlCol="0">
            <a:spAutoFit/>
          </a:bodyPr>
          <a:lstStyle/>
          <a:p>
            <a:pPr marL="76200" lvl="0">
              <a:spcBef>
                <a:spcPts val="600"/>
              </a:spcBef>
              <a:buSzPts val="2400"/>
            </a:pPr>
            <a:r>
              <a:rPr lang="el-GR" sz="1800" b="1" dirty="0">
                <a:solidFill>
                  <a:schemeClr val="accent1"/>
                </a:solidFill>
                <a:latin typeface="Calibri" panose="020F0502020204030204" pitchFamily="34" charset="0"/>
                <a:ea typeface="Times New Roman" panose="02020603050405020304" pitchFamily="18" charset="0"/>
              </a:rPr>
              <a:t>ΤΟΥΡΙΣΜΟΣ &amp; ΕΝΑΛΛΑΚΤΙΚΟΣ ΤΟΥΡΙΣΜΟΣ</a:t>
            </a:r>
            <a:endParaRPr lang="el-GR" sz="1800" b="1" dirty="0">
              <a:solidFill>
                <a:schemeClr val="accent1"/>
              </a:solidFill>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8518EAD3-ADDF-45CB-A87A-818EE570F178}"/>
              </a:ext>
            </a:extLst>
          </p:cNvPr>
          <p:cNvSpPr txBox="1"/>
          <p:nvPr/>
        </p:nvSpPr>
        <p:spPr>
          <a:xfrm>
            <a:off x="1213029" y="1628992"/>
            <a:ext cx="6338763" cy="307777"/>
          </a:xfrm>
          <a:prstGeom prst="rect">
            <a:avLst/>
          </a:prstGeom>
          <a:noFill/>
        </p:spPr>
        <p:txBody>
          <a:bodyPr wrap="square" rtlCol="0">
            <a:spAutoFit/>
          </a:bodyPr>
          <a:lstStyle/>
          <a:p>
            <a:r>
              <a:rPr lang="el-GR" b="1" dirty="0">
                <a:latin typeface="IBM Plex Sans" panose="020B0604020202020204" charset="0"/>
              </a:rPr>
              <a:t>Το 10% του συνολικού ξενοδοχειακού δυναμικού της </a:t>
            </a:r>
            <a:r>
              <a:rPr lang="el-GR" b="1" dirty="0" smtClean="0">
                <a:latin typeface="IBM Plex Sans" panose="020B0604020202020204" charset="0"/>
              </a:rPr>
              <a:t>χώρας.</a:t>
            </a:r>
            <a:endParaRPr lang="en-US" b="1" dirty="0">
              <a:latin typeface="IBM Plex Sans" panose="020B0604020202020204" charset="0"/>
            </a:endParaRPr>
          </a:p>
        </p:txBody>
      </p:sp>
      <p:sp>
        <p:nvSpPr>
          <p:cNvPr id="5" name="TextBox 4">
            <a:extLst>
              <a:ext uri="{FF2B5EF4-FFF2-40B4-BE49-F238E27FC236}">
                <a16:creationId xmlns:a16="http://schemas.microsoft.com/office/drawing/2014/main" id="{99805F09-B726-49F0-9960-A5932B6E6623}"/>
              </a:ext>
            </a:extLst>
          </p:cNvPr>
          <p:cNvSpPr txBox="1"/>
          <p:nvPr/>
        </p:nvSpPr>
        <p:spPr>
          <a:xfrm>
            <a:off x="1240592" y="2118427"/>
            <a:ext cx="6159765" cy="307777"/>
          </a:xfrm>
          <a:prstGeom prst="rect">
            <a:avLst/>
          </a:prstGeom>
          <a:noFill/>
        </p:spPr>
        <p:txBody>
          <a:bodyPr wrap="square" rtlCol="0">
            <a:spAutoFit/>
          </a:bodyPr>
          <a:lstStyle/>
          <a:p>
            <a:r>
              <a:rPr lang="el-GR" b="1" dirty="0">
                <a:latin typeface="IBM Plex Sans Light" panose="020B0604020202020204" charset="0"/>
              </a:rPr>
              <a:t>Ξενοδοχειακό δυναμικό 1.195 μονάδων με 89.788 </a:t>
            </a:r>
            <a:r>
              <a:rPr lang="el-GR" b="1" dirty="0" smtClean="0">
                <a:latin typeface="IBM Plex Sans Light" panose="020B0604020202020204" charset="0"/>
              </a:rPr>
              <a:t>κλίνες.</a:t>
            </a:r>
            <a:endParaRPr lang="en-US" b="1" dirty="0">
              <a:latin typeface="IBM Plex Sans Light" panose="020B0604020202020204" charset="0"/>
            </a:endParaRPr>
          </a:p>
        </p:txBody>
      </p:sp>
      <p:sp>
        <p:nvSpPr>
          <p:cNvPr id="37" name="TextBox 36">
            <a:extLst>
              <a:ext uri="{FF2B5EF4-FFF2-40B4-BE49-F238E27FC236}">
                <a16:creationId xmlns:a16="http://schemas.microsoft.com/office/drawing/2014/main" id="{4FC552B0-1A17-4A75-ADC9-656CB00ABA50}"/>
              </a:ext>
            </a:extLst>
          </p:cNvPr>
          <p:cNvSpPr txBox="1"/>
          <p:nvPr/>
        </p:nvSpPr>
        <p:spPr>
          <a:xfrm>
            <a:off x="1198211" y="2666851"/>
            <a:ext cx="6353582" cy="1384995"/>
          </a:xfrm>
          <a:prstGeom prst="rect">
            <a:avLst/>
          </a:prstGeom>
          <a:noFill/>
        </p:spPr>
        <p:txBody>
          <a:bodyPr wrap="square" rtlCol="0">
            <a:spAutoFit/>
          </a:bodyPr>
          <a:lstStyle/>
          <a:p>
            <a:pPr algn="just"/>
            <a:r>
              <a:rPr lang="el-GR" b="1" dirty="0">
                <a:latin typeface="IBM Plex Sans Light" panose="020B0604020202020204" charset="0"/>
              </a:rPr>
              <a:t>Η Π.Ε Χαλκιδικής: 4</a:t>
            </a:r>
            <a:r>
              <a:rPr lang="el-GR" b="1" baseline="30000" dirty="0">
                <a:latin typeface="IBM Plex Sans Light" panose="020B0604020202020204" charset="0"/>
              </a:rPr>
              <a:t>ος</a:t>
            </a:r>
            <a:r>
              <a:rPr lang="el-GR" b="1" dirty="0">
                <a:latin typeface="IBM Plex Sans Light" panose="020B0604020202020204" charset="0"/>
              </a:rPr>
              <a:t>  καθιερωμένος τουριστικός προορισμός της Ελλάδας </a:t>
            </a:r>
            <a:r>
              <a:rPr lang="el-GR" b="1" dirty="0" smtClean="0">
                <a:latin typeface="IBM Plex Sans Light" panose="020B0604020202020204" charset="0"/>
                <a:ea typeface="Times New Roman" panose="02020603050405020304" pitchFamily="18" charset="0"/>
              </a:rPr>
              <a:t>κ</a:t>
            </a:r>
            <a:r>
              <a:rPr lang="el-GR" b="1" dirty="0" smtClean="0">
                <a:effectLst/>
                <a:latin typeface="IBM Plex Sans Light" panose="020B0604020202020204" charset="0"/>
                <a:ea typeface="Times New Roman" panose="02020603050405020304" pitchFamily="18" charset="0"/>
              </a:rPr>
              <a:t>αι </a:t>
            </a:r>
            <a:r>
              <a:rPr lang="el-GR" b="1" dirty="0">
                <a:effectLst/>
                <a:latin typeface="IBM Plex Sans Light" panose="020B0604020202020204" charset="0"/>
                <a:ea typeface="Times New Roman" panose="02020603050405020304" pitchFamily="18" charset="0"/>
              </a:rPr>
              <a:t>διαθέτει: </a:t>
            </a:r>
          </a:p>
          <a:p>
            <a:pPr marL="285750" indent="-285750" algn="just">
              <a:buFont typeface="Arial" panose="020B0604020202020204" pitchFamily="34" charset="0"/>
              <a:buChar char="•"/>
            </a:pPr>
            <a:r>
              <a:rPr lang="el-GR" b="1" dirty="0">
                <a:latin typeface="IBM Plex Sans Light" panose="020B0604020202020204" charset="0"/>
              </a:rPr>
              <a:t>54,60% του ξενοδοχειακού δυναμικού σε κλίνες</a:t>
            </a:r>
          </a:p>
          <a:p>
            <a:pPr marL="285750" indent="-285750" algn="just">
              <a:buFont typeface="Arial" panose="020B0604020202020204" pitchFamily="34" charset="0"/>
              <a:buChar char="•"/>
            </a:pPr>
            <a:r>
              <a:rPr lang="el-GR" b="1" dirty="0">
                <a:latin typeface="IBM Plex Sans Light" panose="020B0604020202020204" charset="0"/>
              </a:rPr>
              <a:t>521 ξενοδοχειακές μονάδες </a:t>
            </a:r>
          </a:p>
          <a:p>
            <a:pPr marL="285750" indent="-285750" algn="just">
              <a:buFont typeface="Arial" panose="020B0604020202020204" pitchFamily="34" charset="0"/>
              <a:buChar char="•"/>
            </a:pPr>
            <a:r>
              <a:rPr lang="el-GR" b="1" dirty="0">
                <a:latin typeface="IBM Plex Sans Light" panose="020B0604020202020204" charset="0"/>
              </a:rPr>
              <a:t>48.039 κλίνες</a:t>
            </a:r>
          </a:p>
          <a:p>
            <a:pPr algn="just"/>
            <a:endParaRPr lang="en-US" b="1" dirty="0"/>
          </a:p>
        </p:txBody>
      </p:sp>
      <p:grpSp>
        <p:nvGrpSpPr>
          <p:cNvPr id="40" name="Google Shape;732;p41">
            <a:extLst>
              <a:ext uri="{FF2B5EF4-FFF2-40B4-BE49-F238E27FC236}">
                <a16:creationId xmlns:a16="http://schemas.microsoft.com/office/drawing/2014/main" id="{5056EE4B-4894-4F17-8C8E-31E08C3E6C27}"/>
              </a:ext>
            </a:extLst>
          </p:cNvPr>
          <p:cNvGrpSpPr/>
          <p:nvPr/>
        </p:nvGrpSpPr>
        <p:grpSpPr>
          <a:xfrm>
            <a:off x="713226" y="2131747"/>
            <a:ext cx="417315" cy="390432"/>
            <a:chOff x="1301750" y="920750"/>
            <a:chExt cx="5095875" cy="5100637"/>
          </a:xfrm>
        </p:grpSpPr>
        <p:sp>
          <p:nvSpPr>
            <p:cNvPr id="41" name="Google Shape;733;p41">
              <a:extLst>
                <a:ext uri="{FF2B5EF4-FFF2-40B4-BE49-F238E27FC236}">
                  <a16:creationId xmlns:a16="http://schemas.microsoft.com/office/drawing/2014/main" id="{8E14CFDE-5D5F-4B05-B9B2-2BAA502ABA38}"/>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734;p41">
              <a:extLst>
                <a:ext uri="{FF2B5EF4-FFF2-40B4-BE49-F238E27FC236}">
                  <a16:creationId xmlns:a16="http://schemas.microsoft.com/office/drawing/2014/main" id="{02CDF1CF-3A93-4F49-A4EC-F425A85326BD}"/>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735;p41">
              <a:extLst>
                <a:ext uri="{FF2B5EF4-FFF2-40B4-BE49-F238E27FC236}">
                  <a16:creationId xmlns:a16="http://schemas.microsoft.com/office/drawing/2014/main" id="{BC0B7DE5-0A7B-426F-BAC8-A96361138B43}"/>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736;p41">
              <a:extLst>
                <a:ext uri="{FF2B5EF4-FFF2-40B4-BE49-F238E27FC236}">
                  <a16:creationId xmlns:a16="http://schemas.microsoft.com/office/drawing/2014/main" id="{26FE9308-8458-488D-B5A8-D2AA5D5FA425}"/>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737;p41">
              <a:extLst>
                <a:ext uri="{FF2B5EF4-FFF2-40B4-BE49-F238E27FC236}">
                  <a16:creationId xmlns:a16="http://schemas.microsoft.com/office/drawing/2014/main" id="{161DB076-0E39-4029-B083-FC880D602FFC}"/>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8" name="TextBox 37">
            <a:extLst>
              <a:ext uri="{FF2B5EF4-FFF2-40B4-BE49-F238E27FC236}">
                <a16:creationId xmlns:a16="http://schemas.microsoft.com/office/drawing/2014/main" id="{AF206557-88C9-4AE9-84D8-F0B3DF301568}"/>
              </a:ext>
            </a:extLst>
          </p:cNvPr>
          <p:cNvSpPr txBox="1"/>
          <p:nvPr/>
        </p:nvSpPr>
        <p:spPr>
          <a:xfrm>
            <a:off x="1198208" y="3871444"/>
            <a:ext cx="6412832" cy="954107"/>
          </a:xfrm>
          <a:prstGeom prst="rect">
            <a:avLst/>
          </a:prstGeom>
          <a:noFill/>
        </p:spPr>
        <p:txBody>
          <a:bodyPr wrap="square" rtlCol="0">
            <a:spAutoFit/>
          </a:bodyPr>
          <a:lstStyle/>
          <a:p>
            <a:pPr algn="just"/>
            <a:r>
              <a:rPr lang="el-GR" b="1" dirty="0">
                <a:latin typeface="IBM Plex Sans Light" panose="020B0604020202020204" charset="0"/>
              </a:rPr>
              <a:t>Η Π.Ε. Πιερίας διαθέτει 388 ξενοδοχειακές μονάδες με 20.180 κλίνες.</a:t>
            </a:r>
          </a:p>
          <a:p>
            <a:pPr algn="just"/>
            <a:endParaRPr lang="el-GR" b="1" dirty="0">
              <a:latin typeface="IBM Plex Sans Light" panose="020B0604020202020204" charset="0"/>
            </a:endParaRPr>
          </a:p>
          <a:p>
            <a:pPr algn="just"/>
            <a:r>
              <a:rPr lang="el-GR" b="1" dirty="0">
                <a:latin typeface="IBM Plex Sans Light" panose="020B0604020202020204" charset="0"/>
              </a:rPr>
              <a:t>Η Π.Ε. Θεσσαλονίκης διαθέτει 138 ξενοδοχειακές μονάδες με 14.378 </a:t>
            </a:r>
            <a:r>
              <a:rPr lang="el-GR" b="1" dirty="0" smtClean="0">
                <a:latin typeface="IBM Plex Sans Light" panose="020B0604020202020204" charset="0"/>
              </a:rPr>
              <a:t>κλίνες.</a:t>
            </a:r>
            <a:endParaRPr lang="en-US" b="1" dirty="0">
              <a:latin typeface="IBM Plex Sans Light" panose="020B0604020202020204" charset="0"/>
            </a:endParaRPr>
          </a:p>
        </p:txBody>
      </p:sp>
      <p:grpSp>
        <p:nvGrpSpPr>
          <p:cNvPr id="47" name="Google Shape;732;p41">
            <a:extLst>
              <a:ext uri="{FF2B5EF4-FFF2-40B4-BE49-F238E27FC236}">
                <a16:creationId xmlns:a16="http://schemas.microsoft.com/office/drawing/2014/main" id="{BA1D07E1-A845-4359-914C-D7BAA2044973}"/>
              </a:ext>
            </a:extLst>
          </p:cNvPr>
          <p:cNvGrpSpPr/>
          <p:nvPr/>
        </p:nvGrpSpPr>
        <p:grpSpPr>
          <a:xfrm>
            <a:off x="751967" y="2723597"/>
            <a:ext cx="417315" cy="390432"/>
            <a:chOff x="1301750" y="920750"/>
            <a:chExt cx="5095875" cy="5100637"/>
          </a:xfrm>
        </p:grpSpPr>
        <p:sp>
          <p:nvSpPr>
            <p:cNvPr id="48" name="Google Shape;733;p41">
              <a:extLst>
                <a:ext uri="{FF2B5EF4-FFF2-40B4-BE49-F238E27FC236}">
                  <a16:creationId xmlns:a16="http://schemas.microsoft.com/office/drawing/2014/main" id="{396111F2-1F06-4ED5-9174-DC6B85E2688D}"/>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9" name="Google Shape;734;p41">
              <a:extLst>
                <a:ext uri="{FF2B5EF4-FFF2-40B4-BE49-F238E27FC236}">
                  <a16:creationId xmlns:a16="http://schemas.microsoft.com/office/drawing/2014/main" id="{6961B0F8-0818-4C7A-8689-FF899E6890A7}"/>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0" name="Google Shape;735;p41">
              <a:extLst>
                <a:ext uri="{FF2B5EF4-FFF2-40B4-BE49-F238E27FC236}">
                  <a16:creationId xmlns:a16="http://schemas.microsoft.com/office/drawing/2014/main" id="{70FF6870-ABE5-4A2E-8645-69DD3E4ACDCD}"/>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736;p41">
              <a:extLst>
                <a:ext uri="{FF2B5EF4-FFF2-40B4-BE49-F238E27FC236}">
                  <a16:creationId xmlns:a16="http://schemas.microsoft.com/office/drawing/2014/main" id="{4EDA2739-DE51-451D-A7EC-5F94D1D7B698}"/>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2" name="Google Shape;737;p41">
              <a:extLst>
                <a:ext uri="{FF2B5EF4-FFF2-40B4-BE49-F238E27FC236}">
                  <a16:creationId xmlns:a16="http://schemas.microsoft.com/office/drawing/2014/main" id="{24D5D9F1-469F-4BB6-91A7-160954C3A9BA}"/>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3" name="Google Shape;732;p41">
            <a:extLst>
              <a:ext uri="{FF2B5EF4-FFF2-40B4-BE49-F238E27FC236}">
                <a16:creationId xmlns:a16="http://schemas.microsoft.com/office/drawing/2014/main" id="{B817D2F3-7F43-4AD2-8226-CD23DDCA2007}"/>
              </a:ext>
            </a:extLst>
          </p:cNvPr>
          <p:cNvGrpSpPr/>
          <p:nvPr/>
        </p:nvGrpSpPr>
        <p:grpSpPr>
          <a:xfrm>
            <a:off x="731686" y="3824217"/>
            <a:ext cx="417315" cy="390432"/>
            <a:chOff x="1301750" y="920750"/>
            <a:chExt cx="5095875" cy="5100637"/>
          </a:xfrm>
        </p:grpSpPr>
        <p:sp>
          <p:nvSpPr>
            <p:cNvPr id="54" name="Google Shape;733;p41">
              <a:extLst>
                <a:ext uri="{FF2B5EF4-FFF2-40B4-BE49-F238E27FC236}">
                  <a16:creationId xmlns:a16="http://schemas.microsoft.com/office/drawing/2014/main" id="{CE5014AC-D1A5-490F-89CE-EC53EC7AFB98}"/>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734;p41">
              <a:extLst>
                <a:ext uri="{FF2B5EF4-FFF2-40B4-BE49-F238E27FC236}">
                  <a16:creationId xmlns:a16="http://schemas.microsoft.com/office/drawing/2014/main" id="{B0F9FE6B-A4BB-4F69-B2DB-036A318A409E}"/>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 name="Google Shape;735;p41">
              <a:extLst>
                <a:ext uri="{FF2B5EF4-FFF2-40B4-BE49-F238E27FC236}">
                  <a16:creationId xmlns:a16="http://schemas.microsoft.com/office/drawing/2014/main" id="{F9922457-752C-40D5-AD45-870401345F38}"/>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736;p41">
              <a:extLst>
                <a:ext uri="{FF2B5EF4-FFF2-40B4-BE49-F238E27FC236}">
                  <a16:creationId xmlns:a16="http://schemas.microsoft.com/office/drawing/2014/main" id="{78C32A46-8789-45FC-A3DB-CB2B290857C7}"/>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737;p41">
              <a:extLst>
                <a:ext uri="{FF2B5EF4-FFF2-40B4-BE49-F238E27FC236}">
                  <a16:creationId xmlns:a16="http://schemas.microsoft.com/office/drawing/2014/main" id="{A64553D6-5BC3-43EE-B6F2-49D0360B54FC}"/>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9" name="Google Shape;732;p41">
            <a:extLst>
              <a:ext uri="{FF2B5EF4-FFF2-40B4-BE49-F238E27FC236}">
                <a16:creationId xmlns:a16="http://schemas.microsoft.com/office/drawing/2014/main" id="{306036FA-103F-49CC-B663-681050E29F90}"/>
              </a:ext>
            </a:extLst>
          </p:cNvPr>
          <p:cNvGrpSpPr/>
          <p:nvPr/>
        </p:nvGrpSpPr>
        <p:grpSpPr>
          <a:xfrm>
            <a:off x="731686" y="4344111"/>
            <a:ext cx="417315" cy="390432"/>
            <a:chOff x="1301750" y="920750"/>
            <a:chExt cx="5095875" cy="5100637"/>
          </a:xfrm>
        </p:grpSpPr>
        <p:sp>
          <p:nvSpPr>
            <p:cNvPr id="60" name="Google Shape;733;p41">
              <a:extLst>
                <a:ext uri="{FF2B5EF4-FFF2-40B4-BE49-F238E27FC236}">
                  <a16:creationId xmlns:a16="http://schemas.microsoft.com/office/drawing/2014/main" id="{0D9124FC-26BA-4E27-90A9-A3E6333A9A0E}"/>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734;p41">
              <a:extLst>
                <a:ext uri="{FF2B5EF4-FFF2-40B4-BE49-F238E27FC236}">
                  <a16:creationId xmlns:a16="http://schemas.microsoft.com/office/drawing/2014/main" id="{68D985CC-EC98-4612-9348-5926F75700C5}"/>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2" name="Google Shape;735;p41">
              <a:extLst>
                <a:ext uri="{FF2B5EF4-FFF2-40B4-BE49-F238E27FC236}">
                  <a16:creationId xmlns:a16="http://schemas.microsoft.com/office/drawing/2014/main" id="{77D29F90-EB6C-4940-BC16-E69866822279}"/>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3" name="Google Shape;736;p41">
              <a:extLst>
                <a:ext uri="{FF2B5EF4-FFF2-40B4-BE49-F238E27FC236}">
                  <a16:creationId xmlns:a16="http://schemas.microsoft.com/office/drawing/2014/main" id="{B6F6789D-DCF1-4981-96F6-DA68AB7B46B9}"/>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737;p41">
              <a:extLst>
                <a:ext uri="{FF2B5EF4-FFF2-40B4-BE49-F238E27FC236}">
                  <a16:creationId xmlns:a16="http://schemas.microsoft.com/office/drawing/2014/main" id="{D96C1EE6-8596-4CEB-B9F2-46FE0DEBB63C}"/>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46" name="Picture 17">
            <a:extLst>
              <a:ext uri="{FF2B5EF4-FFF2-40B4-BE49-F238E27FC236}">
                <a16:creationId xmlns:a16="http://schemas.microsoft.com/office/drawing/2014/main" id="{F8B7353E-80A6-4FFB-8870-65B8D8458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280" y="391429"/>
            <a:ext cx="1589040" cy="757982"/>
          </a:xfrm>
          <a:prstGeom prst="rect">
            <a:avLst/>
          </a:prstGeom>
        </p:spPr>
      </p:pic>
      <p:sp>
        <p:nvSpPr>
          <p:cNvPr id="65" name="Google Shape;191;p20"/>
          <p:cNvSpPr txBox="1">
            <a:spLocks/>
          </p:cNvSpPr>
          <p:nvPr/>
        </p:nvSpPr>
        <p:spPr>
          <a:xfrm>
            <a:off x="834318" y="641204"/>
            <a:ext cx="6566039" cy="5208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l-GR" sz="2400" dirty="0" smtClean="0"/>
              <a:t>ΠΕΡΙΦΕΡΕΙΑ ΚΕΝΤΡΙΚΗΣ ΜΑΚΕΔΟΝΙΑΣ</a:t>
            </a:r>
            <a:endParaRPr lang="el-GR" sz="2400" dirty="0"/>
          </a:p>
        </p:txBody>
      </p:sp>
    </p:spTree>
    <p:extLst>
      <p:ext uri="{BB962C8B-B14F-4D97-AF65-F5344CB8AC3E}">
        <p14:creationId xmlns:p14="http://schemas.microsoft.com/office/powerpoint/2010/main" val="366849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696823" y="690932"/>
            <a:ext cx="6026700" cy="49033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dirty="0"/>
              <a:t>ΒΟΥΛΓΑΡΙΑ -</a:t>
            </a:r>
            <a:r>
              <a:rPr lang="en-US" sz="2400" dirty="0"/>
              <a:t>RAZLOG</a:t>
            </a:r>
            <a:endParaRPr sz="2400" dirty="0"/>
          </a:p>
        </p:txBody>
      </p:sp>
      <p:sp>
        <p:nvSpPr>
          <p:cNvPr id="192" name="Google Shape;192;p20"/>
          <p:cNvSpPr txBox="1">
            <a:spLocks noGrp="1"/>
          </p:cNvSpPr>
          <p:nvPr>
            <p:ph type="body" idx="1"/>
          </p:nvPr>
        </p:nvSpPr>
        <p:spPr>
          <a:xfrm>
            <a:off x="317779" y="1259746"/>
            <a:ext cx="3607894" cy="2199628"/>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l-GR" sz="1800" b="1" dirty="0" smtClean="0">
                <a:solidFill>
                  <a:schemeClr val="accent1"/>
                </a:solidFill>
                <a:latin typeface="Calibri" panose="020F0502020204030204" pitchFamily="34" charset="0"/>
                <a:ea typeface="Times New Roman" panose="02020603050405020304" pitchFamily="18" charset="0"/>
                <a:cs typeface="Arial"/>
                <a:sym typeface="Arial"/>
              </a:rPr>
              <a:t>ΑΓΡΟΤΙΚΗ ΕΠΙΧΕΙΡΗΜΑΤΙΚΟΤΗΤΑ</a:t>
            </a:r>
          </a:p>
          <a:p>
            <a:pPr algn="just"/>
            <a:r>
              <a:rPr lang="el-GR" sz="1200" b="1" dirty="0" smtClean="0">
                <a:solidFill>
                  <a:schemeClr val="tx1"/>
                </a:solidFill>
              </a:rPr>
              <a:t>94</a:t>
            </a:r>
            <a:r>
              <a:rPr lang="el-GR" sz="1200" b="1" dirty="0">
                <a:solidFill>
                  <a:schemeClr val="tx1"/>
                </a:solidFill>
              </a:rPr>
              <a:t>% των επιχειρήσεων είναι πολύ μικρές με έως και 9 άτομα </a:t>
            </a:r>
            <a:r>
              <a:rPr lang="el-GR" sz="1200" b="1" dirty="0" smtClean="0">
                <a:solidFill>
                  <a:schemeClr val="tx1"/>
                </a:solidFill>
              </a:rPr>
              <a:t>προσωπικό, κυρίως οικογενειακές </a:t>
            </a:r>
            <a:r>
              <a:rPr lang="el-GR" sz="1200" b="1" dirty="0">
                <a:solidFill>
                  <a:schemeClr val="tx1"/>
                </a:solidFill>
              </a:rPr>
              <a:t>επιχειρήσεις που δραστηριοποιούνται σε όλο το φάσμα των οικονομικών δραστηριοτήτων.</a:t>
            </a:r>
            <a:endParaRPr lang="en-US" sz="1200" b="1" dirty="0">
              <a:solidFill>
                <a:schemeClr val="tx1"/>
              </a:solidFill>
            </a:endParaRPr>
          </a:p>
          <a:p>
            <a:pPr algn="just"/>
            <a:r>
              <a:rPr lang="el-GR" sz="1200" b="1" dirty="0" smtClean="0">
                <a:solidFill>
                  <a:schemeClr val="tx1"/>
                </a:solidFill>
              </a:rPr>
              <a:t>Ανεπαρκές </a:t>
            </a:r>
            <a:r>
              <a:rPr lang="el-GR" sz="1200" b="1" dirty="0">
                <a:solidFill>
                  <a:schemeClr val="tx1"/>
                </a:solidFill>
              </a:rPr>
              <a:t>επίπεδο δεξιοτήτων διαχείρισης, χρήσης σύγχρονων μορφών διαφήμισης και μάρκετινγκ.</a:t>
            </a:r>
          </a:p>
          <a:p>
            <a:pPr algn="just"/>
            <a:r>
              <a:rPr lang="el-GR" sz="1200" b="1" dirty="0">
                <a:solidFill>
                  <a:schemeClr val="tx1"/>
                </a:solidFill>
              </a:rPr>
              <a:t>Οι δραστήριες ζωτικής σημασίας είναι οι βιομηχανίες ξυλουργικής και επεξεργασίας μετάλλων, μικρά καταστήματα επίπλων, καταστήματα ραπτικής, εργαστήρια ζαχαροπλαστικής, εργαστήρια παραγωγής ξυλουργικών</a:t>
            </a:r>
            <a:r>
              <a:rPr lang="el-GR" sz="1200" b="1" dirty="0" smtClean="0">
                <a:solidFill>
                  <a:schemeClr val="tx1"/>
                </a:solidFill>
              </a:rPr>
              <a:t>.</a:t>
            </a:r>
            <a:endParaRPr lang="en-US" sz="1200" b="1" dirty="0">
              <a:solidFill>
                <a:schemeClr val="tx1"/>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17">
            <a:extLst>
              <a:ext uri="{FF2B5EF4-FFF2-40B4-BE49-F238E27FC236}">
                <a16:creationId xmlns:a16="http://schemas.microsoft.com/office/drawing/2014/main" id="{EE1CB969-DB84-4B21-B8E8-AB9DA86A7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611" y="393600"/>
            <a:ext cx="1486739" cy="709184"/>
          </a:xfrm>
          <a:prstGeom prst="rect">
            <a:avLst/>
          </a:prstGeom>
        </p:spPr>
      </p:pic>
      <p:sp>
        <p:nvSpPr>
          <p:cNvPr id="6" name="Google Shape;192;p20"/>
          <p:cNvSpPr txBox="1">
            <a:spLocks/>
          </p:cNvSpPr>
          <p:nvPr/>
        </p:nvSpPr>
        <p:spPr>
          <a:xfrm>
            <a:off x="4407064" y="1259746"/>
            <a:ext cx="4150461" cy="279483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76200" indent="0">
              <a:buFont typeface="IBM Plex Sans Light"/>
              <a:buNone/>
            </a:pPr>
            <a:r>
              <a:rPr lang="el-GR" sz="1800" b="1" dirty="0" smtClean="0">
                <a:solidFill>
                  <a:schemeClr val="accent1"/>
                </a:solidFill>
                <a:latin typeface="Calibri" panose="020F0502020204030204" pitchFamily="34" charset="0"/>
                <a:ea typeface="Times New Roman" panose="02020603050405020304" pitchFamily="18" charset="0"/>
                <a:cs typeface="Arial"/>
              </a:rPr>
              <a:t>ΤΟΥΡΙΣΜΟΣ </a:t>
            </a:r>
          </a:p>
          <a:p>
            <a:pPr algn="just"/>
            <a:r>
              <a:rPr lang="el-GR" sz="1300" b="1" dirty="0" smtClean="0">
                <a:solidFill>
                  <a:schemeClr val="tx1"/>
                </a:solidFill>
              </a:rPr>
              <a:t>Ο πλούτος των φυσικών, πολιτιστικών και ιστορικών μνημείων και η εγγύτητα με το χιονοδρομικό κέντρο του </a:t>
            </a:r>
            <a:r>
              <a:rPr lang="el-GR" sz="1300" b="1" dirty="0" err="1" smtClean="0">
                <a:solidFill>
                  <a:schemeClr val="tx1"/>
                </a:solidFill>
              </a:rPr>
              <a:t>Μπάνσκο</a:t>
            </a:r>
            <a:r>
              <a:rPr lang="en-US" sz="1300" b="1" dirty="0" smtClean="0">
                <a:solidFill>
                  <a:schemeClr val="tx1"/>
                </a:solidFill>
              </a:rPr>
              <a:t> </a:t>
            </a:r>
            <a:r>
              <a:rPr lang="el-GR" sz="1300" b="1" dirty="0" smtClean="0">
                <a:solidFill>
                  <a:schemeClr val="tx1"/>
                </a:solidFill>
              </a:rPr>
              <a:t>επιτρέπουν την ανάπτυξη όλων των παραδοσιακών και εναλλακτικών μορφών τουρισμού στην περιοχή.</a:t>
            </a:r>
            <a:endParaRPr lang="en-US" sz="1300" b="1" dirty="0" smtClean="0">
              <a:solidFill>
                <a:schemeClr val="tx1"/>
              </a:solidFill>
            </a:endParaRPr>
          </a:p>
          <a:p>
            <a:pPr algn="just"/>
            <a:r>
              <a:rPr lang="el-GR" sz="1300" b="1" dirty="0" smtClean="0">
                <a:solidFill>
                  <a:schemeClr val="tx1"/>
                </a:solidFill>
              </a:rPr>
              <a:t>Δυνατότητες για τουριστική ανάπτυξη και πρόσφατες επενδύσεις από τοπικές και ξένες εταιρείες.</a:t>
            </a:r>
          </a:p>
          <a:p>
            <a:pPr algn="just"/>
            <a:r>
              <a:rPr lang="el-GR" sz="1300" b="1" dirty="0" smtClean="0">
                <a:solidFill>
                  <a:schemeClr val="tx1"/>
                </a:solidFill>
              </a:rPr>
              <a:t>Απαιτείται αναβάθμιση των υπαρχουσών υποδομών και διαφοροποίηση των οικονομικών δραστηριοτήτων. </a:t>
            </a:r>
          </a:p>
          <a:p>
            <a:pPr marL="76200" indent="0">
              <a:buFont typeface="IBM Plex Sans Light"/>
              <a:buNone/>
            </a:pPr>
            <a:endParaRPr lang="el-GR" sz="1400" b="1" dirty="0">
              <a:solidFill>
                <a:schemeClr val="tx1"/>
              </a:solidFill>
            </a:endParaRPr>
          </a:p>
        </p:txBody>
      </p:sp>
    </p:spTree>
    <p:extLst>
      <p:ext uri="{BB962C8B-B14F-4D97-AF65-F5344CB8AC3E}">
        <p14:creationId xmlns:p14="http://schemas.microsoft.com/office/powerpoint/2010/main" val="5672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559118" y="555739"/>
            <a:ext cx="6026700" cy="469497"/>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400" dirty="0" smtClean="0"/>
              <a:t>ΚΥΠΡΟΣ</a:t>
            </a:r>
            <a:endParaRPr dirty="0"/>
          </a:p>
        </p:txBody>
      </p:sp>
      <p:sp>
        <p:nvSpPr>
          <p:cNvPr id="192" name="Google Shape;192;p20"/>
          <p:cNvSpPr txBox="1">
            <a:spLocks noGrp="1"/>
          </p:cNvSpPr>
          <p:nvPr>
            <p:ph type="body" idx="1"/>
          </p:nvPr>
        </p:nvSpPr>
        <p:spPr>
          <a:xfrm>
            <a:off x="324071" y="883375"/>
            <a:ext cx="5838513" cy="4538473"/>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l-GR" sz="1800" b="1" dirty="0" smtClean="0">
                <a:solidFill>
                  <a:schemeClr val="accent1"/>
                </a:solidFill>
                <a:latin typeface="Calibri" panose="020F0502020204030204" pitchFamily="34" charset="0"/>
                <a:ea typeface="Times New Roman" panose="02020603050405020304" pitchFamily="18" charset="0"/>
                <a:cs typeface="Arial"/>
              </a:rPr>
              <a:t>ΑΓΡΟΤΙΚΗ ΕΠΙΧΕΙΡΗΜΑΤΙΚΟΤΗΤΑ</a:t>
            </a:r>
            <a:endParaRPr lang="el-GR" sz="1800" b="1" dirty="0">
              <a:solidFill>
                <a:schemeClr val="accent1"/>
              </a:solidFill>
              <a:latin typeface="Calibri" panose="020F0502020204030204" pitchFamily="34" charset="0"/>
              <a:ea typeface="Times New Roman" panose="02020603050405020304" pitchFamily="18" charset="0"/>
              <a:cs typeface="Arial"/>
            </a:endParaRPr>
          </a:p>
          <a:p>
            <a:pPr algn="just"/>
            <a:r>
              <a:rPr lang="el-GR" sz="1200" b="1" dirty="0">
                <a:solidFill>
                  <a:schemeClr val="tx1"/>
                </a:solidFill>
              </a:rPr>
              <a:t>Η αγροτική ανάπτυξη στην Κύπρο διαχειρίζεται εθνικά μέσω ενός προγράμματος αγροτικής ανάπτυξης (RDP)</a:t>
            </a:r>
          </a:p>
          <a:p>
            <a:pPr algn="just"/>
            <a:r>
              <a:rPr lang="en-US" sz="1200" b="1" dirty="0">
                <a:solidFill>
                  <a:schemeClr val="tx1"/>
                </a:solidFill>
              </a:rPr>
              <a:t>€251.3 </a:t>
            </a:r>
            <a:r>
              <a:rPr lang="el-GR" sz="1200" b="1" dirty="0">
                <a:solidFill>
                  <a:schemeClr val="tx1"/>
                </a:solidFill>
              </a:rPr>
              <a:t>εκατομμύρια </a:t>
            </a:r>
            <a:r>
              <a:rPr lang="en-US" sz="1200" b="1" dirty="0">
                <a:solidFill>
                  <a:schemeClr val="tx1"/>
                </a:solidFill>
              </a:rPr>
              <a:t> </a:t>
            </a:r>
            <a:r>
              <a:rPr lang="el-GR" sz="1200" b="1" dirty="0">
                <a:solidFill>
                  <a:schemeClr val="tx1"/>
                </a:solidFill>
              </a:rPr>
              <a:t>διαθέσιμης χρηματοδότησης για την περίοδο </a:t>
            </a:r>
            <a:r>
              <a:rPr lang="en-US" sz="1200" b="1" dirty="0">
                <a:solidFill>
                  <a:schemeClr val="tx1"/>
                </a:solidFill>
              </a:rPr>
              <a:t>2014-2020</a:t>
            </a:r>
            <a:endParaRPr lang="el-GR" sz="1200" b="1" dirty="0">
              <a:solidFill>
                <a:schemeClr val="tx1"/>
              </a:solidFill>
            </a:endParaRPr>
          </a:p>
          <a:p>
            <a:pPr algn="just"/>
            <a:r>
              <a:rPr lang="el-GR" sz="1200" b="1" dirty="0" smtClean="0">
                <a:solidFill>
                  <a:schemeClr val="tx1"/>
                </a:solidFill>
              </a:rPr>
              <a:t>Προτεραιότητα στην αποκατάσταση</a:t>
            </a:r>
            <a:r>
              <a:rPr lang="el-GR" sz="1200" b="1" dirty="0">
                <a:solidFill>
                  <a:schemeClr val="tx1"/>
                </a:solidFill>
              </a:rPr>
              <a:t>, τη διατήρηση και την ενίσχυση των τοπικών οικοσυστημάτων, την οικονομική ανάπτυξη στις αγροτικές περιοχές και την ανταγωνιστικότητα του πολλά υποσχόμενου </a:t>
            </a:r>
            <a:r>
              <a:rPr lang="el-GR" sz="1200" b="1" dirty="0" err="1">
                <a:solidFill>
                  <a:schemeClr val="tx1"/>
                </a:solidFill>
              </a:rPr>
              <a:t>αγροδιατροφικού</a:t>
            </a:r>
            <a:r>
              <a:rPr lang="el-GR" sz="1200" b="1" dirty="0">
                <a:solidFill>
                  <a:schemeClr val="tx1"/>
                </a:solidFill>
              </a:rPr>
              <a:t> τομέα.</a:t>
            </a:r>
          </a:p>
          <a:p>
            <a:pPr algn="just"/>
            <a:r>
              <a:rPr lang="el-GR" sz="1200" b="1" dirty="0" smtClean="0">
                <a:solidFill>
                  <a:schemeClr val="tx1"/>
                </a:solidFill>
              </a:rPr>
              <a:t>2.800 </a:t>
            </a:r>
            <a:r>
              <a:rPr lang="el-GR" sz="1200" b="1" dirty="0">
                <a:solidFill>
                  <a:schemeClr val="tx1"/>
                </a:solidFill>
              </a:rPr>
              <a:t>θέσεις κατάρτισης </a:t>
            </a:r>
            <a:r>
              <a:rPr lang="el-GR" sz="1200" b="1" dirty="0" smtClean="0">
                <a:solidFill>
                  <a:schemeClr val="tx1"/>
                </a:solidFill>
              </a:rPr>
              <a:t>για </a:t>
            </a:r>
            <a:r>
              <a:rPr lang="el-GR" sz="1200" b="1" dirty="0">
                <a:solidFill>
                  <a:schemeClr val="tx1"/>
                </a:solidFill>
              </a:rPr>
              <a:t>την αύξηση των γνώσεων και των δεξιοτήτων των αγροτικών επιχειρηματιών και των </a:t>
            </a:r>
            <a:r>
              <a:rPr lang="el-GR" sz="1200" b="1" dirty="0" err="1" smtClean="0">
                <a:solidFill>
                  <a:schemeClr val="tx1"/>
                </a:solidFill>
              </a:rPr>
              <a:t>δασοκομών</a:t>
            </a:r>
            <a:r>
              <a:rPr lang="el-GR" sz="1200" b="1" dirty="0" smtClean="0">
                <a:solidFill>
                  <a:schemeClr val="tx1"/>
                </a:solidFill>
              </a:rPr>
              <a:t>.</a:t>
            </a:r>
            <a:endParaRPr lang="el-GR" sz="1200" b="1" dirty="0">
              <a:solidFill>
                <a:schemeClr val="tx1"/>
              </a:solidFill>
            </a:endParaRPr>
          </a:p>
          <a:p>
            <a:pPr algn="just"/>
            <a:r>
              <a:rPr lang="el-GR" sz="1200" b="1" dirty="0" smtClean="0">
                <a:solidFill>
                  <a:schemeClr val="tx1"/>
                </a:solidFill>
              </a:rPr>
              <a:t>22</a:t>
            </a:r>
            <a:r>
              <a:rPr lang="el-GR" sz="1200" b="1" dirty="0">
                <a:solidFill>
                  <a:schemeClr val="tx1"/>
                </a:solidFill>
              </a:rPr>
              <a:t>% της γεωργικής γης αναμένεται να συνάψει συμβάσεις για τη βελτίωση της διαχείρισης του εδάφους ή / και για την πρόληψη της διάβρωσης του </a:t>
            </a:r>
            <a:r>
              <a:rPr lang="el-GR" sz="1200" b="1" dirty="0" smtClean="0">
                <a:solidFill>
                  <a:schemeClr val="tx1"/>
                </a:solidFill>
              </a:rPr>
              <a:t>εδάφους.</a:t>
            </a:r>
            <a:endParaRPr lang="el-GR" sz="1200" b="1" dirty="0">
              <a:solidFill>
                <a:schemeClr val="tx1"/>
              </a:solidFill>
            </a:endParaRPr>
          </a:p>
          <a:p>
            <a:pPr algn="just"/>
            <a:r>
              <a:rPr lang="el-GR" sz="1200" b="1" dirty="0" smtClean="0">
                <a:solidFill>
                  <a:schemeClr val="tx1"/>
                </a:solidFill>
              </a:rPr>
              <a:t>9,1</a:t>
            </a:r>
            <a:r>
              <a:rPr lang="el-GR" sz="1200" b="1" dirty="0">
                <a:solidFill>
                  <a:schemeClr val="tx1"/>
                </a:solidFill>
              </a:rPr>
              <a:t>% των γεωργικών εκτάσεων και σχεδόν το 8% των δασικών εκτάσεων αναμένεται να αποτελέσουν αντικείμενο συμβάσεων </a:t>
            </a:r>
            <a:r>
              <a:rPr lang="el-GR" sz="1200" b="1" dirty="0" err="1">
                <a:solidFill>
                  <a:schemeClr val="tx1"/>
                </a:solidFill>
              </a:rPr>
              <a:t>γεωργοπεριβαλλοντικής</a:t>
            </a:r>
            <a:r>
              <a:rPr lang="el-GR" sz="1200" b="1" dirty="0">
                <a:solidFill>
                  <a:schemeClr val="tx1"/>
                </a:solidFill>
              </a:rPr>
              <a:t> </a:t>
            </a:r>
            <a:r>
              <a:rPr lang="el-GR" sz="1200" b="1" dirty="0" smtClean="0">
                <a:solidFill>
                  <a:schemeClr val="tx1"/>
                </a:solidFill>
              </a:rPr>
              <a:t>διαχείρισης.</a:t>
            </a:r>
            <a:endParaRPr lang="el-GR" sz="1200" b="1" dirty="0">
              <a:solidFill>
                <a:schemeClr val="tx1"/>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5" name="Picture 17">
            <a:extLst>
              <a:ext uri="{FF2B5EF4-FFF2-40B4-BE49-F238E27FC236}">
                <a16:creationId xmlns:a16="http://schemas.microsoft.com/office/drawing/2014/main" id="{597065DD-8050-4477-A254-537DF2C5F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004" y="291548"/>
            <a:ext cx="1538109" cy="733688"/>
          </a:xfrm>
          <a:prstGeom prst="rect">
            <a:avLst/>
          </a:prstGeom>
        </p:spPr>
      </p:pic>
      <p:pic>
        <p:nvPicPr>
          <p:cNvPr id="1026" name="Picture 2" descr="Αγροτικό Χωράφι 7,693τμ, Αλεθρικό, Λάρνακα"/>
          <p:cNvPicPr>
            <a:picLocks noChangeAspect="1" noChangeArrowheads="1"/>
          </p:cNvPicPr>
          <p:nvPr/>
        </p:nvPicPr>
        <p:blipFill rotWithShape="1">
          <a:blip r:embed="rId4">
            <a:extLst>
              <a:ext uri="{28A0092B-C50C-407E-A947-70E740481C1C}">
                <a14:useLocalDpi xmlns:a14="http://schemas.microsoft.com/office/drawing/2010/main" val="0"/>
              </a:ext>
            </a:extLst>
          </a:blip>
          <a:srcRect b="17678"/>
          <a:stretch/>
        </p:blipFill>
        <p:spPr bwMode="auto">
          <a:xfrm>
            <a:off x="6304884" y="1720095"/>
            <a:ext cx="2839116" cy="220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13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589722" y="393600"/>
            <a:ext cx="6026700" cy="81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a:t>ΚΥΠΡΟΣ-ΠΑΝΑΓΡΟΤΙΚΟΣ ΣΥΝΔΕΣΜΟΣ</a:t>
            </a:r>
            <a:endParaRPr dirty="0"/>
          </a:p>
        </p:txBody>
      </p:sp>
      <p:sp>
        <p:nvSpPr>
          <p:cNvPr id="192" name="Google Shape;192;p20"/>
          <p:cNvSpPr txBox="1">
            <a:spLocks noGrp="1"/>
          </p:cNvSpPr>
          <p:nvPr>
            <p:ph type="body" idx="1"/>
          </p:nvPr>
        </p:nvSpPr>
        <p:spPr>
          <a:xfrm>
            <a:off x="140677" y="1206600"/>
            <a:ext cx="6176996" cy="3834625"/>
          </a:xfrm>
          <a:prstGeom prst="rect">
            <a:avLst/>
          </a:prstGeom>
        </p:spPr>
        <p:txBody>
          <a:bodyPr spcFirstLastPara="1" wrap="square" lIns="0" tIns="0" rIns="0" bIns="0" anchor="t" anchorCtr="0">
            <a:noAutofit/>
          </a:bodyPr>
          <a:lstStyle/>
          <a:p>
            <a:pPr marL="76200" lvl="0" indent="0" algn="just" rtl="0">
              <a:spcBef>
                <a:spcPts val="600"/>
              </a:spcBef>
              <a:spcAft>
                <a:spcPts val="0"/>
              </a:spcAft>
              <a:buSzPts val="2400"/>
              <a:buNone/>
            </a:pPr>
            <a:r>
              <a:rPr lang="el-GR" sz="1800" b="1" dirty="0" smtClean="0">
                <a:solidFill>
                  <a:schemeClr val="accent1"/>
                </a:solidFill>
                <a:latin typeface="Calibri" panose="020F0502020204030204" pitchFamily="34" charset="0"/>
                <a:ea typeface="Times New Roman" panose="02020603050405020304" pitchFamily="18" charset="0"/>
                <a:cs typeface="Arial"/>
              </a:rPr>
              <a:t>ΤΟΥΡΙΣΜΟΣ &amp; ΕΝΑΛΛΑΚΤΙΚΟΣ ΤΟΥΡΙΣΜΟΣ</a:t>
            </a:r>
          </a:p>
          <a:p>
            <a:pPr algn="just"/>
            <a:r>
              <a:rPr lang="en-US" sz="1200" b="1" dirty="0" smtClean="0">
                <a:solidFill>
                  <a:srgbClr val="FF0000"/>
                </a:solidFill>
              </a:rPr>
              <a:t> </a:t>
            </a:r>
            <a:r>
              <a:rPr lang="el-GR" sz="1200" b="1" dirty="0" smtClean="0">
                <a:solidFill>
                  <a:schemeClr val="tx1"/>
                </a:solidFill>
              </a:rPr>
              <a:t>Ο τριτογενής τομέας είναι η βάση της οικονομίας της Κύπρου. Συμβάλλει στο 72,2% του ΑΕΠ και απασχολεί το 81% του ενεργού πληθυσμού.</a:t>
            </a:r>
          </a:p>
          <a:p>
            <a:pPr algn="just"/>
            <a:r>
              <a:rPr lang="el-GR" sz="1200" b="1" dirty="0" smtClean="0">
                <a:solidFill>
                  <a:schemeClr val="tx1"/>
                </a:solidFill>
              </a:rPr>
              <a:t>Οι </a:t>
            </a:r>
            <a:r>
              <a:rPr lang="el-GR" sz="1200" b="1" dirty="0">
                <a:solidFill>
                  <a:schemeClr val="tx1"/>
                </a:solidFill>
              </a:rPr>
              <a:t>διάσημες παραλίες της Κύπρου έχουν στεφθεί ως «καθαρότερα νερά κολύμβησης στην Ευρώπη», με συνεχή βαθμολογία 100% κάθε χρόνο και βραβεύονται με 57 γαλάζιες </a:t>
            </a:r>
            <a:r>
              <a:rPr lang="el-GR" sz="1200" b="1" dirty="0" smtClean="0">
                <a:solidFill>
                  <a:schemeClr val="tx1"/>
                </a:solidFill>
              </a:rPr>
              <a:t>σημαίες.</a:t>
            </a:r>
            <a:endParaRPr lang="el-GR" sz="1200" b="1" dirty="0">
              <a:solidFill>
                <a:schemeClr val="tx1"/>
              </a:solidFill>
            </a:endParaRPr>
          </a:p>
          <a:p>
            <a:pPr algn="just"/>
            <a:r>
              <a:rPr lang="el-GR" sz="1200" b="1" dirty="0">
                <a:solidFill>
                  <a:schemeClr val="tx1"/>
                </a:solidFill>
              </a:rPr>
              <a:t>Οι ταξιδιώτες από και προς την Κύπρο το 2019 σημείωσαν αύξηση σε σύγκριση με τα έτη 2018 και 2017. Οι συνολικές αφίξεις ταξιδιωτών έφτασαν τα 5.777.029 σημειώνοντας αύξηση 4,4% και οι αναχωρήσεις ανήλθαν σε 5.764.378, σημειώνοντας επίσης αύξηση 4,4%, σε σύγκριση με το 2018 </a:t>
            </a:r>
            <a:r>
              <a:rPr lang="el-GR" sz="1200" b="1" dirty="0" smtClean="0">
                <a:solidFill>
                  <a:schemeClr val="tx1"/>
                </a:solidFill>
              </a:rPr>
              <a:t>.</a:t>
            </a:r>
          </a:p>
          <a:p>
            <a:pPr algn="just"/>
            <a:r>
              <a:rPr lang="el-GR" sz="1200" b="1" dirty="0">
                <a:solidFill>
                  <a:schemeClr val="tx1"/>
                </a:solidFill>
              </a:rPr>
              <a:t>Ο </a:t>
            </a:r>
            <a:r>
              <a:rPr lang="el-GR" sz="1200" b="1" dirty="0" err="1">
                <a:solidFill>
                  <a:schemeClr val="tx1"/>
                </a:solidFill>
              </a:rPr>
              <a:t>αγροτουρισμός</a:t>
            </a:r>
            <a:r>
              <a:rPr lang="el-GR" sz="1200" b="1" dirty="0">
                <a:solidFill>
                  <a:schemeClr val="tx1"/>
                </a:solidFill>
              </a:rPr>
              <a:t> έχει επίσης συμπεριληφθεί στον γενικό σχεδιασμό του Υπουργείου Τουρισμού για βιώσιμο </a:t>
            </a:r>
            <a:r>
              <a:rPr lang="el-GR" sz="1200" b="1" dirty="0" smtClean="0">
                <a:solidFill>
                  <a:schemeClr val="tx1"/>
                </a:solidFill>
              </a:rPr>
              <a:t>τουρισμό.</a:t>
            </a:r>
          </a:p>
          <a:p>
            <a:pPr algn="just"/>
            <a:r>
              <a:rPr lang="el-GR" sz="1200" b="1" dirty="0">
                <a:solidFill>
                  <a:schemeClr val="tx1"/>
                </a:solidFill>
              </a:rPr>
              <a:t>Η Κύπρος ανήκει στις χώρες που χειρίστηκαν τις επιπτώσεις λόγω του Covid-19 πολύ αποτελεσματικά και αποφάσισε μετά από μια περίοδο τριών μηνών καραντίνας να ανοίξει ξανά τα σύνορά της στους επισκέπτες.</a:t>
            </a:r>
          </a:p>
          <a:p>
            <a:pPr algn="just"/>
            <a:endParaRPr lang="el-GR" sz="1200" b="1" dirty="0">
              <a:solidFill>
                <a:schemeClr val="tx1"/>
              </a:solidFill>
            </a:endParaRPr>
          </a:p>
          <a:p>
            <a:pPr algn="just"/>
            <a:endParaRPr lang="el-GR" sz="1200" b="1" dirty="0">
              <a:solidFill>
                <a:schemeClr val="tx1"/>
              </a:solidFill>
            </a:endParaRPr>
          </a:p>
          <a:p>
            <a:pPr marL="76200" indent="0" algn="just">
              <a:buNone/>
            </a:pPr>
            <a:endParaRPr lang="en-US" sz="1200" dirty="0">
              <a:solidFill>
                <a:srgbClr val="FF0000"/>
              </a:solidFill>
            </a:endParaRPr>
          </a:p>
          <a:p>
            <a:pPr algn="just"/>
            <a:endParaRPr lang="el-GR" sz="1400" dirty="0">
              <a:solidFill>
                <a:srgbClr val="FF0000"/>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 name="Picture 17">
            <a:extLst>
              <a:ext uri="{FF2B5EF4-FFF2-40B4-BE49-F238E27FC236}">
                <a16:creationId xmlns:a16="http://schemas.microsoft.com/office/drawing/2014/main" id="{8D379718-B75F-4472-8859-A00A5CF2A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687" y="495874"/>
            <a:ext cx="1580888" cy="754094"/>
          </a:xfrm>
          <a:prstGeom prst="rect">
            <a:avLst/>
          </a:prstGeom>
        </p:spPr>
      </p:pic>
      <p:pic>
        <p:nvPicPr>
          <p:cNvPr id="2050" name="Picture 2" descr="τουρισμος - Larnakaonline.com.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334" y="3203276"/>
            <a:ext cx="2696666" cy="17907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Τι είναι τελικά ο Αγροτουρισμός; Συνέντευξη με τον καθηγητή Γιάννη Σπιλάνη  - Εναλλακτική Δράσ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334" y="1636969"/>
            <a:ext cx="2696665" cy="156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8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658125" y="607574"/>
            <a:ext cx="6026700" cy="43156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dirty="0" smtClean="0"/>
              <a:t>ΔΗΜΟΚΡΑΤΙΑ ΤΗΣ ΒΟΡΕΙΑΣ ΜΑΚΕΔΟΝΙΑΣ</a:t>
            </a:r>
            <a:endParaRPr dirty="0"/>
          </a:p>
        </p:txBody>
      </p:sp>
      <p:sp>
        <p:nvSpPr>
          <p:cNvPr id="192" name="Google Shape;192;p20"/>
          <p:cNvSpPr txBox="1">
            <a:spLocks noGrp="1"/>
          </p:cNvSpPr>
          <p:nvPr>
            <p:ph type="body" idx="1"/>
          </p:nvPr>
        </p:nvSpPr>
        <p:spPr>
          <a:xfrm>
            <a:off x="70339" y="1345030"/>
            <a:ext cx="4731860" cy="3624937"/>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l-GR" sz="1800" b="1" dirty="0" smtClean="0">
                <a:solidFill>
                  <a:schemeClr val="accent1"/>
                </a:solidFill>
                <a:latin typeface="Calibri" panose="020F0502020204030204" pitchFamily="34" charset="0"/>
                <a:ea typeface="Times New Roman" panose="02020603050405020304" pitchFamily="18" charset="0"/>
                <a:cs typeface="Arial"/>
              </a:rPr>
              <a:t>ΑΓΡΟΤΙΚΗ ΕΠΙΧΕΙΡΗΜΑΤΙΚΟΤΗΤΑ</a:t>
            </a:r>
          </a:p>
          <a:p>
            <a:pPr algn="just"/>
            <a:r>
              <a:rPr lang="el-GR" sz="1200" b="1" dirty="0" smtClean="0">
                <a:solidFill>
                  <a:schemeClr val="tx1"/>
                </a:solidFill>
              </a:rPr>
              <a:t>Η γεωργία, ως ο πρωταρχικός μοχλός της αγροτικής οικονομίας στην περιοχή της </a:t>
            </a:r>
            <a:r>
              <a:rPr lang="el-GR" sz="1200" b="1" dirty="0" err="1" smtClean="0">
                <a:solidFill>
                  <a:schemeClr val="tx1"/>
                </a:solidFill>
              </a:rPr>
              <a:t>Πελαγονίας</a:t>
            </a:r>
            <a:r>
              <a:rPr lang="el-GR" sz="1200" b="1" dirty="0" smtClean="0">
                <a:solidFill>
                  <a:schemeClr val="tx1"/>
                </a:solidFill>
              </a:rPr>
              <a:t>, αποτελεί δύναμη και ορόσημο ολόκληρης της περιοχής.</a:t>
            </a:r>
          </a:p>
          <a:p>
            <a:pPr algn="just"/>
            <a:r>
              <a:rPr lang="el-GR" sz="1200" b="1" dirty="0" smtClean="0">
                <a:solidFill>
                  <a:schemeClr val="tx1"/>
                </a:solidFill>
              </a:rPr>
              <a:t>Υπάρχουν </a:t>
            </a:r>
            <a:r>
              <a:rPr lang="el-GR" sz="1200" b="1" dirty="0">
                <a:solidFill>
                  <a:schemeClr val="tx1"/>
                </a:solidFill>
              </a:rPr>
              <a:t>628 ενεργές επιχειρηματικές οντότητες στην περιοχή που ασχολούνται με τη γεωργία, τη δασοκομία και την </a:t>
            </a:r>
            <a:r>
              <a:rPr lang="el-GR" sz="1200" b="1" dirty="0" smtClean="0">
                <a:solidFill>
                  <a:schemeClr val="tx1"/>
                </a:solidFill>
              </a:rPr>
              <a:t>αλιεία.</a:t>
            </a:r>
            <a:endParaRPr lang="el-GR" sz="1200" b="1" dirty="0">
              <a:solidFill>
                <a:schemeClr val="tx1"/>
              </a:solidFill>
            </a:endParaRPr>
          </a:p>
          <a:p>
            <a:pPr algn="just"/>
            <a:r>
              <a:rPr lang="el-GR" sz="1200" b="1" dirty="0">
                <a:solidFill>
                  <a:schemeClr val="tx1"/>
                </a:solidFill>
              </a:rPr>
              <a:t>Μεμονωμένοι αγρότες που δεν έχουν εγγραφεί ως επιχειρηματικές οντότητες έχουν μεγάλη συμβολή στην ανάπτυξη της γεωργικής δραστηριότητας.</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5" name="Picture 17">
            <a:extLst>
              <a:ext uri="{FF2B5EF4-FFF2-40B4-BE49-F238E27FC236}">
                <a16:creationId xmlns:a16="http://schemas.microsoft.com/office/drawing/2014/main" id="{B2F4699A-BA63-4DBB-B84E-48D0F8808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1" y="393600"/>
            <a:ext cx="1616749" cy="771200"/>
          </a:xfrm>
          <a:prstGeom prst="rect">
            <a:avLst/>
          </a:prstGeom>
        </p:spPr>
      </p:pic>
      <p:sp>
        <p:nvSpPr>
          <p:cNvPr id="7" name="Google Shape;192;p20"/>
          <p:cNvSpPr txBox="1">
            <a:spLocks/>
          </p:cNvSpPr>
          <p:nvPr/>
        </p:nvSpPr>
        <p:spPr>
          <a:xfrm>
            <a:off x="5096016" y="1345030"/>
            <a:ext cx="3548896" cy="35339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76200" indent="0">
              <a:buFont typeface="IBM Plex Sans Light"/>
              <a:buNone/>
            </a:pPr>
            <a:r>
              <a:rPr lang="el-GR" sz="1800" b="1" dirty="0" smtClean="0">
                <a:solidFill>
                  <a:schemeClr val="accent1"/>
                </a:solidFill>
                <a:latin typeface="Calibri" panose="020F0502020204030204" pitchFamily="34" charset="0"/>
                <a:ea typeface="Times New Roman" panose="02020603050405020304" pitchFamily="18" charset="0"/>
                <a:cs typeface="Arial"/>
              </a:rPr>
              <a:t>ΤΟΥΡΙΣΜΟΣ</a:t>
            </a:r>
          </a:p>
          <a:p>
            <a:pPr algn="just"/>
            <a:r>
              <a:rPr lang="el-GR" sz="1200" b="1" dirty="0" smtClean="0">
                <a:solidFill>
                  <a:schemeClr val="tx1"/>
                </a:solidFill>
              </a:rPr>
              <a:t>Τα τελευταία χρόνια έως το 2018, ο τουριστικός τομέας σημείωσε σταθερή αύξηση τόσο του αριθμού των τουριστών όσο και του αριθμού των διανυκτερεύσεων</a:t>
            </a:r>
          </a:p>
          <a:p>
            <a:pPr algn="just"/>
            <a:r>
              <a:rPr lang="el-GR" sz="1200" b="1" dirty="0">
                <a:solidFill>
                  <a:schemeClr val="tx1"/>
                </a:solidFill>
              </a:rPr>
              <a:t>Ο</a:t>
            </a:r>
            <a:r>
              <a:rPr lang="el-GR" sz="1200" b="1" dirty="0" smtClean="0">
                <a:solidFill>
                  <a:schemeClr val="tx1"/>
                </a:solidFill>
              </a:rPr>
              <a:t> συνολικός αριθμός τουριστών αυξήθηκε κατά 5,1%, 2019.</a:t>
            </a:r>
          </a:p>
          <a:p>
            <a:pPr algn="just"/>
            <a:r>
              <a:rPr lang="el-GR" sz="1200" b="1" dirty="0">
                <a:solidFill>
                  <a:schemeClr val="tx1"/>
                </a:solidFill>
              </a:rPr>
              <a:t>Ο</a:t>
            </a:r>
            <a:r>
              <a:rPr lang="el-GR" sz="1200" b="1" dirty="0" smtClean="0">
                <a:solidFill>
                  <a:schemeClr val="tx1"/>
                </a:solidFill>
              </a:rPr>
              <a:t> </a:t>
            </a:r>
            <a:r>
              <a:rPr lang="el-GR" sz="1200" b="1" dirty="0">
                <a:solidFill>
                  <a:schemeClr val="tx1"/>
                </a:solidFill>
              </a:rPr>
              <a:t>αγροτικός τουρισμός έχει </a:t>
            </a:r>
            <a:r>
              <a:rPr lang="el-GR" sz="1200" b="1" dirty="0" smtClean="0">
                <a:solidFill>
                  <a:schemeClr val="tx1"/>
                </a:solidFill>
              </a:rPr>
              <a:t>τη </a:t>
            </a:r>
            <a:r>
              <a:rPr lang="el-GR" sz="1200" b="1" dirty="0">
                <a:solidFill>
                  <a:schemeClr val="tx1"/>
                </a:solidFill>
              </a:rPr>
              <a:t>δυνατότητα να αποφέρει </a:t>
            </a:r>
            <a:r>
              <a:rPr lang="el-GR" sz="1200" b="1" dirty="0" smtClean="0">
                <a:solidFill>
                  <a:schemeClr val="tx1"/>
                </a:solidFill>
              </a:rPr>
              <a:t>μεγαλύτερα </a:t>
            </a:r>
            <a:r>
              <a:rPr lang="el-GR" sz="1200" b="1" dirty="0">
                <a:solidFill>
                  <a:schemeClr val="tx1"/>
                </a:solidFill>
              </a:rPr>
              <a:t>κέρδη.</a:t>
            </a:r>
            <a:endParaRPr lang="el-GR" sz="1200" b="1" dirty="0" smtClean="0">
              <a:solidFill>
                <a:schemeClr val="tx1"/>
              </a:solidFill>
            </a:endParaRPr>
          </a:p>
          <a:p>
            <a:pPr algn="just"/>
            <a:r>
              <a:rPr lang="el-GR" sz="1200" b="1" dirty="0">
                <a:solidFill>
                  <a:schemeClr val="tx1"/>
                </a:solidFill>
              </a:rPr>
              <a:t>Ο πολιτιστικός-ιστορικός τουρισμός έχει ένα συγκριτικό πλεονέκτημα και πάλι στο πλαίσιο της διασποράς που έρχεται κάθε </a:t>
            </a:r>
            <a:r>
              <a:rPr lang="el-GR" sz="1200" b="1" dirty="0" smtClean="0">
                <a:solidFill>
                  <a:schemeClr val="tx1"/>
                </a:solidFill>
              </a:rPr>
              <a:t>καλοκαίρι.</a:t>
            </a:r>
            <a:endParaRPr lang="el-GR" sz="1200" b="1" dirty="0">
              <a:solidFill>
                <a:schemeClr val="tx1"/>
              </a:solidFill>
            </a:endParaRPr>
          </a:p>
        </p:txBody>
      </p:sp>
    </p:spTree>
    <p:extLst>
      <p:ext uri="{BB962C8B-B14F-4D97-AF65-F5344CB8AC3E}">
        <p14:creationId xmlns:p14="http://schemas.microsoft.com/office/powerpoint/2010/main" val="368269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9"/>
        <p:cNvGrpSpPr/>
        <p:nvPr/>
      </p:nvGrpSpPr>
      <p:grpSpPr>
        <a:xfrm>
          <a:off x="0" y="0"/>
          <a:ext cx="0" cy="0"/>
          <a:chOff x="0" y="0"/>
          <a:chExt cx="0" cy="0"/>
        </a:xfrm>
      </p:grpSpPr>
      <p:sp>
        <p:nvSpPr>
          <p:cNvPr id="390" name="Google Shape;390;p36"/>
          <p:cNvSpPr/>
          <p:nvPr/>
        </p:nvSpPr>
        <p:spPr>
          <a:xfrm>
            <a:off x="3829050" y="-50"/>
            <a:ext cx="5314800" cy="51435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txBox="1">
            <a:spLocks noGrp="1"/>
          </p:cNvSpPr>
          <p:nvPr>
            <p:ph type="body" idx="4294967295"/>
          </p:nvPr>
        </p:nvSpPr>
        <p:spPr>
          <a:xfrm>
            <a:off x="784538" y="1084584"/>
            <a:ext cx="4695900" cy="1235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solidFill>
                  <a:schemeClr val="accent4"/>
                </a:solidFill>
                <a:latin typeface="Merriweather"/>
                <a:ea typeface="Merriweather"/>
                <a:cs typeface="Merriweather"/>
                <a:sym typeface="Merriweather"/>
                <a:hlinkClick r:id="rId3"/>
              </a:rPr>
              <a:t>https://smartrural.eu/</a:t>
            </a:r>
            <a:endParaRPr lang="en-US" dirty="0">
              <a:solidFill>
                <a:schemeClr val="accent4"/>
              </a:solidFill>
              <a:latin typeface="Merriweather"/>
              <a:ea typeface="Merriweather"/>
              <a:cs typeface="Merriweather"/>
              <a:sym typeface="Merriweather"/>
            </a:endParaRPr>
          </a:p>
          <a:p>
            <a:pPr marL="0" lvl="0" indent="0" algn="l" rtl="0">
              <a:spcBef>
                <a:spcPts val="600"/>
              </a:spcBef>
              <a:spcAft>
                <a:spcPts val="0"/>
              </a:spcAft>
              <a:buNone/>
            </a:pPr>
            <a:r>
              <a:rPr lang="el-GR" sz="1800" b="1" dirty="0"/>
              <a:t>Διαδικτυακή πλατφόρμα του Έργου</a:t>
            </a:r>
            <a:r>
              <a:rPr lang="en" sz="1800" b="1" dirty="0"/>
              <a:t>.</a:t>
            </a:r>
            <a:endParaRPr sz="1800" b="1" dirty="0"/>
          </a:p>
        </p:txBody>
      </p:sp>
      <p:sp>
        <p:nvSpPr>
          <p:cNvPr id="392" name="Google Shape;392;p36"/>
          <p:cNvSpPr/>
          <p:nvPr/>
        </p:nvSpPr>
        <p:spPr>
          <a:xfrm>
            <a:off x="4038750" y="2209200"/>
            <a:ext cx="3600000" cy="22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accent3"/>
                </a:solidFill>
                <a:latin typeface="IBM Plex Sans"/>
                <a:ea typeface="IBM Plex Sans"/>
                <a:cs typeface="IBM Plex Sans"/>
                <a:sym typeface="IBM Plex Sans"/>
              </a:rPr>
              <a:t>Place your screenshot here</a:t>
            </a:r>
            <a:endParaRPr sz="1000" dirty="0">
              <a:solidFill>
                <a:schemeClr val="accent3"/>
              </a:solidFill>
              <a:latin typeface="IBM Plex Sans"/>
              <a:ea typeface="IBM Plex Sans"/>
              <a:cs typeface="IBM Plex Sans"/>
              <a:sym typeface="IBM Plex Sans"/>
            </a:endParaRPr>
          </a:p>
        </p:txBody>
      </p:sp>
      <p:sp>
        <p:nvSpPr>
          <p:cNvPr id="393" name="Google Shape;393;p3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grpSp>
        <p:nvGrpSpPr>
          <p:cNvPr id="394" name="Google Shape;394;p36"/>
          <p:cNvGrpSpPr/>
          <p:nvPr/>
        </p:nvGrpSpPr>
        <p:grpSpPr>
          <a:xfrm>
            <a:off x="3524298" y="2066757"/>
            <a:ext cx="4629247" cy="2712220"/>
            <a:chOff x="1177450" y="241631"/>
            <a:chExt cx="6173152" cy="3616776"/>
          </a:xfrm>
        </p:grpSpPr>
        <p:sp>
          <p:nvSpPr>
            <p:cNvPr id="395" name="Google Shape;395;p36"/>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100000">
                  <a:schemeClr val="lt2"/>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6"/>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8DF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6"/>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6"/>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D8DF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Εικόνα 2">
            <a:extLst>
              <a:ext uri="{FF2B5EF4-FFF2-40B4-BE49-F238E27FC236}">
                <a16:creationId xmlns:a16="http://schemas.microsoft.com/office/drawing/2014/main" id="{298ED926-1A63-4A4E-A71F-3AA484E60F70}"/>
              </a:ext>
            </a:extLst>
          </p:cNvPr>
          <p:cNvPicPr>
            <a:picLocks noChangeAspect="1"/>
          </p:cNvPicPr>
          <p:nvPr/>
        </p:nvPicPr>
        <p:blipFill>
          <a:blip r:embed="rId4"/>
          <a:stretch>
            <a:fillRect/>
          </a:stretch>
        </p:blipFill>
        <p:spPr>
          <a:xfrm>
            <a:off x="3999999" y="2214801"/>
            <a:ext cx="3669271" cy="2281097"/>
          </a:xfrm>
          <a:prstGeom prst="rect">
            <a:avLst/>
          </a:prstGeom>
        </p:spPr>
      </p:pic>
      <p:pic>
        <p:nvPicPr>
          <p:cNvPr id="12" name="Picture 17">
            <a:extLst>
              <a:ext uri="{FF2B5EF4-FFF2-40B4-BE49-F238E27FC236}">
                <a16:creationId xmlns:a16="http://schemas.microsoft.com/office/drawing/2014/main" id="{3092169E-F4FF-4FF6-A8FB-9E5A5D0B8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309" y="73397"/>
            <a:ext cx="1236252" cy="589700"/>
          </a:xfrm>
          <a:prstGeom prst="rect">
            <a:avLst/>
          </a:prstGeom>
        </p:spPr>
      </p:pic>
      <p:pic>
        <p:nvPicPr>
          <p:cNvPr id="13" name="Εικόνα 12">
            <a:extLst>
              <a:ext uri="{FF2B5EF4-FFF2-40B4-BE49-F238E27FC236}">
                <a16:creationId xmlns:a16="http://schemas.microsoft.com/office/drawing/2014/main" id="{F872ED5B-E3E9-4D85-AC96-82A9462F8A46}"/>
              </a:ext>
            </a:extLst>
          </p:cNvPr>
          <p:cNvPicPr>
            <a:picLocks noChangeAspect="1"/>
          </p:cNvPicPr>
          <p:nvPr/>
        </p:nvPicPr>
        <p:blipFill>
          <a:blip r:embed="rId6"/>
          <a:stretch>
            <a:fillRect/>
          </a:stretch>
        </p:blipFill>
        <p:spPr>
          <a:xfrm>
            <a:off x="3172950" y="73397"/>
            <a:ext cx="1764359" cy="5897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25"/>
          <p:cNvSpPr txBox="1">
            <a:spLocks noGrp="1"/>
          </p:cNvSpPr>
          <p:nvPr>
            <p:ph type="title" idx="4294967295"/>
          </p:nvPr>
        </p:nvSpPr>
        <p:spPr>
          <a:xfrm>
            <a:off x="937530" y="2012966"/>
            <a:ext cx="7255514" cy="82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6600" dirty="0">
                <a:solidFill>
                  <a:schemeClr val="lt1"/>
                </a:solidFill>
              </a:rPr>
              <a:t>ΕΥΧΑΡΙΣΤΟΥΜΕ!</a:t>
            </a:r>
            <a:endParaRPr sz="6600" dirty="0">
              <a:solidFill>
                <a:schemeClr val="lt1"/>
              </a:solidFill>
            </a:endParaRPr>
          </a:p>
        </p:txBody>
      </p:sp>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F1F16AF2-32D6-4DC0-8D8C-DEB20D68FDB6}"/>
              </a:ext>
            </a:extLst>
          </p:cNvPr>
          <p:cNvSpPr/>
          <p:nvPr/>
        </p:nvSpPr>
        <p:spPr>
          <a:xfrm>
            <a:off x="0" y="-1"/>
            <a:ext cx="9144000" cy="168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Google Shape;180;p18"/>
          <p:cNvSpPr txBox="1">
            <a:spLocks noGrp="1"/>
          </p:cNvSpPr>
          <p:nvPr>
            <p:ph type="subTitle" idx="1"/>
          </p:nvPr>
        </p:nvSpPr>
        <p:spPr>
          <a:xfrm>
            <a:off x="1910376" y="2113188"/>
            <a:ext cx="5015518" cy="2137818"/>
          </a:xfrm>
          <a:prstGeom prst="rect">
            <a:avLst/>
          </a:prstGeom>
        </p:spPr>
        <p:txBody>
          <a:bodyPr spcFirstLastPara="1" wrap="square" lIns="0" tIns="0" rIns="0" bIns="0" anchor="t" anchorCtr="0">
            <a:noAutofit/>
          </a:bodyPr>
          <a:lstStyle/>
          <a:p>
            <a:pPr marL="0" lvl="0" indent="0" algn="l" rtl="0">
              <a:spcBef>
                <a:spcPts val="0"/>
              </a:spcBef>
              <a:spcAft>
                <a:spcPts val="0"/>
              </a:spcAft>
            </a:pPr>
            <a:r>
              <a:rPr lang="el-GR" sz="2800" b="1" dirty="0">
                <a:solidFill>
                  <a:schemeClr val="bg1"/>
                </a:solidFill>
              </a:rPr>
              <a:t>ΠΕΡΙΟΧΗ ΠΑΡΕΜΒΑΣΗΣ:</a:t>
            </a:r>
          </a:p>
          <a:p>
            <a:pPr marL="342900" lvl="0" indent="-342900" algn="l" rtl="0">
              <a:spcBef>
                <a:spcPts val="0"/>
              </a:spcBef>
              <a:spcAft>
                <a:spcPts val="0"/>
              </a:spcAft>
              <a:buFont typeface="Wingdings" panose="05000000000000000000" pitchFamily="2" charset="2"/>
              <a:buChar char="Ø"/>
            </a:pPr>
            <a:r>
              <a:rPr lang="el-GR" sz="2400" dirty="0">
                <a:solidFill>
                  <a:schemeClr val="bg1"/>
                </a:solidFill>
              </a:rPr>
              <a:t>ΕΛΛΑΔΑ (3)</a:t>
            </a:r>
          </a:p>
          <a:p>
            <a:pPr marL="342900" lvl="0" indent="-342900" algn="l" rtl="0">
              <a:spcBef>
                <a:spcPts val="0"/>
              </a:spcBef>
              <a:spcAft>
                <a:spcPts val="0"/>
              </a:spcAft>
              <a:buFont typeface="Wingdings" panose="05000000000000000000" pitchFamily="2" charset="2"/>
              <a:buChar char="Ø"/>
            </a:pPr>
            <a:r>
              <a:rPr lang="el-GR" sz="2400" dirty="0">
                <a:solidFill>
                  <a:schemeClr val="bg1"/>
                </a:solidFill>
              </a:rPr>
              <a:t>ΒΟΥΛΓΑΡΙΑ (2)</a:t>
            </a:r>
          </a:p>
          <a:p>
            <a:pPr marL="342900" lvl="0" indent="-342900" algn="l" rtl="0">
              <a:spcBef>
                <a:spcPts val="0"/>
              </a:spcBef>
              <a:spcAft>
                <a:spcPts val="0"/>
              </a:spcAft>
              <a:buFont typeface="Wingdings" panose="05000000000000000000" pitchFamily="2" charset="2"/>
              <a:buChar char="Ø"/>
            </a:pPr>
            <a:r>
              <a:rPr lang="el-GR" sz="2400" dirty="0">
                <a:solidFill>
                  <a:schemeClr val="bg1"/>
                </a:solidFill>
              </a:rPr>
              <a:t>ΚΥΠΡΟΣ (1)</a:t>
            </a:r>
          </a:p>
          <a:p>
            <a:pPr marL="342900" lvl="0" indent="-342900" algn="l" rtl="0">
              <a:spcBef>
                <a:spcPts val="0"/>
              </a:spcBef>
              <a:spcAft>
                <a:spcPts val="0"/>
              </a:spcAft>
              <a:buFont typeface="Wingdings" panose="05000000000000000000" pitchFamily="2" charset="2"/>
              <a:buChar char="Ø"/>
            </a:pPr>
            <a:r>
              <a:rPr lang="el-GR" sz="2400" dirty="0">
                <a:solidFill>
                  <a:schemeClr val="bg1"/>
                </a:solidFill>
              </a:rPr>
              <a:t>Β.ΜΑΚΕΔΟΝΙΑ (1)</a:t>
            </a:r>
          </a:p>
          <a:p>
            <a:pPr marL="285750" lvl="0" indent="-285750" algn="l" rtl="0">
              <a:spcBef>
                <a:spcPts val="0"/>
              </a:spcBef>
              <a:spcAft>
                <a:spcPts val="0"/>
              </a:spcAft>
              <a:buFont typeface="Arial" panose="020B0604020202020204" pitchFamily="34" charset="0"/>
              <a:buChar char="•"/>
            </a:pPr>
            <a:endParaRPr dirty="0"/>
          </a:p>
        </p:txBody>
      </p:sp>
      <p:pic>
        <p:nvPicPr>
          <p:cNvPr id="4" name="Picture 17">
            <a:extLst>
              <a:ext uri="{FF2B5EF4-FFF2-40B4-BE49-F238E27FC236}">
                <a16:creationId xmlns:a16="http://schemas.microsoft.com/office/drawing/2014/main" id="{643998D7-B779-413F-AB07-57354412F7EB}"/>
              </a:ext>
            </a:extLst>
          </p:cNvPr>
          <p:cNvPicPr>
            <a:picLocks noChangeAspect="1"/>
          </p:cNvPicPr>
          <p:nvPr/>
        </p:nvPicPr>
        <p:blipFill>
          <a:blip r:embed="rId3"/>
          <a:srcRect t="25732" b="23779"/>
          <a:stretch>
            <a:fillRect/>
          </a:stretch>
        </p:blipFill>
        <p:spPr>
          <a:xfrm>
            <a:off x="191832" y="707560"/>
            <a:ext cx="1566629" cy="437324"/>
          </a:xfrm>
          <a:prstGeom prst="rect">
            <a:avLst/>
          </a:prstGeom>
        </p:spPr>
      </p:pic>
      <p:pic>
        <p:nvPicPr>
          <p:cNvPr id="5" name="Picture 18">
            <a:extLst>
              <a:ext uri="{FF2B5EF4-FFF2-40B4-BE49-F238E27FC236}">
                <a16:creationId xmlns:a16="http://schemas.microsoft.com/office/drawing/2014/main" id="{55B6A221-8D42-4E10-B264-B1B4E170EB74}"/>
              </a:ext>
            </a:extLst>
          </p:cNvPr>
          <p:cNvPicPr>
            <a:picLocks noChangeAspect="1"/>
          </p:cNvPicPr>
          <p:nvPr/>
        </p:nvPicPr>
        <p:blipFill>
          <a:blip r:embed="rId4"/>
          <a:srcRect/>
          <a:stretch>
            <a:fillRect/>
          </a:stretch>
        </p:blipFill>
        <p:spPr>
          <a:xfrm>
            <a:off x="1967926" y="645628"/>
            <a:ext cx="1024769" cy="538343"/>
          </a:xfrm>
          <a:prstGeom prst="rect">
            <a:avLst/>
          </a:prstGeom>
        </p:spPr>
      </p:pic>
      <p:pic>
        <p:nvPicPr>
          <p:cNvPr id="6" name="Picture 19">
            <a:extLst>
              <a:ext uri="{FF2B5EF4-FFF2-40B4-BE49-F238E27FC236}">
                <a16:creationId xmlns:a16="http://schemas.microsoft.com/office/drawing/2014/main" id="{9AB9F08A-EA3B-44F5-B7F6-93AF2FD84619}"/>
              </a:ext>
            </a:extLst>
          </p:cNvPr>
          <p:cNvPicPr>
            <a:picLocks noChangeAspect="1"/>
          </p:cNvPicPr>
          <p:nvPr/>
        </p:nvPicPr>
        <p:blipFill>
          <a:blip r:embed="rId5"/>
          <a:srcRect/>
          <a:stretch>
            <a:fillRect/>
          </a:stretch>
        </p:blipFill>
        <p:spPr>
          <a:xfrm>
            <a:off x="3122373" y="595491"/>
            <a:ext cx="718985" cy="717425"/>
          </a:xfrm>
          <a:prstGeom prst="rect">
            <a:avLst/>
          </a:prstGeom>
        </p:spPr>
      </p:pic>
      <p:pic>
        <p:nvPicPr>
          <p:cNvPr id="7" name="Picture 20">
            <a:extLst>
              <a:ext uri="{FF2B5EF4-FFF2-40B4-BE49-F238E27FC236}">
                <a16:creationId xmlns:a16="http://schemas.microsoft.com/office/drawing/2014/main" id="{963DBFE3-E1E7-4556-B2C8-EBC47224725A}"/>
              </a:ext>
            </a:extLst>
          </p:cNvPr>
          <p:cNvPicPr>
            <a:picLocks noChangeAspect="1"/>
          </p:cNvPicPr>
          <p:nvPr/>
        </p:nvPicPr>
        <p:blipFill>
          <a:blip r:embed="rId6"/>
          <a:srcRect/>
          <a:stretch>
            <a:fillRect/>
          </a:stretch>
        </p:blipFill>
        <p:spPr>
          <a:xfrm>
            <a:off x="4017791" y="790629"/>
            <a:ext cx="975813" cy="386488"/>
          </a:xfrm>
          <a:prstGeom prst="rect">
            <a:avLst/>
          </a:prstGeom>
        </p:spPr>
      </p:pic>
      <p:pic>
        <p:nvPicPr>
          <p:cNvPr id="8" name="Picture 21">
            <a:extLst>
              <a:ext uri="{FF2B5EF4-FFF2-40B4-BE49-F238E27FC236}">
                <a16:creationId xmlns:a16="http://schemas.microsoft.com/office/drawing/2014/main" id="{1DF4237E-5BBF-49E7-8E86-C2965F9AD420}"/>
              </a:ext>
            </a:extLst>
          </p:cNvPr>
          <p:cNvPicPr>
            <a:picLocks noChangeAspect="1"/>
          </p:cNvPicPr>
          <p:nvPr/>
        </p:nvPicPr>
        <p:blipFill>
          <a:blip r:embed="rId7"/>
          <a:srcRect/>
          <a:stretch>
            <a:fillRect/>
          </a:stretch>
        </p:blipFill>
        <p:spPr>
          <a:xfrm>
            <a:off x="5195422" y="822231"/>
            <a:ext cx="1041288" cy="322653"/>
          </a:xfrm>
          <a:prstGeom prst="rect">
            <a:avLst/>
          </a:prstGeom>
        </p:spPr>
      </p:pic>
      <p:pic>
        <p:nvPicPr>
          <p:cNvPr id="9" name="Picture 22">
            <a:extLst>
              <a:ext uri="{FF2B5EF4-FFF2-40B4-BE49-F238E27FC236}">
                <a16:creationId xmlns:a16="http://schemas.microsoft.com/office/drawing/2014/main" id="{77681231-4CB0-4751-A288-199A67275447}"/>
              </a:ext>
            </a:extLst>
          </p:cNvPr>
          <p:cNvPicPr>
            <a:picLocks noChangeAspect="1"/>
          </p:cNvPicPr>
          <p:nvPr/>
        </p:nvPicPr>
        <p:blipFill>
          <a:blip r:embed="rId8"/>
          <a:srcRect/>
          <a:stretch>
            <a:fillRect/>
          </a:stretch>
        </p:blipFill>
        <p:spPr>
          <a:xfrm>
            <a:off x="6402434" y="773692"/>
            <a:ext cx="1236071" cy="371192"/>
          </a:xfrm>
          <a:prstGeom prst="rect">
            <a:avLst/>
          </a:prstGeom>
        </p:spPr>
      </p:pic>
      <p:pic>
        <p:nvPicPr>
          <p:cNvPr id="10" name="Picture 24">
            <a:extLst>
              <a:ext uri="{FF2B5EF4-FFF2-40B4-BE49-F238E27FC236}">
                <a16:creationId xmlns:a16="http://schemas.microsoft.com/office/drawing/2014/main" id="{A02DBD1F-73DD-4BE8-A486-381786B41216}"/>
              </a:ext>
            </a:extLst>
          </p:cNvPr>
          <p:cNvPicPr>
            <a:picLocks noChangeAspect="1"/>
          </p:cNvPicPr>
          <p:nvPr/>
        </p:nvPicPr>
        <p:blipFill>
          <a:blip r:embed="rId9"/>
          <a:srcRect/>
          <a:stretch>
            <a:fillRect/>
          </a:stretch>
        </p:blipFill>
        <p:spPr>
          <a:xfrm>
            <a:off x="7716975" y="769919"/>
            <a:ext cx="1067383" cy="480398"/>
          </a:xfrm>
          <a:prstGeom prst="rect">
            <a:avLst/>
          </a:prstGeom>
        </p:spPr>
      </p:pic>
      <p:sp>
        <p:nvSpPr>
          <p:cNvPr id="14" name="Google Shape;179;p18"/>
          <p:cNvSpPr txBox="1">
            <a:spLocks/>
          </p:cNvSpPr>
          <p:nvPr/>
        </p:nvSpPr>
        <p:spPr>
          <a:xfrm>
            <a:off x="502476" y="0"/>
            <a:ext cx="7556359" cy="582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1pPr>
            <a:lvl2pPr marR="0" lvl="1"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2pPr>
            <a:lvl3pPr marR="0" lvl="2"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3pPr>
            <a:lvl4pPr marR="0" lvl="3"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4pPr>
            <a:lvl5pPr marR="0" lvl="4"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5pPr>
            <a:lvl6pPr marR="0" lvl="5"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6pPr>
            <a:lvl7pPr marR="0" lvl="6"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7pPr>
            <a:lvl8pPr marR="0" lvl="7"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8pPr>
            <a:lvl9pPr marR="0" lvl="8"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9pPr>
          </a:lstStyle>
          <a:p>
            <a:pPr algn="ctr"/>
            <a:r>
              <a:rPr lang="el-GR" dirty="0" smtClean="0"/>
              <a:t> </a:t>
            </a:r>
            <a:r>
              <a:rPr lang="el-GR" sz="2800" dirty="0">
                <a:solidFill>
                  <a:schemeClr val="accent5"/>
                </a:solidFill>
                <a:sym typeface="IBM Plex Sans Light"/>
              </a:rPr>
              <a:t>ΕΤΑΙΡΙΚΟ</a:t>
            </a:r>
            <a:r>
              <a:rPr lang="el-GR" sz="2800" dirty="0">
                <a:solidFill>
                  <a:schemeClr val="accent5"/>
                </a:solidFill>
              </a:rPr>
              <a:t> </a:t>
            </a:r>
            <a:r>
              <a:rPr lang="el-GR" sz="2800" dirty="0">
                <a:solidFill>
                  <a:schemeClr val="accent5"/>
                </a:solidFill>
              </a:rPr>
              <a:t>ΣΧΗΜΑ ΤΟΥ ΕΡΓΟΥ </a:t>
            </a:r>
            <a:endParaRPr lang="el-GR" sz="2000" dirty="0">
              <a:solidFill>
                <a:schemeClr val="accent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F1F16AF2-32D6-4DC0-8D8C-DEB20D68FDB6}"/>
              </a:ext>
            </a:extLst>
          </p:cNvPr>
          <p:cNvSpPr/>
          <p:nvPr/>
        </p:nvSpPr>
        <p:spPr>
          <a:xfrm>
            <a:off x="0" y="-1"/>
            <a:ext cx="9144000" cy="168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7">
            <a:extLst>
              <a:ext uri="{FF2B5EF4-FFF2-40B4-BE49-F238E27FC236}">
                <a16:creationId xmlns:a16="http://schemas.microsoft.com/office/drawing/2014/main" id="{643998D7-B779-413F-AB07-57354412F7EB}"/>
              </a:ext>
            </a:extLst>
          </p:cNvPr>
          <p:cNvPicPr>
            <a:picLocks noChangeAspect="1"/>
          </p:cNvPicPr>
          <p:nvPr/>
        </p:nvPicPr>
        <p:blipFill>
          <a:blip r:embed="rId3"/>
          <a:srcRect t="25732" b="23779"/>
          <a:stretch>
            <a:fillRect/>
          </a:stretch>
        </p:blipFill>
        <p:spPr>
          <a:xfrm>
            <a:off x="191832" y="707560"/>
            <a:ext cx="1566629" cy="437324"/>
          </a:xfrm>
          <a:prstGeom prst="rect">
            <a:avLst/>
          </a:prstGeom>
        </p:spPr>
      </p:pic>
      <p:pic>
        <p:nvPicPr>
          <p:cNvPr id="5" name="Picture 18">
            <a:extLst>
              <a:ext uri="{FF2B5EF4-FFF2-40B4-BE49-F238E27FC236}">
                <a16:creationId xmlns:a16="http://schemas.microsoft.com/office/drawing/2014/main" id="{55B6A221-8D42-4E10-B264-B1B4E170EB74}"/>
              </a:ext>
            </a:extLst>
          </p:cNvPr>
          <p:cNvPicPr>
            <a:picLocks noChangeAspect="1"/>
          </p:cNvPicPr>
          <p:nvPr/>
        </p:nvPicPr>
        <p:blipFill>
          <a:blip r:embed="rId4"/>
          <a:srcRect/>
          <a:stretch>
            <a:fillRect/>
          </a:stretch>
        </p:blipFill>
        <p:spPr>
          <a:xfrm>
            <a:off x="1967926" y="645628"/>
            <a:ext cx="1024769" cy="538343"/>
          </a:xfrm>
          <a:prstGeom prst="rect">
            <a:avLst/>
          </a:prstGeom>
        </p:spPr>
      </p:pic>
      <p:pic>
        <p:nvPicPr>
          <p:cNvPr id="6" name="Picture 19">
            <a:extLst>
              <a:ext uri="{FF2B5EF4-FFF2-40B4-BE49-F238E27FC236}">
                <a16:creationId xmlns:a16="http://schemas.microsoft.com/office/drawing/2014/main" id="{9AB9F08A-EA3B-44F5-B7F6-93AF2FD84619}"/>
              </a:ext>
            </a:extLst>
          </p:cNvPr>
          <p:cNvPicPr>
            <a:picLocks noChangeAspect="1"/>
          </p:cNvPicPr>
          <p:nvPr/>
        </p:nvPicPr>
        <p:blipFill>
          <a:blip r:embed="rId5"/>
          <a:srcRect/>
          <a:stretch>
            <a:fillRect/>
          </a:stretch>
        </p:blipFill>
        <p:spPr>
          <a:xfrm>
            <a:off x="3122373" y="595491"/>
            <a:ext cx="718985" cy="717425"/>
          </a:xfrm>
          <a:prstGeom prst="rect">
            <a:avLst/>
          </a:prstGeom>
        </p:spPr>
      </p:pic>
      <p:pic>
        <p:nvPicPr>
          <p:cNvPr id="7" name="Picture 20">
            <a:extLst>
              <a:ext uri="{FF2B5EF4-FFF2-40B4-BE49-F238E27FC236}">
                <a16:creationId xmlns:a16="http://schemas.microsoft.com/office/drawing/2014/main" id="{963DBFE3-E1E7-4556-B2C8-EBC47224725A}"/>
              </a:ext>
            </a:extLst>
          </p:cNvPr>
          <p:cNvPicPr>
            <a:picLocks noChangeAspect="1"/>
          </p:cNvPicPr>
          <p:nvPr/>
        </p:nvPicPr>
        <p:blipFill>
          <a:blip r:embed="rId6"/>
          <a:srcRect/>
          <a:stretch>
            <a:fillRect/>
          </a:stretch>
        </p:blipFill>
        <p:spPr>
          <a:xfrm>
            <a:off x="4017791" y="790629"/>
            <a:ext cx="975813" cy="386488"/>
          </a:xfrm>
          <a:prstGeom prst="rect">
            <a:avLst/>
          </a:prstGeom>
        </p:spPr>
      </p:pic>
      <p:pic>
        <p:nvPicPr>
          <p:cNvPr id="8" name="Picture 21">
            <a:extLst>
              <a:ext uri="{FF2B5EF4-FFF2-40B4-BE49-F238E27FC236}">
                <a16:creationId xmlns:a16="http://schemas.microsoft.com/office/drawing/2014/main" id="{1DF4237E-5BBF-49E7-8E86-C2965F9AD420}"/>
              </a:ext>
            </a:extLst>
          </p:cNvPr>
          <p:cNvPicPr>
            <a:picLocks noChangeAspect="1"/>
          </p:cNvPicPr>
          <p:nvPr/>
        </p:nvPicPr>
        <p:blipFill>
          <a:blip r:embed="rId7"/>
          <a:srcRect/>
          <a:stretch>
            <a:fillRect/>
          </a:stretch>
        </p:blipFill>
        <p:spPr>
          <a:xfrm>
            <a:off x="5195422" y="822231"/>
            <a:ext cx="1041288" cy="322653"/>
          </a:xfrm>
          <a:prstGeom prst="rect">
            <a:avLst/>
          </a:prstGeom>
        </p:spPr>
      </p:pic>
      <p:pic>
        <p:nvPicPr>
          <p:cNvPr id="9" name="Picture 22">
            <a:extLst>
              <a:ext uri="{FF2B5EF4-FFF2-40B4-BE49-F238E27FC236}">
                <a16:creationId xmlns:a16="http://schemas.microsoft.com/office/drawing/2014/main" id="{77681231-4CB0-4751-A288-199A67275447}"/>
              </a:ext>
            </a:extLst>
          </p:cNvPr>
          <p:cNvPicPr>
            <a:picLocks noChangeAspect="1"/>
          </p:cNvPicPr>
          <p:nvPr/>
        </p:nvPicPr>
        <p:blipFill>
          <a:blip r:embed="rId8"/>
          <a:srcRect/>
          <a:stretch>
            <a:fillRect/>
          </a:stretch>
        </p:blipFill>
        <p:spPr>
          <a:xfrm>
            <a:off x="6402434" y="773692"/>
            <a:ext cx="1236071" cy="371192"/>
          </a:xfrm>
          <a:prstGeom prst="rect">
            <a:avLst/>
          </a:prstGeom>
        </p:spPr>
      </p:pic>
      <p:pic>
        <p:nvPicPr>
          <p:cNvPr id="10" name="Picture 24">
            <a:extLst>
              <a:ext uri="{FF2B5EF4-FFF2-40B4-BE49-F238E27FC236}">
                <a16:creationId xmlns:a16="http://schemas.microsoft.com/office/drawing/2014/main" id="{A02DBD1F-73DD-4BE8-A486-381786B41216}"/>
              </a:ext>
            </a:extLst>
          </p:cNvPr>
          <p:cNvPicPr>
            <a:picLocks noChangeAspect="1"/>
          </p:cNvPicPr>
          <p:nvPr/>
        </p:nvPicPr>
        <p:blipFill>
          <a:blip r:embed="rId9"/>
          <a:srcRect/>
          <a:stretch>
            <a:fillRect/>
          </a:stretch>
        </p:blipFill>
        <p:spPr>
          <a:xfrm>
            <a:off x="7716975" y="769919"/>
            <a:ext cx="1067383" cy="480398"/>
          </a:xfrm>
          <a:prstGeom prst="rect">
            <a:avLst/>
          </a:prstGeom>
        </p:spPr>
      </p:pic>
      <p:sp>
        <p:nvSpPr>
          <p:cNvPr id="14" name="Google Shape;179;p18"/>
          <p:cNvSpPr txBox="1">
            <a:spLocks/>
          </p:cNvSpPr>
          <p:nvPr/>
        </p:nvSpPr>
        <p:spPr>
          <a:xfrm>
            <a:off x="502476" y="0"/>
            <a:ext cx="7556359" cy="582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1pPr>
            <a:lvl2pPr marR="0" lvl="1"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2pPr>
            <a:lvl3pPr marR="0" lvl="2"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3pPr>
            <a:lvl4pPr marR="0" lvl="3"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4pPr>
            <a:lvl5pPr marR="0" lvl="4"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5pPr>
            <a:lvl6pPr marR="0" lvl="5"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6pPr>
            <a:lvl7pPr marR="0" lvl="6"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7pPr>
            <a:lvl8pPr marR="0" lvl="7"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8pPr>
            <a:lvl9pPr marR="0" lvl="8"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9pPr>
          </a:lstStyle>
          <a:p>
            <a:pPr algn="ctr"/>
            <a:r>
              <a:rPr lang="el-GR" dirty="0" smtClean="0"/>
              <a:t> </a:t>
            </a:r>
            <a:r>
              <a:rPr lang="el-GR" sz="2800" dirty="0">
                <a:solidFill>
                  <a:schemeClr val="accent5"/>
                </a:solidFill>
                <a:sym typeface="IBM Plex Sans Light"/>
              </a:rPr>
              <a:t>ΕΤΑΙΡΙΚΟ</a:t>
            </a:r>
            <a:r>
              <a:rPr lang="el-GR" sz="2800" dirty="0">
                <a:solidFill>
                  <a:schemeClr val="accent5"/>
                </a:solidFill>
              </a:rPr>
              <a:t> </a:t>
            </a:r>
            <a:r>
              <a:rPr lang="el-GR" sz="2800" dirty="0">
                <a:solidFill>
                  <a:schemeClr val="accent5"/>
                </a:solidFill>
              </a:rPr>
              <a:t>ΣΧΗΜΑ ΤΟΥ ΕΡΓΟΥ </a:t>
            </a:r>
            <a:endParaRPr lang="el-GR" sz="2000" dirty="0">
              <a:solidFill>
                <a:schemeClr val="accent5"/>
              </a:solidFill>
            </a:endParaRPr>
          </a:p>
        </p:txBody>
      </p:sp>
      <p:sp>
        <p:nvSpPr>
          <p:cNvPr id="13" name="Google Shape;346;p32"/>
          <p:cNvSpPr txBox="1">
            <a:spLocks/>
          </p:cNvSpPr>
          <p:nvPr/>
        </p:nvSpPr>
        <p:spPr>
          <a:xfrm>
            <a:off x="1415894" y="1681729"/>
            <a:ext cx="6222611" cy="1587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9pPr>
          </a:lstStyle>
          <a:p>
            <a:pPr marL="0" indent="0" algn="ctr">
              <a:spcBef>
                <a:spcPts val="600"/>
              </a:spcBef>
            </a:pPr>
            <a:r>
              <a:rPr lang="el-GR" sz="1400" b="1" dirty="0" smtClean="0"/>
              <a:t>ΑΝΑΠΤΥΞΙΑΚΗ ΔΥΤΙΚΗΣ ΜΑΚΕΔΟΝΙΑΣ Α.Ε. (</a:t>
            </a:r>
            <a:r>
              <a:rPr lang="en-US" sz="1400" b="1" dirty="0" smtClean="0"/>
              <a:t>LP</a:t>
            </a:r>
            <a:r>
              <a:rPr lang="el-GR" sz="1400" b="1" dirty="0" smtClean="0"/>
              <a:t>)</a:t>
            </a:r>
          </a:p>
          <a:p>
            <a:pPr marL="0" indent="0" algn="ctr">
              <a:spcBef>
                <a:spcPts val="600"/>
              </a:spcBef>
            </a:pPr>
            <a:r>
              <a:rPr lang="el-GR" sz="1400" kern="1200" dirty="0" smtClean="0">
                <a:solidFill>
                  <a:schemeClr val="bg1"/>
                </a:solidFill>
                <a:latin typeface="+mn-lt"/>
                <a:ea typeface="+mn-ea"/>
                <a:cs typeface="+mn-cs"/>
              </a:rPr>
              <a:t>Η ANKO είναι μια εταιρική σχέση που ιδρύθηκε το 1985 και περιλαμβάνει τη συνεργασία φορέων όπως νομοί, ενώσεις τοπικών αρχών και επιμελητήρια.</a:t>
            </a:r>
          </a:p>
          <a:p>
            <a:pPr marL="0" indent="0" algn="just">
              <a:spcBef>
                <a:spcPts val="600"/>
              </a:spcBef>
            </a:pPr>
            <a:endParaRPr lang="el-GR" sz="1200" dirty="0"/>
          </a:p>
        </p:txBody>
      </p:sp>
      <p:sp>
        <p:nvSpPr>
          <p:cNvPr id="15" name="Google Shape;347;p32"/>
          <p:cNvSpPr txBox="1">
            <a:spLocks/>
          </p:cNvSpPr>
          <p:nvPr/>
        </p:nvSpPr>
        <p:spPr>
          <a:xfrm>
            <a:off x="1271354" y="2634801"/>
            <a:ext cx="6511690" cy="141380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spcBef>
                <a:spcPts val="600"/>
              </a:spcBef>
              <a:buClr>
                <a:schemeClr val="accent3"/>
              </a:buClr>
              <a:buSzPts val="1800"/>
            </a:pPr>
            <a:r>
              <a:rPr lang="el-GR" b="1" dirty="0">
                <a:solidFill>
                  <a:schemeClr val="accent3"/>
                </a:solidFill>
                <a:latin typeface="IBM Plex Sans Light"/>
                <a:ea typeface="IBM Plex Sans Light"/>
                <a:cs typeface="IBM Plex Sans Light"/>
                <a:sym typeface="IBM Plex Sans Light"/>
              </a:rPr>
              <a:t>ΑΝΑΠΤΥΞΙΑΚΗ ΜΕΙΖΟΝΟΣ ΑΣΤΙΚΗΣ ΘΕΣΣΑΛΟΝΙΚΗΣ - ΑΝΑΠΤΥΞΙΑΚΗ ΑΕ ΟΤΑ-ΜΑΘ </a:t>
            </a:r>
            <a:r>
              <a:rPr lang="el-GR" b="1" dirty="0" smtClean="0">
                <a:solidFill>
                  <a:schemeClr val="accent3"/>
                </a:solidFill>
                <a:latin typeface="IBM Plex Sans Light"/>
                <a:ea typeface="IBM Plex Sans Light"/>
                <a:cs typeface="IBM Plex Sans Light"/>
                <a:sym typeface="IBM Plex Sans Light"/>
              </a:rPr>
              <a:t>(</a:t>
            </a:r>
            <a:r>
              <a:rPr lang="en-US" b="1" dirty="0" smtClean="0">
                <a:solidFill>
                  <a:schemeClr val="accent3"/>
                </a:solidFill>
                <a:latin typeface="IBM Plex Sans Light"/>
                <a:ea typeface="IBM Plex Sans Light"/>
                <a:cs typeface="IBM Plex Sans Light"/>
                <a:sym typeface="IBM Plex Sans Light"/>
              </a:rPr>
              <a:t>P</a:t>
            </a:r>
            <a:r>
              <a:rPr lang="el-GR" b="1" dirty="0" smtClean="0">
                <a:solidFill>
                  <a:schemeClr val="accent3"/>
                </a:solidFill>
                <a:latin typeface="IBM Plex Sans Light"/>
                <a:ea typeface="IBM Plex Sans Light"/>
                <a:cs typeface="IBM Plex Sans Light"/>
                <a:sym typeface="IBM Plex Sans Light"/>
              </a:rPr>
              <a:t>2</a:t>
            </a:r>
            <a:r>
              <a:rPr lang="el-GR" b="1" dirty="0">
                <a:solidFill>
                  <a:schemeClr val="accent3"/>
                </a:solidFill>
                <a:latin typeface="IBM Plex Sans Light"/>
                <a:ea typeface="IBM Plex Sans Light"/>
                <a:cs typeface="IBM Plex Sans Light"/>
                <a:sym typeface="IBM Plex Sans Light"/>
              </a:rPr>
              <a:t>)</a:t>
            </a:r>
          </a:p>
          <a:p>
            <a:pPr algn="ctr">
              <a:spcBef>
                <a:spcPts val="600"/>
              </a:spcBef>
            </a:pPr>
            <a:r>
              <a:rPr lang="el-GR" kern="1200" dirty="0">
                <a:solidFill>
                  <a:schemeClr val="bg1"/>
                </a:solidFill>
                <a:latin typeface="+mn-lt"/>
                <a:ea typeface="+mn-ea"/>
                <a:cs typeface="+mn-cs"/>
                <a:sym typeface="IBM Plex Sans Light"/>
              </a:rPr>
              <a:t>Η 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a:t>
            </a:r>
            <a:endParaRPr lang="el-GR" kern="1200" dirty="0">
              <a:solidFill>
                <a:schemeClr val="bg1"/>
              </a:solidFill>
              <a:latin typeface="+mn-lt"/>
              <a:ea typeface="+mn-ea"/>
              <a:cs typeface="+mn-cs"/>
              <a:sym typeface="IBM Plex Sans Light"/>
            </a:endParaRPr>
          </a:p>
        </p:txBody>
      </p:sp>
      <p:sp>
        <p:nvSpPr>
          <p:cNvPr id="16" name="Google Shape;348;p32"/>
          <p:cNvSpPr txBox="1">
            <a:spLocks/>
          </p:cNvSpPr>
          <p:nvPr/>
        </p:nvSpPr>
        <p:spPr>
          <a:xfrm>
            <a:off x="867767" y="4019671"/>
            <a:ext cx="7318864" cy="11375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l-GR" b="1" dirty="0">
                <a:solidFill>
                  <a:schemeClr val="accent3"/>
                </a:solidFill>
                <a:latin typeface="IBM Plex Sans Light"/>
                <a:ea typeface="IBM Plex Sans Light"/>
                <a:cs typeface="IBM Plex Sans Light"/>
              </a:rPr>
              <a:t>ΕΙΔΙΚΟΣ ΛΟΓΑΡΙΑΣΜΟΣ ΚΟΝΔΥΛΙΩΝ ΕΡΕΥΝΑΣ ΑΡΙΣΤΟΤΕΛΕΙΟΥ ΠΑΝΕΠΙΣΤΗΜΙΟΥ ΘΕΣΣΑΛΟΝΙΚΗΣ </a:t>
            </a:r>
            <a:r>
              <a:rPr lang="el-GR" b="1" dirty="0" smtClean="0">
                <a:solidFill>
                  <a:schemeClr val="accent3"/>
                </a:solidFill>
                <a:latin typeface="IBM Plex Sans Light"/>
                <a:ea typeface="IBM Plex Sans Light"/>
                <a:cs typeface="IBM Plex Sans Light"/>
              </a:rPr>
              <a:t>(</a:t>
            </a:r>
            <a:r>
              <a:rPr lang="en-US" b="1" dirty="0" smtClean="0">
                <a:solidFill>
                  <a:schemeClr val="accent3"/>
                </a:solidFill>
                <a:latin typeface="IBM Plex Sans Light"/>
                <a:ea typeface="IBM Plex Sans Light"/>
                <a:cs typeface="IBM Plex Sans Light"/>
              </a:rPr>
              <a:t>P</a:t>
            </a:r>
            <a:r>
              <a:rPr lang="el-GR" b="1" dirty="0" smtClean="0">
                <a:solidFill>
                  <a:schemeClr val="accent3"/>
                </a:solidFill>
                <a:latin typeface="IBM Plex Sans Light"/>
                <a:ea typeface="IBM Plex Sans Light"/>
                <a:cs typeface="IBM Plex Sans Light"/>
              </a:rPr>
              <a:t>3</a:t>
            </a:r>
            <a:r>
              <a:rPr lang="el-GR" b="1" dirty="0">
                <a:solidFill>
                  <a:schemeClr val="accent3"/>
                </a:solidFill>
                <a:latin typeface="IBM Plex Sans Light"/>
                <a:ea typeface="IBM Plex Sans Light"/>
                <a:cs typeface="IBM Plex Sans Light"/>
              </a:rPr>
              <a:t>)</a:t>
            </a:r>
          </a:p>
          <a:p>
            <a:pPr algn="ctr">
              <a:spcBef>
                <a:spcPts val="600"/>
              </a:spcBef>
            </a:pPr>
            <a:r>
              <a:rPr lang="el-GR" kern="1200" dirty="0">
                <a:solidFill>
                  <a:schemeClr val="bg1"/>
                </a:solidFill>
                <a:latin typeface="+mn-lt"/>
                <a:ea typeface="+mn-ea"/>
                <a:cs typeface="+mn-cs"/>
              </a:rPr>
              <a:t>Το Αριστοτέλειο Πανεπιστήμιο Θεσσαλονίκης δεν είναι μόνο ένα από τα ανώτατα εκπαιδευτικά ιδρύματα τόσο σε εθνικό όσο και σε διεθνές επίπεδο.</a:t>
            </a:r>
            <a:endParaRPr lang="el-GR" kern="1200" dirty="0">
              <a:solidFill>
                <a:schemeClr val="bg1"/>
              </a:solidFill>
              <a:latin typeface="+mn-lt"/>
              <a:ea typeface="+mn-ea"/>
              <a:cs typeface="+mn-cs"/>
            </a:endParaRPr>
          </a:p>
        </p:txBody>
      </p:sp>
    </p:spTree>
    <p:extLst>
      <p:ext uri="{BB962C8B-B14F-4D97-AF65-F5344CB8AC3E}">
        <p14:creationId xmlns:p14="http://schemas.microsoft.com/office/powerpoint/2010/main" val="50142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F1F16AF2-32D6-4DC0-8D8C-DEB20D68FDB6}"/>
              </a:ext>
            </a:extLst>
          </p:cNvPr>
          <p:cNvSpPr/>
          <p:nvPr/>
        </p:nvSpPr>
        <p:spPr>
          <a:xfrm>
            <a:off x="0" y="-1"/>
            <a:ext cx="9144000" cy="168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7">
            <a:extLst>
              <a:ext uri="{FF2B5EF4-FFF2-40B4-BE49-F238E27FC236}">
                <a16:creationId xmlns:a16="http://schemas.microsoft.com/office/drawing/2014/main" id="{643998D7-B779-413F-AB07-57354412F7EB}"/>
              </a:ext>
            </a:extLst>
          </p:cNvPr>
          <p:cNvPicPr>
            <a:picLocks noChangeAspect="1"/>
          </p:cNvPicPr>
          <p:nvPr/>
        </p:nvPicPr>
        <p:blipFill>
          <a:blip r:embed="rId3"/>
          <a:srcRect t="25732" b="23779"/>
          <a:stretch>
            <a:fillRect/>
          </a:stretch>
        </p:blipFill>
        <p:spPr>
          <a:xfrm>
            <a:off x="191832" y="707560"/>
            <a:ext cx="1566629" cy="437324"/>
          </a:xfrm>
          <a:prstGeom prst="rect">
            <a:avLst/>
          </a:prstGeom>
        </p:spPr>
      </p:pic>
      <p:pic>
        <p:nvPicPr>
          <p:cNvPr id="5" name="Picture 18">
            <a:extLst>
              <a:ext uri="{FF2B5EF4-FFF2-40B4-BE49-F238E27FC236}">
                <a16:creationId xmlns:a16="http://schemas.microsoft.com/office/drawing/2014/main" id="{55B6A221-8D42-4E10-B264-B1B4E170EB74}"/>
              </a:ext>
            </a:extLst>
          </p:cNvPr>
          <p:cNvPicPr>
            <a:picLocks noChangeAspect="1"/>
          </p:cNvPicPr>
          <p:nvPr/>
        </p:nvPicPr>
        <p:blipFill>
          <a:blip r:embed="rId4"/>
          <a:srcRect/>
          <a:stretch>
            <a:fillRect/>
          </a:stretch>
        </p:blipFill>
        <p:spPr>
          <a:xfrm>
            <a:off x="1967926" y="645628"/>
            <a:ext cx="1024769" cy="538343"/>
          </a:xfrm>
          <a:prstGeom prst="rect">
            <a:avLst/>
          </a:prstGeom>
        </p:spPr>
      </p:pic>
      <p:pic>
        <p:nvPicPr>
          <p:cNvPr id="6" name="Picture 19">
            <a:extLst>
              <a:ext uri="{FF2B5EF4-FFF2-40B4-BE49-F238E27FC236}">
                <a16:creationId xmlns:a16="http://schemas.microsoft.com/office/drawing/2014/main" id="{9AB9F08A-EA3B-44F5-B7F6-93AF2FD84619}"/>
              </a:ext>
            </a:extLst>
          </p:cNvPr>
          <p:cNvPicPr>
            <a:picLocks noChangeAspect="1"/>
          </p:cNvPicPr>
          <p:nvPr/>
        </p:nvPicPr>
        <p:blipFill>
          <a:blip r:embed="rId5"/>
          <a:srcRect/>
          <a:stretch>
            <a:fillRect/>
          </a:stretch>
        </p:blipFill>
        <p:spPr>
          <a:xfrm>
            <a:off x="3122373" y="595491"/>
            <a:ext cx="718985" cy="717425"/>
          </a:xfrm>
          <a:prstGeom prst="rect">
            <a:avLst/>
          </a:prstGeom>
        </p:spPr>
      </p:pic>
      <p:pic>
        <p:nvPicPr>
          <p:cNvPr id="7" name="Picture 20">
            <a:extLst>
              <a:ext uri="{FF2B5EF4-FFF2-40B4-BE49-F238E27FC236}">
                <a16:creationId xmlns:a16="http://schemas.microsoft.com/office/drawing/2014/main" id="{963DBFE3-E1E7-4556-B2C8-EBC47224725A}"/>
              </a:ext>
            </a:extLst>
          </p:cNvPr>
          <p:cNvPicPr>
            <a:picLocks noChangeAspect="1"/>
          </p:cNvPicPr>
          <p:nvPr/>
        </p:nvPicPr>
        <p:blipFill>
          <a:blip r:embed="rId6"/>
          <a:srcRect/>
          <a:stretch>
            <a:fillRect/>
          </a:stretch>
        </p:blipFill>
        <p:spPr>
          <a:xfrm>
            <a:off x="4017791" y="790629"/>
            <a:ext cx="975813" cy="386488"/>
          </a:xfrm>
          <a:prstGeom prst="rect">
            <a:avLst/>
          </a:prstGeom>
        </p:spPr>
      </p:pic>
      <p:pic>
        <p:nvPicPr>
          <p:cNvPr id="8" name="Picture 21">
            <a:extLst>
              <a:ext uri="{FF2B5EF4-FFF2-40B4-BE49-F238E27FC236}">
                <a16:creationId xmlns:a16="http://schemas.microsoft.com/office/drawing/2014/main" id="{1DF4237E-5BBF-49E7-8E86-C2965F9AD420}"/>
              </a:ext>
            </a:extLst>
          </p:cNvPr>
          <p:cNvPicPr>
            <a:picLocks noChangeAspect="1"/>
          </p:cNvPicPr>
          <p:nvPr/>
        </p:nvPicPr>
        <p:blipFill>
          <a:blip r:embed="rId7"/>
          <a:srcRect/>
          <a:stretch>
            <a:fillRect/>
          </a:stretch>
        </p:blipFill>
        <p:spPr>
          <a:xfrm>
            <a:off x="5195422" y="822231"/>
            <a:ext cx="1041288" cy="322653"/>
          </a:xfrm>
          <a:prstGeom prst="rect">
            <a:avLst/>
          </a:prstGeom>
        </p:spPr>
      </p:pic>
      <p:pic>
        <p:nvPicPr>
          <p:cNvPr id="9" name="Picture 22">
            <a:extLst>
              <a:ext uri="{FF2B5EF4-FFF2-40B4-BE49-F238E27FC236}">
                <a16:creationId xmlns:a16="http://schemas.microsoft.com/office/drawing/2014/main" id="{77681231-4CB0-4751-A288-199A67275447}"/>
              </a:ext>
            </a:extLst>
          </p:cNvPr>
          <p:cNvPicPr>
            <a:picLocks noChangeAspect="1"/>
          </p:cNvPicPr>
          <p:nvPr/>
        </p:nvPicPr>
        <p:blipFill>
          <a:blip r:embed="rId8"/>
          <a:srcRect/>
          <a:stretch>
            <a:fillRect/>
          </a:stretch>
        </p:blipFill>
        <p:spPr>
          <a:xfrm>
            <a:off x="6402434" y="773692"/>
            <a:ext cx="1236071" cy="371192"/>
          </a:xfrm>
          <a:prstGeom prst="rect">
            <a:avLst/>
          </a:prstGeom>
        </p:spPr>
      </p:pic>
      <p:pic>
        <p:nvPicPr>
          <p:cNvPr id="10" name="Picture 24">
            <a:extLst>
              <a:ext uri="{FF2B5EF4-FFF2-40B4-BE49-F238E27FC236}">
                <a16:creationId xmlns:a16="http://schemas.microsoft.com/office/drawing/2014/main" id="{A02DBD1F-73DD-4BE8-A486-381786B41216}"/>
              </a:ext>
            </a:extLst>
          </p:cNvPr>
          <p:cNvPicPr>
            <a:picLocks noChangeAspect="1"/>
          </p:cNvPicPr>
          <p:nvPr/>
        </p:nvPicPr>
        <p:blipFill>
          <a:blip r:embed="rId9"/>
          <a:srcRect/>
          <a:stretch>
            <a:fillRect/>
          </a:stretch>
        </p:blipFill>
        <p:spPr>
          <a:xfrm>
            <a:off x="7716975" y="769919"/>
            <a:ext cx="1067383" cy="480398"/>
          </a:xfrm>
          <a:prstGeom prst="rect">
            <a:avLst/>
          </a:prstGeom>
        </p:spPr>
      </p:pic>
      <p:sp>
        <p:nvSpPr>
          <p:cNvPr id="14" name="Google Shape;179;p18"/>
          <p:cNvSpPr txBox="1">
            <a:spLocks/>
          </p:cNvSpPr>
          <p:nvPr/>
        </p:nvSpPr>
        <p:spPr>
          <a:xfrm>
            <a:off x="502476" y="0"/>
            <a:ext cx="7556359" cy="582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1pPr>
            <a:lvl2pPr marR="0" lvl="1"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2pPr>
            <a:lvl3pPr marR="0" lvl="2"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3pPr>
            <a:lvl4pPr marR="0" lvl="3"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4pPr>
            <a:lvl5pPr marR="0" lvl="4"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5pPr>
            <a:lvl6pPr marR="0" lvl="5"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6pPr>
            <a:lvl7pPr marR="0" lvl="6"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7pPr>
            <a:lvl8pPr marR="0" lvl="7"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8pPr>
            <a:lvl9pPr marR="0" lvl="8"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9pPr>
          </a:lstStyle>
          <a:p>
            <a:pPr algn="ctr"/>
            <a:r>
              <a:rPr lang="el-GR" dirty="0" smtClean="0"/>
              <a:t> </a:t>
            </a:r>
            <a:r>
              <a:rPr lang="el-GR" sz="2800" dirty="0">
                <a:solidFill>
                  <a:schemeClr val="accent5"/>
                </a:solidFill>
                <a:sym typeface="IBM Plex Sans Light"/>
              </a:rPr>
              <a:t>ΕΤΑΙΡΙΚΟ</a:t>
            </a:r>
            <a:r>
              <a:rPr lang="el-GR" sz="2800" dirty="0">
                <a:solidFill>
                  <a:schemeClr val="accent5"/>
                </a:solidFill>
              </a:rPr>
              <a:t> </a:t>
            </a:r>
            <a:r>
              <a:rPr lang="el-GR" sz="2800" dirty="0">
                <a:solidFill>
                  <a:schemeClr val="accent5"/>
                </a:solidFill>
              </a:rPr>
              <a:t>ΣΧΗΜΑ ΤΟΥ ΕΡΓΟΥ </a:t>
            </a:r>
            <a:endParaRPr lang="el-GR" sz="2000" dirty="0">
              <a:solidFill>
                <a:schemeClr val="accent5"/>
              </a:solidFill>
            </a:endParaRPr>
          </a:p>
        </p:txBody>
      </p:sp>
      <p:sp>
        <p:nvSpPr>
          <p:cNvPr id="16" name="Google Shape;350;p32"/>
          <p:cNvSpPr txBox="1">
            <a:spLocks/>
          </p:cNvSpPr>
          <p:nvPr/>
        </p:nvSpPr>
        <p:spPr>
          <a:xfrm>
            <a:off x="962794" y="2011215"/>
            <a:ext cx="6865176" cy="10322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accent3"/>
              </a:buClr>
              <a:buSzPts val="1800"/>
              <a:buFont typeface="IBM Plex Sans Light"/>
              <a:buNone/>
              <a:defRPr sz="1800" b="0" i="0" u="none" strike="noStrike" cap="none">
                <a:solidFill>
                  <a:schemeClr val="accent3"/>
                </a:solidFill>
                <a:latin typeface="IBM Plex Sans Light"/>
                <a:ea typeface="IBM Plex Sans Light"/>
                <a:cs typeface="IBM Plex Sans Light"/>
                <a:sym typeface="IBM Plex Sans Light"/>
              </a:defRPr>
            </a:lvl9pPr>
          </a:lstStyle>
          <a:p>
            <a:pPr marL="0" indent="0" algn="ctr">
              <a:spcBef>
                <a:spcPts val="600"/>
              </a:spcBef>
            </a:pPr>
            <a:r>
              <a:rPr lang="el-GR" sz="1400" b="1" dirty="0" smtClean="0"/>
              <a:t>BULGARIA ECONOMIC FORUM (</a:t>
            </a:r>
            <a:r>
              <a:rPr lang="en-US" sz="1400" b="1" dirty="0" smtClean="0"/>
              <a:t>P</a:t>
            </a:r>
            <a:r>
              <a:rPr lang="el-GR" sz="1400" b="1" dirty="0" smtClean="0"/>
              <a:t>4)</a:t>
            </a:r>
          </a:p>
          <a:p>
            <a:pPr marL="0" indent="0" algn="ctr">
              <a:spcBef>
                <a:spcPts val="600"/>
              </a:spcBef>
            </a:pPr>
            <a:r>
              <a:rPr lang="el-GR" sz="1600" kern="1200" dirty="0">
                <a:solidFill>
                  <a:schemeClr val="bg1"/>
                </a:solidFill>
                <a:latin typeface="+mn-lt"/>
                <a:ea typeface="+mn-ea"/>
                <a:cs typeface="+mn-cs"/>
              </a:rPr>
              <a:t>Το Βουλγαρικό Οικονομικό Φόρουμ είναι ένας μη κερδοσκοπικός οργανισμός που ιδρύθηκε το </a:t>
            </a:r>
            <a:r>
              <a:rPr lang="el-GR" sz="1600" kern="1200" dirty="0" smtClean="0">
                <a:solidFill>
                  <a:schemeClr val="bg1"/>
                </a:solidFill>
                <a:latin typeface="+mn-lt"/>
                <a:ea typeface="+mn-ea"/>
                <a:cs typeface="+mn-cs"/>
              </a:rPr>
              <a:t>1998</a:t>
            </a:r>
            <a:r>
              <a:rPr lang="en-US" sz="1600" kern="1200" dirty="0" smtClean="0">
                <a:solidFill>
                  <a:schemeClr val="bg1"/>
                </a:solidFill>
                <a:latin typeface="+mn-lt"/>
                <a:ea typeface="+mn-ea"/>
                <a:cs typeface="+mn-cs"/>
              </a:rPr>
              <a:t>.</a:t>
            </a:r>
            <a:endParaRPr lang="el-GR" sz="1600" kern="1200" dirty="0">
              <a:solidFill>
                <a:schemeClr val="bg1"/>
              </a:solidFill>
              <a:latin typeface="+mn-lt"/>
              <a:ea typeface="+mn-ea"/>
              <a:cs typeface="+mn-cs"/>
            </a:endParaRPr>
          </a:p>
        </p:txBody>
      </p:sp>
      <p:sp>
        <p:nvSpPr>
          <p:cNvPr id="17" name="Google Shape;351;p32"/>
          <p:cNvSpPr txBox="1">
            <a:spLocks/>
          </p:cNvSpPr>
          <p:nvPr/>
        </p:nvSpPr>
        <p:spPr>
          <a:xfrm>
            <a:off x="1107424" y="3533995"/>
            <a:ext cx="6796545" cy="120425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l-GR" b="1" dirty="0">
                <a:solidFill>
                  <a:schemeClr val="accent3"/>
                </a:solidFill>
                <a:latin typeface="IBM Plex Sans Light"/>
                <a:ea typeface="IBM Plex Sans Light"/>
                <a:cs typeface="IBM Plex Sans Light"/>
              </a:rPr>
              <a:t>LOCAL ECONOMIC DEVELOPMENT AGENCY – RAZLOG </a:t>
            </a:r>
            <a:r>
              <a:rPr lang="el-GR" b="1" dirty="0" smtClean="0">
                <a:solidFill>
                  <a:schemeClr val="accent3"/>
                </a:solidFill>
                <a:latin typeface="IBM Plex Sans Light"/>
                <a:ea typeface="IBM Plex Sans Light"/>
                <a:cs typeface="IBM Plex Sans Light"/>
              </a:rPr>
              <a:t>(</a:t>
            </a:r>
            <a:r>
              <a:rPr lang="en-US" b="1" dirty="0" smtClean="0">
                <a:solidFill>
                  <a:schemeClr val="accent3"/>
                </a:solidFill>
                <a:latin typeface="IBM Plex Sans Light"/>
                <a:ea typeface="IBM Plex Sans Light"/>
                <a:cs typeface="IBM Plex Sans Light"/>
              </a:rPr>
              <a:t>P</a:t>
            </a:r>
            <a:r>
              <a:rPr lang="el-GR" b="1" dirty="0" smtClean="0">
                <a:solidFill>
                  <a:schemeClr val="accent3"/>
                </a:solidFill>
                <a:latin typeface="IBM Plex Sans Light"/>
                <a:ea typeface="IBM Plex Sans Light"/>
                <a:cs typeface="IBM Plex Sans Light"/>
              </a:rPr>
              <a:t>5</a:t>
            </a:r>
            <a:r>
              <a:rPr lang="el-GR" b="1" dirty="0">
                <a:solidFill>
                  <a:schemeClr val="accent3"/>
                </a:solidFill>
                <a:latin typeface="IBM Plex Sans Light"/>
                <a:ea typeface="IBM Plex Sans Light"/>
                <a:cs typeface="IBM Plex Sans Light"/>
              </a:rPr>
              <a:t>)</a:t>
            </a:r>
          </a:p>
          <a:p>
            <a:pPr algn="ctr">
              <a:spcBef>
                <a:spcPts val="600"/>
              </a:spcBef>
            </a:pPr>
            <a:r>
              <a:rPr lang="el-GR" kern="1200" dirty="0">
                <a:solidFill>
                  <a:schemeClr val="bg1"/>
                </a:solidFill>
                <a:latin typeface="+mn-lt"/>
                <a:ea typeface="+mn-ea"/>
                <a:cs typeface="+mn-cs"/>
              </a:rPr>
              <a:t>Ο Οργανισμός Τοπικής Οικονομικής Ανάπτυξης </a:t>
            </a:r>
            <a:r>
              <a:rPr lang="el-GR" kern="1200" dirty="0" err="1">
                <a:solidFill>
                  <a:schemeClr val="bg1"/>
                </a:solidFill>
                <a:latin typeface="+mn-lt"/>
                <a:ea typeface="+mn-ea"/>
                <a:cs typeface="+mn-cs"/>
              </a:rPr>
              <a:t>Razlog</a:t>
            </a:r>
            <a:r>
              <a:rPr lang="el-GR" kern="1200" dirty="0">
                <a:solidFill>
                  <a:schemeClr val="bg1"/>
                </a:solidFill>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kern="1200" dirty="0" err="1" smtClean="0">
                <a:solidFill>
                  <a:schemeClr val="bg1"/>
                </a:solidFill>
                <a:latin typeface="+mn-lt"/>
                <a:ea typeface="+mn-ea"/>
                <a:cs typeface="+mn-cs"/>
              </a:rPr>
              <a:t>Razlog</a:t>
            </a:r>
            <a:r>
              <a:rPr lang="en-US" kern="1200" dirty="0" smtClean="0">
                <a:solidFill>
                  <a:schemeClr val="bg1"/>
                </a:solidFill>
                <a:latin typeface="+mn-lt"/>
                <a:ea typeface="+mn-ea"/>
                <a:cs typeface="+mn-cs"/>
              </a:rPr>
              <a:t>.</a:t>
            </a:r>
            <a:endParaRPr lang="el-GR" kern="1200" dirty="0">
              <a:solidFill>
                <a:schemeClr val="bg1"/>
              </a:solidFill>
              <a:latin typeface="+mn-lt"/>
              <a:ea typeface="+mn-ea"/>
              <a:cs typeface="+mn-cs"/>
            </a:endParaRPr>
          </a:p>
        </p:txBody>
      </p:sp>
    </p:spTree>
    <p:extLst>
      <p:ext uri="{BB962C8B-B14F-4D97-AF65-F5344CB8AC3E}">
        <p14:creationId xmlns:p14="http://schemas.microsoft.com/office/powerpoint/2010/main" val="222196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F1F16AF2-32D6-4DC0-8D8C-DEB20D68FDB6}"/>
              </a:ext>
            </a:extLst>
          </p:cNvPr>
          <p:cNvSpPr/>
          <p:nvPr/>
        </p:nvSpPr>
        <p:spPr>
          <a:xfrm>
            <a:off x="0" y="-1"/>
            <a:ext cx="9144000" cy="168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7">
            <a:extLst>
              <a:ext uri="{FF2B5EF4-FFF2-40B4-BE49-F238E27FC236}">
                <a16:creationId xmlns:a16="http://schemas.microsoft.com/office/drawing/2014/main" id="{643998D7-B779-413F-AB07-57354412F7EB}"/>
              </a:ext>
            </a:extLst>
          </p:cNvPr>
          <p:cNvPicPr>
            <a:picLocks noChangeAspect="1"/>
          </p:cNvPicPr>
          <p:nvPr/>
        </p:nvPicPr>
        <p:blipFill>
          <a:blip r:embed="rId3"/>
          <a:srcRect t="25732" b="23779"/>
          <a:stretch>
            <a:fillRect/>
          </a:stretch>
        </p:blipFill>
        <p:spPr>
          <a:xfrm>
            <a:off x="191832" y="707560"/>
            <a:ext cx="1566629" cy="437324"/>
          </a:xfrm>
          <a:prstGeom prst="rect">
            <a:avLst/>
          </a:prstGeom>
        </p:spPr>
      </p:pic>
      <p:pic>
        <p:nvPicPr>
          <p:cNvPr id="5" name="Picture 18">
            <a:extLst>
              <a:ext uri="{FF2B5EF4-FFF2-40B4-BE49-F238E27FC236}">
                <a16:creationId xmlns:a16="http://schemas.microsoft.com/office/drawing/2014/main" id="{55B6A221-8D42-4E10-B264-B1B4E170EB74}"/>
              </a:ext>
            </a:extLst>
          </p:cNvPr>
          <p:cNvPicPr>
            <a:picLocks noChangeAspect="1"/>
          </p:cNvPicPr>
          <p:nvPr/>
        </p:nvPicPr>
        <p:blipFill>
          <a:blip r:embed="rId4"/>
          <a:srcRect/>
          <a:stretch>
            <a:fillRect/>
          </a:stretch>
        </p:blipFill>
        <p:spPr>
          <a:xfrm>
            <a:off x="1967926" y="645628"/>
            <a:ext cx="1024769" cy="538343"/>
          </a:xfrm>
          <a:prstGeom prst="rect">
            <a:avLst/>
          </a:prstGeom>
        </p:spPr>
      </p:pic>
      <p:pic>
        <p:nvPicPr>
          <p:cNvPr id="6" name="Picture 19">
            <a:extLst>
              <a:ext uri="{FF2B5EF4-FFF2-40B4-BE49-F238E27FC236}">
                <a16:creationId xmlns:a16="http://schemas.microsoft.com/office/drawing/2014/main" id="{9AB9F08A-EA3B-44F5-B7F6-93AF2FD84619}"/>
              </a:ext>
            </a:extLst>
          </p:cNvPr>
          <p:cNvPicPr>
            <a:picLocks noChangeAspect="1"/>
          </p:cNvPicPr>
          <p:nvPr/>
        </p:nvPicPr>
        <p:blipFill>
          <a:blip r:embed="rId5"/>
          <a:srcRect/>
          <a:stretch>
            <a:fillRect/>
          </a:stretch>
        </p:blipFill>
        <p:spPr>
          <a:xfrm>
            <a:off x="3122373" y="595491"/>
            <a:ext cx="718985" cy="717425"/>
          </a:xfrm>
          <a:prstGeom prst="rect">
            <a:avLst/>
          </a:prstGeom>
        </p:spPr>
      </p:pic>
      <p:pic>
        <p:nvPicPr>
          <p:cNvPr id="7" name="Picture 20">
            <a:extLst>
              <a:ext uri="{FF2B5EF4-FFF2-40B4-BE49-F238E27FC236}">
                <a16:creationId xmlns:a16="http://schemas.microsoft.com/office/drawing/2014/main" id="{963DBFE3-E1E7-4556-B2C8-EBC47224725A}"/>
              </a:ext>
            </a:extLst>
          </p:cNvPr>
          <p:cNvPicPr>
            <a:picLocks noChangeAspect="1"/>
          </p:cNvPicPr>
          <p:nvPr/>
        </p:nvPicPr>
        <p:blipFill>
          <a:blip r:embed="rId6"/>
          <a:srcRect/>
          <a:stretch>
            <a:fillRect/>
          </a:stretch>
        </p:blipFill>
        <p:spPr>
          <a:xfrm>
            <a:off x="4017791" y="790629"/>
            <a:ext cx="975813" cy="386488"/>
          </a:xfrm>
          <a:prstGeom prst="rect">
            <a:avLst/>
          </a:prstGeom>
        </p:spPr>
      </p:pic>
      <p:pic>
        <p:nvPicPr>
          <p:cNvPr id="8" name="Picture 21">
            <a:extLst>
              <a:ext uri="{FF2B5EF4-FFF2-40B4-BE49-F238E27FC236}">
                <a16:creationId xmlns:a16="http://schemas.microsoft.com/office/drawing/2014/main" id="{1DF4237E-5BBF-49E7-8E86-C2965F9AD420}"/>
              </a:ext>
            </a:extLst>
          </p:cNvPr>
          <p:cNvPicPr>
            <a:picLocks noChangeAspect="1"/>
          </p:cNvPicPr>
          <p:nvPr/>
        </p:nvPicPr>
        <p:blipFill>
          <a:blip r:embed="rId7"/>
          <a:srcRect/>
          <a:stretch>
            <a:fillRect/>
          </a:stretch>
        </p:blipFill>
        <p:spPr>
          <a:xfrm>
            <a:off x="5195422" y="822231"/>
            <a:ext cx="1041288" cy="322653"/>
          </a:xfrm>
          <a:prstGeom prst="rect">
            <a:avLst/>
          </a:prstGeom>
        </p:spPr>
      </p:pic>
      <p:pic>
        <p:nvPicPr>
          <p:cNvPr id="9" name="Picture 22">
            <a:extLst>
              <a:ext uri="{FF2B5EF4-FFF2-40B4-BE49-F238E27FC236}">
                <a16:creationId xmlns:a16="http://schemas.microsoft.com/office/drawing/2014/main" id="{77681231-4CB0-4751-A288-199A67275447}"/>
              </a:ext>
            </a:extLst>
          </p:cNvPr>
          <p:cNvPicPr>
            <a:picLocks noChangeAspect="1"/>
          </p:cNvPicPr>
          <p:nvPr/>
        </p:nvPicPr>
        <p:blipFill>
          <a:blip r:embed="rId8"/>
          <a:srcRect/>
          <a:stretch>
            <a:fillRect/>
          </a:stretch>
        </p:blipFill>
        <p:spPr>
          <a:xfrm>
            <a:off x="6402434" y="773692"/>
            <a:ext cx="1236071" cy="371192"/>
          </a:xfrm>
          <a:prstGeom prst="rect">
            <a:avLst/>
          </a:prstGeom>
        </p:spPr>
      </p:pic>
      <p:pic>
        <p:nvPicPr>
          <p:cNvPr id="10" name="Picture 24">
            <a:extLst>
              <a:ext uri="{FF2B5EF4-FFF2-40B4-BE49-F238E27FC236}">
                <a16:creationId xmlns:a16="http://schemas.microsoft.com/office/drawing/2014/main" id="{A02DBD1F-73DD-4BE8-A486-381786B41216}"/>
              </a:ext>
            </a:extLst>
          </p:cNvPr>
          <p:cNvPicPr>
            <a:picLocks noChangeAspect="1"/>
          </p:cNvPicPr>
          <p:nvPr/>
        </p:nvPicPr>
        <p:blipFill>
          <a:blip r:embed="rId9"/>
          <a:srcRect/>
          <a:stretch>
            <a:fillRect/>
          </a:stretch>
        </p:blipFill>
        <p:spPr>
          <a:xfrm>
            <a:off x="7716975" y="769919"/>
            <a:ext cx="1067383" cy="480398"/>
          </a:xfrm>
          <a:prstGeom prst="rect">
            <a:avLst/>
          </a:prstGeom>
        </p:spPr>
      </p:pic>
      <p:sp>
        <p:nvSpPr>
          <p:cNvPr id="14" name="Google Shape;179;p18"/>
          <p:cNvSpPr txBox="1">
            <a:spLocks/>
          </p:cNvSpPr>
          <p:nvPr/>
        </p:nvSpPr>
        <p:spPr>
          <a:xfrm>
            <a:off x="502476" y="0"/>
            <a:ext cx="7556359" cy="582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1pPr>
            <a:lvl2pPr marR="0" lvl="1"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2pPr>
            <a:lvl3pPr marR="0" lvl="2"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3pPr>
            <a:lvl4pPr marR="0" lvl="3"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4pPr>
            <a:lvl5pPr marR="0" lvl="4"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5pPr>
            <a:lvl6pPr marR="0" lvl="5"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6pPr>
            <a:lvl7pPr marR="0" lvl="6"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7pPr>
            <a:lvl8pPr marR="0" lvl="7"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8pPr>
            <a:lvl9pPr marR="0" lvl="8"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9pPr>
          </a:lstStyle>
          <a:p>
            <a:pPr algn="ctr"/>
            <a:r>
              <a:rPr lang="el-GR" dirty="0" smtClean="0"/>
              <a:t> </a:t>
            </a:r>
            <a:r>
              <a:rPr lang="el-GR" sz="2800" dirty="0">
                <a:solidFill>
                  <a:schemeClr val="accent5"/>
                </a:solidFill>
                <a:sym typeface="IBM Plex Sans Light"/>
              </a:rPr>
              <a:t>ΕΤΑΙΡΙΚΟ</a:t>
            </a:r>
            <a:r>
              <a:rPr lang="el-GR" sz="2800" dirty="0">
                <a:solidFill>
                  <a:schemeClr val="accent5"/>
                </a:solidFill>
              </a:rPr>
              <a:t> </a:t>
            </a:r>
            <a:r>
              <a:rPr lang="el-GR" sz="2800" dirty="0">
                <a:solidFill>
                  <a:schemeClr val="accent5"/>
                </a:solidFill>
              </a:rPr>
              <a:t>ΣΧΗΜΑ ΤΟΥ ΕΡΓΟΥ </a:t>
            </a:r>
            <a:endParaRPr lang="el-GR" sz="2000" dirty="0">
              <a:solidFill>
                <a:schemeClr val="accent5"/>
              </a:solidFill>
            </a:endParaRPr>
          </a:p>
        </p:txBody>
      </p:sp>
      <p:sp>
        <p:nvSpPr>
          <p:cNvPr id="13" name="Google Shape;352;p32"/>
          <p:cNvSpPr txBox="1">
            <a:spLocks/>
          </p:cNvSpPr>
          <p:nvPr/>
        </p:nvSpPr>
        <p:spPr>
          <a:xfrm>
            <a:off x="1967926" y="2495980"/>
            <a:ext cx="4743244" cy="194923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l-GR" sz="1800" b="1" dirty="0">
                <a:solidFill>
                  <a:schemeClr val="accent3"/>
                </a:solidFill>
                <a:latin typeface="IBM Plex Sans Light"/>
                <a:ea typeface="IBM Plex Sans Light"/>
                <a:cs typeface="IBM Plex Sans Light"/>
              </a:rPr>
              <a:t>ΠΑΝΑΓΡΟΤΙΚΟΣ </a:t>
            </a:r>
            <a:r>
              <a:rPr lang="el-GR" sz="1800" b="1" dirty="0" smtClean="0">
                <a:solidFill>
                  <a:schemeClr val="accent3"/>
                </a:solidFill>
                <a:latin typeface="IBM Plex Sans Light"/>
                <a:ea typeface="IBM Plex Sans Light"/>
                <a:cs typeface="IBM Plex Sans Light"/>
              </a:rPr>
              <a:t>ΣΥΝΔΕΣΜΟΣ </a:t>
            </a:r>
            <a:r>
              <a:rPr lang="el-GR" sz="1800" b="1" dirty="0">
                <a:solidFill>
                  <a:schemeClr val="accent3"/>
                </a:solidFill>
                <a:latin typeface="IBM Plex Sans Light"/>
                <a:ea typeface="IBM Plex Sans Light"/>
                <a:cs typeface="IBM Plex Sans Light"/>
              </a:rPr>
              <a:t>ΚΥΠΡΟΥ (E6)</a:t>
            </a:r>
          </a:p>
          <a:p>
            <a:pPr algn="ctr">
              <a:spcBef>
                <a:spcPts val="600"/>
              </a:spcBef>
            </a:pPr>
            <a:r>
              <a:rPr lang="el-GR" sz="1800" kern="1200" dirty="0">
                <a:solidFill>
                  <a:schemeClr val="bg1"/>
                </a:solidFill>
                <a:latin typeface="+mn-lt"/>
                <a:ea typeface="+mn-ea"/>
                <a:cs typeface="+mn-cs"/>
              </a:rPr>
              <a:t>Ο </a:t>
            </a:r>
            <a:r>
              <a:rPr lang="el-GR" sz="1800" kern="1200" dirty="0" err="1">
                <a:solidFill>
                  <a:schemeClr val="bg1"/>
                </a:solidFill>
                <a:latin typeface="+mn-lt"/>
                <a:ea typeface="+mn-ea"/>
                <a:cs typeface="+mn-cs"/>
              </a:rPr>
              <a:t>Παναγροτικός</a:t>
            </a:r>
            <a:r>
              <a:rPr lang="el-GR" sz="1800" kern="1200" dirty="0">
                <a:solidFill>
                  <a:schemeClr val="bg1"/>
                </a:solidFill>
                <a:latin typeface="+mn-lt"/>
                <a:ea typeface="+mn-ea"/>
                <a:cs typeface="+mn-cs"/>
              </a:rPr>
              <a:t> Σύνδεσμος Κύπρου είναι ο μεγαλύτερος και ένας από τους παλαιότερους γεωργικούς οργανισμούς στην </a:t>
            </a:r>
            <a:r>
              <a:rPr lang="el-GR" sz="1800" kern="1200" dirty="0" smtClean="0">
                <a:solidFill>
                  <a:schemeClr val="bg1"/>
                </a:solidFill>
                <a:latin typeface="+mn-lt"/>
                <a:ea typeface="+mn-ea"/>
                <a:cs typeface="+mn-cs"/>
              </a:rPr>
              <a:t>Κύπρο</a:t>
            </a:r>
            <a:r>
              <a:rPr lang="en-US" sz="1800" kern="1200" dirty="0">
                <a:solidFill>
                  <a:schemeClr val="bg1"/>
                </a:solidFill>
                <a:latin typeface="+mn-lt"/>
                <a:ea typeface="+mn-ea"/>
                <a:cs typeface="+mn-cs"/>
              </a:rPr>
              <a:t>.</a:t>
            </a:r>
            <a:endParaRPr lang="el-GR" sz="1800" kern="1200" dirty="0">
              <a:solidFill>
                <a:schemeClr val="bg1"/>
              </a:solidFill>
              <a:latin typeface="+mn-lt"/>
              <a:ea typeface="+mn-ea"/>
              <a:cs typeface="+mn-cs"/>
            </a:endParaRPr>
          </a:p>
        </p:txBody>
      </p:sp>
    </p:spTree>
    <p:extLst>
      <p:ext uri="{BB962C8B-B14F-4D97-AF65-F5344CB8AC3E}">
        <p14:creationId xmlns:p14="http://schemas.microsoft.com/office/powerpoint/2010/main" val="87088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F1F16AF2-32D6-4DC0-8D8C-DEB20D68FDB6}"/>
              </a:ext>
            </a:extLst>
          </p:cNvPr>
          <p:cNvSpPr/>
          <p:nvPr/>
        </p:nvSpPr>
        <p:spPr>
          <a:xfrm>
            <a:off x="0" y="-1"/>
            <a:ext cx="9144000" cy="168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7">
            <a:extLst>
              <a:ext uri="{FF2B5EF4-FFF2-40B4-BE49-F238E27FC236}">
                <a16:creationId xmlns:a16="http://schemas.microsoft.com/office/drawing/2014/main" id="{643998D7-B779-413F-AB07-57354412F7EB}"/>
              </a:ext>
            </a:extLst>
          </p:cNvPr>
          <p:cNvPicPr>
            <a:picLocks noChangeAspect="1"/>
          </p:cNvPicPr>
          <p:nvPr/>
        </p:nvPicPr>
        <p:blipFill>
          <a:blip r:embed="rId3"/>
          <a:srcRect t="25732" b="23779"/>
          <a:stretch>
            <a:fillRect/>
          </a:stretch>
        </p:blipFill>
        <p:spPr>
          <a:xfrm>
            <a:off x="191832" y="707560"/>
            <a:ext cx="1566629" cy="437324"/>
          </a:xfrm>
          <a:prstGeom prst="rect">
            <a:avLst/>
          </a:prstGeom>
        </p:spPr>
      </p:pic>
      <p:pic>
        <p:nvPicPr>
          <p:cNvPr id="5" name="Picture 18">
            <a:extLst>
              <a:ext uri="{FF2B5EF4-FFF2-40B4-BE49-F238E27FC236}">
                <a16:creationId xmlns:a16="http://schemas.microsoft.com/office/drawing/2014/main" id="{55B6A221-8D42-4E10-B264-B1B4E170EB74}"/>
              </a:ext>
            </a:extLst>
          </p:cNvPr>
          <p:cNvPicPr>
            <a:picLocks noChangeAspect="1"/>
          </p:cNvPicPr>
          <p:nvPr/>
        </p:nvPicPr>
        <p:blipFill>
          <a:blip r:embed="rId4"/>
          <a:srcRect/>
          <a:stretch>
            <a:fillRect/>
          </a:stretch>
        </p:blipFill>
        <p:spPr>
          <a:xfrm>
            <a:off x="1967926" y="645628"/>
            <a:ext cx="1024769" cy="538343"/>
          </a:xfrm>
          <a:prstGeom prst="rect">
            <a:avLst/>
          </a:prstGeom>
        </p:spPr>
      </p:pic>
      <p:pic>
        <p:nvPicPr>
          <p:cNvPr id="6" name="Picture 19">
            <a:extLst>
              <a:ext uri="{FF2B5EF4-FFF2-40B4-BE49-F238E27FC236}">
                <a16:creationId xmlns:a16="http://schemas.microsoft.com/office/drawing/2014/main" id="{9AB9F08A-EA3B-44F5-B7F6-93AF2FD84619}"/>
              </a:ext>
            </a:extLst>
          </p:cNvPr>
          <p:cNvPicPr>
            <a:picLocks noChangeAspect="1"/>
          </p:cNvPicPr>
          <p:nvPr/>
        </p:nvPicPr>
        <p:blipFill>
          <a:blip r:embed="rId5"/>
          <a:srcRect/>
          <a:stretch>
            <a:fillRect/>
          </a:stretch>
        </p:blipFill>
        <p:spPr>
          <a:xfrm>
            <a:off x="3122373" y="595491"/>
            <a:ext cx="718985" cy="717425"/>
          </a:xfrm>
          <a:prstGeom prst="rect">
            <a:avLst/>
          </a:prstGeom>
        </p:spPr>
      </p:pic>
      <p:pic>
        <p:nvPicPr>
          <p:cNvPr id="7" name="Picture 20">
            <a:extLst>
              <a:ext uri="{FF2B5EF4-FFF2-40B4-BE49-F238E27FC236}">
                <a16:creationId xmlns:a16="http://schemas.microsoft.com/office/drawing/2014/main" id="{963DBFE3-E1E7-4556-B2C8-EBC47224725A}"/>
              </a:ext>
            </a:extLst>
          </p:cNvPr>
          <p:cNvPicPr>
            <a:picLocks noChangeAspect="1"/>
          </p:cNvPicPr>
          <p:nvPr/>
        </p:nvPicPr>
        <p:blipFill>
          <a:blip r:embed="rId6"/>
          <a:srcRect/>
          <a:stretch>
            <a:fillRect/>
          </a:stretch>
        </p:blipFill>
        <p:spPr>
          <a:xfrm>
            <a:off x="4017791" y="790629"/>
            <a:ext cx="975813" cy="386488"/>
          </a:xfrm>
          <a:prstGeom prst="rect">
            <a:avLst/>
          </a:prstGeom>
        </p:spPr>
      </p:pic>
      <p:pic>
        <p:nvPicPr>
          <p:cNvPr id="8" name="Picture 21">
            <a:extLst>
              <a:ext uri="{FF2B5EF4-FFF2-40B4-BE49-F238E27FC236}">
                <a16:creationId xmlns:a16="http://schemas.microsoft.com/office/drawing/2014/main" id="{1DF4237E-5BBF-49E7-8E86-C2965F9AD420}"/>
              </a:ext>
            </a:extLst>
          </p:cNvPr>
          <p:cNvPicPr>
            <a:picLocks noChangeAspect="1"/>
          </p:cNvPicPr>
          <p:nvPr/>
        </p:nvPicPr>
        <p:blipFill>
          <a:blip r:embed="rId7"/>
          <a:srcRect/>
          <a:stretch>
            <a:fillRect/>
          </a:stretch>
        </p:blipFill>
        <p:spPr>
          <a:xfrm>
            <a:off x="5195422" y="822231"/>
            <a:ext cx="1041288" cy="322653"/>
          </a:xfrm>
          <a:prstGeom prst="rect">
            <a:avLst/>
          </a:prstGeom>
        </p:spPr>
      </p:pic>
      <p:pic>
        <p:nvPicPr>
          <p:cNvPr id="9" name="Picture 22">
            <a:extLst>
              <a:ext uri="{FF2B5EF4-FFF2-40B4-BE49-F238E27FC236}">
                <a16:creationId xmlns:a16="http://schemas.microsoft.com/office/drawing/2014/main" id="{77681231-4CB0-4751-A288-199A67275447}"/>
              </a:ext>
            </a:extLst>
          </p:cNvPr>
          <p:cNvPicPr>
            <a:picLocks noChangeAspect="1"/>
          </p:cNvPicPr>
          <p:nvPr/>
        </p:nvPicPr>
        <p:blipFill>
          <a:blip r:embed="rId8"/>
          <a:srcRect/>
          <a:stretch>
            <a:fillRect/>
          </a:stretch>
        </p:blipFill>
        <p:spPr>
          <a:xfrm>
            <a:off x="6402434" y="773692"/>
            <a:ext cx="1236071" cy="371192"/>
          </a:xfrm>
          <a:prstGeom prst="rect">
            <a:avLst/>
          </a:prstGeom>
        </p:spPr>
      </p:pic>
      <p:pic>
        <p:nvPicPr>
          <p:cNvPr id="10" name="Picture 24">
            <a:extLst>
              <a:ext uri="{FF2B5EF4-FFF2-40B4-BE49-F238E27FC236}">
                <a16:creationId xmlns:a16="http://schemas.microsoft.com/office/drawing/2014/main" id="{A02DBD1F-73DD-4BE8-A486-381786B41216}"/>
              </a:ext>
            </a:extLst>
          </p:cNvPr>
          <p:cNvPicPr>
            <a:picLocks noChangeAspect="1"/>
          </p:cNvPicPr>
          <p:nvPr/>
        </p:nvPicPr>
        <p:blipFill>
          <a:blip r:embed="rId9"/>
          <a:srcRect/>
          <a:stretch>
            <a:fillRect/>
          </a:stretch>
        </p:blipFill>
        <p:spPr>
          <a:xfrm>
            <a:off x="7716975" y="769919"/>
            <a:ext cx="1067383" cy="480398"/>
          </a:xfrm>
          <a:prstGeom prst="rect">
            <a:avLst/>
          </a:prstGeom>
        </p:spPr>
      </p:pic>
      <p:sp>
        <p:nvSpPr>
          <p:cNvPr id="14" name="Google Shape;179;p18"/>
          <p:cNvSpPr txBox="1">
            <a:spLocks/>
          </p:cNvSpPr>
          <p:nvPr/>
        </p:nvSpPr>
        <p:spPr>
          <a:xfrm>
            <a:off x="502476" y="0"/>
            <a:ext cx="7556359" cy="582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1pPr>
            <a:lvl2pPr marR="0" lvl="1"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2pPr>
            <a:lvl3pPr marR="0" lvl="2"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3pPr>
            <a:lvl4pPr marR="0" lvl="3"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4pPr>
            <a:lvl5pPr marR="0" lvl="4"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5pPr>
            <a:lvl6pPr marR="0" lvl="5"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6pPr>
            <a:lvl7pPr marR="0" lvl="6"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7pPr>
            <a:lvl8pPr marR="0" lvl="7"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8pPr>
            <a:lvl9pPr marR="0" lvl="8" algn="l" rtl="0">
              <a:lnSpc>
                <a:spcPct val="90000"/>
              </a:lnSpc>
              <a:spcBef>
                <a:spcPts val="0"/>
              </a:spcBef>
              <a:spcAft>
                <a:spcPts val="0"/>
              </a:spcAft>
              <a:buClr>
                <a:schemeClr val="lt1"/>
              </a:buClr>
              <a:buSzPts val="3600"/>
              <a:buFont typeface="Merriweather"/>
              <a:buNone/>
              <a:defRPr sz="3600" b="1" i="0" u="none" strike="noStrike" cap="none">
                <a:solidFill>
                  <a:schemeClr val="lt1"/>
                </a:solidFill>
                <a:latin typeface="Merriweather"/>
                <a:ea typeface="Merriweather"/>
                <a:cs typeface="Merriweather"/>
                <a:sym typeface="Merriweather"/>
              </a:defRPr>
            </a:lvl9pPr>
          </a:lstStyle>
          <a:p>
            <a:pPr algn="ctr"/>
            <a:r>
              <a:rPr lang="el-GR" dirty="0" smtClean="0"/>
              <a:t> </a:t>
            </a:r>
            <a:r>
              <a:rPr lang="el-GR" sz="2800" dirty="0">
                <a:solidFill>
                  <a:schemeClr val="accent5"/>
                </a:solidFill>
                <a:sym typeface="IBM Plex Sans Light"/>
              </a:rPr>
              <a:t>ΕΤΑΙΡΙΚΟ</a:t>
            </a:r>
            <a:r>
              <a:rPr lang="el-GR" sz="2800" dirty="0">
                <a:solidFill>
                  <a:schemeClr val="accent5"/>
                </a:solidFill>
              </a:rPr>
              <a:t> </a:t>
            </a:r>
            <a:r>
              <a:rPr lang="el-GR" sz="2800" dirty="0">
                <a:solidFill>
                  <a:schemeClr val="accent5"/>
                </a:solidFill>
              </a:rPr>
              <a:t>ΣΧΗΜΑ ΤΟΥ ΕΡΓΟΥ </a:t>
            </a:r>
            <a:endParaRPr lang="el-GR" sz="2000" dirty="0">
              <a:solidFill>
                <a:schemeClr val="accent5"/>
              </a:solidFill>
            </a:endParaRPr>
          </a:p>
        </p:txBody>
      </p:sp>
      <p:sp>
        <p:nvSpPr>
          <p:cNvPr id="12" name="TextBox 11">
            <a:extLst>
              <a:ext uri="{FF2B5EF4-FFF2-40B4-BE49-F238E27FC236}">
                <a16:creationId xmlns:a16="http://schemas.microsoft.com/office/drawing/2014/main" id="{95D998F1-E069-4C53-98BD-B4896958EE13}"/>
              </a:ext>
            </a:extLst>
          </p:cNvPr>
          <p:cNvSpPr txBox="1"/>
          <p:nvPr/>
        </p:nvSpPr>
        <p:spPr>
          <a:xfrm>
            <a:off x="1436103" y="2389290"/>
            <a:ext cx="5689104" cy="1734962"/>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600"/>
              </a:spcBef>
              <a:spcAft>
                <a:spcPts val="0"/>
              </a:spcAft>
              <a:buClr>
                <a:srgbClr val="7FCA20"/>
              </a:buClr>
              <a:buSzPts val="1800"/>
              <a:buFont typeface="IBM Plex Sans Light"/>
              <a:buNone/>
              <a:tabLst/>
              <a:defRPr/>
            </a:pPr>
            <a:r>
              <a:rPr lang="en-US" sz="1800" b="1" dirty="0">
                <a:solidFill>
                  <a:schemeClr val="accent3"/>
                </a:solidFill>
                <a:latin typeface="IBM Plex Sans Light"/>
                <a:ea typeface="IBM Plex Sans Light"/>
                <a:cs typeface="IBM Plex Sans Light"/>
                <a:sym typeface="IBM Plex Sans Light"/>
              </a:rPr>
              <a:t>CENTER FOR DEVELOPMENT OF PELAGONIJA PLANNING REGION </a:t>
            </a:r>
            <a:r>
              <a:rPr lang="en-US" sz="1800" b="1" dirty="0" smtClean="0">
                <a:solidFill>
                  <a:schemeClr val="accent3"/>
                </a:solidFill>
                <a:latin typeface="IBM Plex Sans Light"/>
                <a:ea typeface="IBM Plex Sans Light"/>
                <a:cs typeface="IBM Plex Sans Light"/>
                <a:sym typeface="IBM Plex Sans Light"/>
              </a:rPr>
              <a:t>(P8</a:t>
            </a:r>
            <a:r>
              <a:rPr lang="en-US" sz="1800" b="1" dirty="0">
                <a:solidFill>
                  <a:schemeClr val="accent3"/>
                </a:solidFill>
                <a:latin typeface="IBM Plex Sans Light"/>
                <a:ea typeface="IBM Plex Sans Light"/>
                <a:cs typeface="IBM Plex Sans Light"/>
                <a:sym typeface="IBM Plex Sans Light"/>
              </a:rPr>
              <a:t>)</a:t>
            </a:r>
          </a:p>
          <a:p>
            <a:pPr marL="0" marR="0" lvl="0" indent="0" algn="ctr" defTabSz="914400" rtl="0" eaLnBrk="1" fontAlgn="auto" latinLnBrk="0" hangingPunct="1">
              <a:lnSpc>
                <a:spcPct val="115000"/>
              </a:lnSpc>
              <a:spcBef>
                <a:spcPts val="600"/>
              </a:spcBef>
              <a:spcAft>
                <a:spcPts val="0"/>
              </a:spcAft>
              <a:buClr>
                <a:srgbClr val="7FCA20"/>
              </a:buClr>
              <a:buSzPts val="1800"/>
              <a:buFont typeface="IBM Plex Sans Light"/>
              <a:buNone/>
              <a:tabLst/>
              <a:defRPr/>
            </a:pPr>
            <a:r>
              <a:rPr lang="el-GR" sz="1800" kern="1200" dirty="0">
                <a:solidFill>
                  <a:schemeClr val="bg1"/>
                </a:solidFill>
                <a:latin typeface="+mn-lt"/>
                <a:ea typeface="+mn-ea"/>
                <a:cs typeface="+mn-cs"/>
                <a:sym typeface="IBM Plex Sans Light"/>
              </a:rPr>
              <a:t>Το Περιφερειακό Κέντρο Ανάπτυξης της </a:t>
            </a:r>
            <a:r>
              <a:rPr lang="el-GR" sz="1800" kern="1200" dirty="0" err="1">
                <a:solidFill>
                  <a:schemeClr val="bg1"/>
                </a:solidFill>
                <a:latin typeface="+mn-lt"/>
                <a:ea typeface="+mn-ea"/>
                <a:cs typeface="+mn-cs"/>
                <a:sym typeface="IBM Plex Sans Light"/>
              </a:rPr>
              <a:t>Πελαγονίας</a:t>
            </a:r>
            <a:r>
              <a:rPr lang="el-GR" sz="1800" kern="1200" dirty="0">
                <a:solidFill>
                  <a:schemeClr val="bg1"/>
                </a:solidFill>
                <a:latin typeface="+mn-lt"/>
                <a:ea typeface="+mn-ea"/>
                <a:cs typeface="+mn-cs"/>
                <a:sym typeface="IBM Plex Sans Light"/>
              </a:rPr>
              <a:t> είναι ένα νομικό πρόσωπο που ιδρύθηκε από τοπικές αρχές στην Περιφέρεια </a:t>
            </a:r>
            <a:r>
              <a:rPr lang="el-GR" sz="1800" kern="1200" dirty="0" err="1">
                <a:solidFill>
                  <a:schemeClr val="bg1"/>
                </a:solidFill>
                <a:latin typeface="+mn-lt"/>
                <a:ea typeface="+mn-ea"/>
                <a:cs typeface="+mn-cs"/>
                <a:sym typeface="IBM Plex Sans Light"/>
              </a:rPr>
              <a:t>Pela</a:t>
            </a:r>
            <a:r>
              <a:rPr lang="el-GR" sz="1800" kern="1200" dirty="0">
                <a:solidFill>
                  <a:schemeClr val="bg1"/>
                </a:solidFill>
                <a:latin typeface="+mn-lt"/>
                <a:ea typeface="+mn-ea"/>
                <a:cs typeface="+mn-cs"/>
                <a:sym typeface="IBM Plex Sans Light"/>
              </a:rPr>
              <a:t> </a:t>
            </a:r>
            <a:r>
              <a:rPr lang="el-GR" sz="1800" kern="1200" dirty="0" err="1">
                <a:solidFill>
                  <a:schemeClr val="bg1"/>
                </a:solidFill>
                <a:latin typeface="+mn-lt"/>
                <a:ea typeface="+mn-ea"/>
                <a:cs typeface="+mn-cs"/>
                <a:sym typeface="IBM Plex Sans Light"/>
              </a:rPr>
              <a:t>Pelagonija</a:t>
            </a:r>
            <a:r>
              <a:rPr lang="el-GR" sz="1800" kern="1200" dirty="0">
                <a:solidFill>
                  <a:schemeClr val="bg1"/>
                </a:solidFill>
                <a:latin typeface="+mn-lt"/>
                <a:ea typeface="+mn-ea"/>
                <a:cs typeface="+mn-cs"/>
                <a:sym typeface="IBM Plex Sans Light"/>
              </a:rPr>
              <a:t>.</a:t>
            </a:r>
            <a:endParaRPr lang="en-US" sz="1800" kern="1200" dirty="0">
              <a:solidFill>
                <a:schemeClr val="bg1"/>
              </a:solidFill>
              <a:latin typeface="+mn-lt"/>
              <a:ea typeface="+mn-ea"/>
              <a:cs typeface="+mn-cs"/>
            </a:endParaRPr>
          </a:p>
        </p:txBody>
      </p:sp>
    </p:spTree>
    <p:extLst>
      <p:ext uri="{BB962C8B-B14F-4D97-AF65-F5344CB8AC3E}">
        <p14:creationId xmlns:p14="http://schemas.microsoft.com/office/powerpoint/2010/main" val="288249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Google Shape;270;p2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6" name="Google Shape;732;p41">
            <a:extLst>
              <a:ext uri="{FF2B5EF4-FFF2-40B4-BE49-F238E27FC236}">
                <a16:creationId xmlns:a16="http://schemas.microsoft.com/office/drawing/2014/main" id="{BDDA6C34-43EA-4910-ADC2-0C8A55F14C9B}"/>
              </a:ext>
            </a:extLst>
          </p:cNvPr>
          <p:cNvGrpSpPr/>
          <p:nvPr/>
        </p:nvGrpSpPr>
        <p:grpSpPr>
          <a:xfrm>
            <a:off x="608259" y="1578416"/>
            <a:ext cx="444870" cy="445286"/>
            <a:chOff x="1301750" y="920750"/>
            <a:chExt cx="5095875" cy="5100637"/>
          </a:xfrm>
        </p:grpSpPr>
        <p:sp>
          <p:nvSpPr>
            <p:cNvPr id="7" name="Google Shape;733;p41">
              <a:extLst>
                <a:ext uri="{FF2B5EF4-FFF2-40B4-BE49-F238E27FC236}">
                  <a16:creationId xmlns:a16="http://schemas.microsoft.com/office/drawing/2014/main" id="{82EEEC3F-7DF1-4D3A-B6C3-C1B8ADBE5E68}"/>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734;p41">
              <a:extLst>
                <a:ext uri="{FF2B5EF4-FFF2-40B4-BE49-F238E27FC236}">
                  <a16:creationId xmlns:a16="http://schemas.microsoft.com/office/drawing/2014/main" id="{75B4D680-B2FD-4177-BAFA-98822567C9CF}"/>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735;p41">
              <a:extLst>
                <a:ext uri="{FF2B5EF4-FFF2-40B4-BE49-F238E27FC236}">
                  <a16:creationId xmlns:a16="http://schemas.microsoft.com/office/drawing/2014/main" id="{205901BB-969D-42AF-884E-EE1065C96A45}"/>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736;p41">
              <a:extLst>
                <a:ext uri="{FF2B5EF4-FFF2-40B4-BE49-F238E27FC236}">
                  <a16:creationId xmlns:a16="http://schemas.microsoft.com/office/drawing/2014/main" id="{76295E31-89D6-430D-9C2F-FFFAEDC2F9C5}"/>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737;p41">
              <a:extLst>
                <a:ext uri="{FF2B5EF4-FFF2-40B4-BE49-F238E27FC236}">
                  <a16:creationId xmlns:a16="http://schemas.microsoft.com/office/drawing/2014/main" id="{CA079FE1-AFBF-4642-A0FC-B69308CCEDE3}"/>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 name="Google Shape;732;p41">
            <a:extLst>
              <a:ext uri="{FF2B5EF4-FFF2-40B4-BE49-F238E27FC236}">
                <a16:creationId xmlns:a16="http://schemas.microsoft.com/office/drawing/2014/main" id="{C1BB411C-57B8-4FB5-863E-97A902A069E1}"/>
              </a:ext>
            </a:extLst>
          </p:cNvPr>
          <p:cNvGrpSpPr/>
          <p:nvPr/>
        </p:nvGrpSpPr>
        <p:grpSpPr>
          <a:xfrm>
            <a:off x="596202" y="2176041"/>
            <a:ext cx="444870" cy="445286"/>
            <a:chOff x="1301750" y="920750"/>
            <a:chExt cx="5095875" cy="5100637"/>
          </a:xfrm>
        </p:grpSpPr>
        <p:sp>
          <p:nvSpPr>
            <p:cNvPr id="13" name="Google Shape;733;p41">
              <a:extLst>
                <a:ext uri="{FF2B5EF4-FFF2-40B4-BE49-F238E27FC236}">
                  <a16:creationId xmlns:a16="http://schemas.microsoft.com/office/drawing/2014/main" id="{94D84B48-0D23-4E5D-BFD9-672DC6664881}"/>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734;p41">
              <a:extLst>
                <a:ext uri="{FF2B5EF4-FFF2-40B4-BE49-F238E27FC236}">
                  <a16:creationId xmlns:a16="http://schemas.microsoft.com/office/drawing/2014/main" id="{DAE94A8F-3C52-45E0-9A4D-209D2F160EE4}"/>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735;p41">
              <a:extLst>
                <a:ext uri="{FF2B5EF4-FFF2-40B4-BE49-F238E27FC236}">
                  <a16:creationId xmlns:a16="http://schemas.microsoft.com/office/drawing/2014/main" id="{4C222EA0-C600-4953-ABE9-F9290AE74C52}"/>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736;p41">
              <a:extLst>
                <a:ext uri="{FF2B5EF4-FFF2-40B4-BE49-F238E27FC236}">
                  <a16:creationId xmlns:a16="http://schemas.microsoft.com/office/drawing/2014/main" id="{430D2A45-F0E4-49A8-99FD-D8339F1619A5}"/>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737;p41">
              <a:extLst>
                <a:ext uri="{FF2B5EF4-FFF2-40B4-BE49-F238E27FC236}">
                  <a16:creationId xmlns:a16="http://schemas.microsoft.com/office/drawing/2014/main" id="{B77963F2-6013-4C0E-A7BC-BCDF40345156}"/>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 name="Google Shape;732;p41">
            <a:extLst>
              <a:ext uri="{FF2B5EF4-FFF2-40B4-BE49-F238E27FC236}">
                <a16:creationId xmlns:a16="http://schemas.microsoft.com/office/drawing/2014/main" id="{C30D243F-CE32-4B30-8A69-1588DE30BCEF}"/>
              </a:ext>
            </a:extLst>
          </p:cNvPr>
          <p:cNvGrpSpPr/>
          <p:nvPr/>
        </p:nvGrpSpPr>
        <p:grpSpPr>
          <a:xfrm>
            <a:off x="591994" y="2790878"/>
            <a:ext cx="444870" cy="445286"/>
            <a:chOff x="1301750" y="920750"/>
            <a:chExt cx="5095875" cy="5100637"/>
          </a:xfrm>
        </p:grpSpPr>
        <p:sp>
          <p:nvSpPr>
            <p:cNvPr id="19" name="Google Shape;733;p41">
              <a:extLst>
                <a:ext uri="{FF2B5EF4-FFF2-40B4-BE49-F238E27FC236}">
                  <a16:creationId xmlns:a16="http://schemas.microsoft.com/office/drawing/2014/main" id="{2B68E464-00E5-47D3-8A34-ACA712F8E947}"/>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734;p41">
              <a:extLst>
                <a:ext uri="{FF2B5EF4-FFF2-40B4-BE49-F238E27FC236}">
                  <a16:creationId xmlns:a16="http://schemas.microsoft.com/office/drawing/2014/main" id="{8BED4C5F-09D4-4000-A536-7B9FED0CE746}"/>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735;p41">
              <a:extLst>
                <a:ext uri="{FF2B5EF4-FFF2-40B4-BE49-F238E27FC236}">
                  <a16:creationId xmlns:a16="http://schemas.microsoft.com/office/drawing/2014/main" id="{BD80DAFA-B8C4-4CB9-A052-0E8481FFE2E8}"/>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736;p41">
              <a:extLst>
                <a:ext uri="{FF2B5EF4-FFF2-40B4-BE49-F238E27FC236}">
                  <a16:creationId xmlns:a16="http://schemas.microsoft.com/office/drawing/2014/main" id="{45677702-97F7-43D9-85A0-B44B7629CF71}"/>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737;p41">
              <a:extLst>
                <a:ext uri="{FF2B5EF4-FFF2-40B4-BE49-F238E27FC236}">
                  <a16:creationId xmlns:a16="http://schemas.microsoft.com/office/drawing/2014/main" id="{09501FEF-B8BE-4C5F-8010-E4417ACD4760}"/>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732;p41">
            <a:extLst>
              <a:ext uri="{FF2B5EF4-FFF2-40B4-BE49-F238E27FC236}">
                <a16:creationId xmlns:a16="http://schemas.microsoft.com/office/drawing/2014/main" id="{D45A8260-DB8F-4CCA-BB45-418CC1173D66}"/>
              </a:ext>
            </a:extLst>
          </p:cNvPr>
          <p:cNvGrpSpPr/>
          <p:nvPr/>
        </p:nvGrpSpPr>
        <p:grpSpPr>
          <a:xfrm>
            <a:off x="596202" y="3384461"/>
            <a:ext cx="444870" cy="445286"/>
            <a:chOff x="1301750" y="920750"/>
            <a:chExt cx="5095875" cy="5100637"/>
          </a:xfrm>
        </p:grpSpPr>
        <p:sp>
          <p:nvSpPr>
            <p:cNvPr id="25" name="Google Shape;733;p41">
              <a:extLst>
                <a:ext uri="{FF2B5EF4-FFF2-40B4-BE49-F238E27FC236}">
                  <a16:creationId xmlns:a16="http://schemas.microsoft.com/office/drawing/2014/main" id="{0809C863-C09A-4CF6-988F-A800BFFAAB33}"/>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734;p41">
              <a:extLst>
                <a:ext uri="{FF2B5EF4-FFF2-40B4-BE49-F238E27FC236}">
                  <a16:creationId xmlns:a16="http://schemas.microsoft.com/office/drawing/2014/main" id="{D5AEE8C4-02DE-4EFF-AB5F-C02810D22FA8}"/>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735;p41">
              <a:extLst>
                <a:ext uri="{FF2B5EF4-FFF2-40B4-BE49-F238E27FC236}">
                  <a16:creationId xmlns:a16="http://schemas.microsoft.com/office/drawing/2014/main" id="{E4426C21-E8CD-4082-918E-6E06739D438F}"/>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736;p41">
              <a:extLst>
                <a:ext uri="{FF2B5EF4-FFF2-40B4-BE49-F238E27FC236}">
                  <a16:creationId xmlns:a16="http://schemas.microsoft.com/office/drawing/2014/main" id="{1C9E150B-C130-49DB-B0B4-230F72043083}"/>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737;p41">
              <a:extLst>
                <a:ext uri="{FF2B5EF4-FFF2-40B4-BE49-F238E27FC236}">
                  <a16:creationId xmlns:a16="http://schemas.microsoft.com/office/drawing/2014/main" id="{C5AB7FF7-5C54-4AC8-BA50-BCABCEBA66B4}"/>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0" name="Google Shape;732;p41">
            <a:extLst>
              <a:ext uri="{FF2B5EF4-FFF2-40B4-BE49-F238E27FC236}">
                <a16:creationId xmlns:a16="http://schemas.microsoft.com/office/drawing/2014/main" id="{BDA8B0A3-5FD3-4AFF-B877-6A383F410075}"/>
              </a:ext>
            </a:extLst>
          </p:cNvPr>
          <p:cNvGrpSpPr/>
          <p:nvPr/>
        </p:nvGrpSpPr>
        <p:grpSpPr>
          <a:xfrm>
            <a:off x="596202" y="4053736"/>
            <a:ext cx="444870" cy="445286"/>
            <a:chOff x="1301750" y="920750"/>
            <a:chExt cx="5095875" cy="5100637"/>
          </a:xfrm>
        </p:grpSpPr>
        <p:sp>
          <p:nvSpPr>
            <p:cNvPr id="31" name="Google Shape;733;p41">
              <a:extLst>
                <a:ext uri="{FF2B5EF4-FFF2-40B4-BE49-F238E27FC236}">
                  <a16:creationId xmlns:a16="http://schemas.microsoft.com/office/drawing/2014/main" id="{C1852C85-AF92-49B6-8EE7-356E6008F963}"/>
                </a:ext>
              </a:extLst>
            </p:cNvPr>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734;p41">
              <a:extLst>
                <a:ext uri="{FF2B5EF4-FFF2-40B4-BE49-F238E27FC236}">
                  <a16:creationId xmlns:a16="http://schemas.microsoft.com/office/drawing/2014/main" id="{218DA334-2C3D-4DA8-A829-9123EE427034}"/>
                </a:ext>
              </a:extLst>
            </p:cNvPr>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735;p41">
              <a:extLst>
                <a:ext uri="{FF2B5EF4-FFF2-40B4-BE49-F238E27FC236}">
                  <a16:creationId xmlns:a16="http://schemas.microsoft.com/office/drawing/2014/main" id="{7DE0B934-C2E3-4946-A00B-33D191FAD91B}"/>
                </a:ext>
              </a:extLst>
            </p:cNvPr>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736;p41">
              <a:extLst>
                <a:ext uri="{FF2B5EF4-FFF2-40B4-BE49-F238E27FC236}">
                  <a16:creationId xmlns:a16="http://schemas.microsoft.com/office/drawing/2014/main" id="{0A7BB32B-3DD5-4B21-9DA0-324FAA0EE47E}"/>
                </a:ext>
              </a:extLst>
            </p:cNvPr>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737;p41">
              <a:extLst>
                <a:ext uri="{FF2B5EF4-FFF2-40B4-BE49-F238E27FC236}">
                  <a16:creationId xmlns:a16="http://schemas.microsoft.com/office/drawing/2014/main" id="{4474C0F6-3309-4B2B-A982-1609CB196CD0}"/>
                </a:ext>
              </a:extLst>
            </p:cNvPr>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36" name="Εικόνα 35">
            <a:extLst>
              <a:ext uri="{FF2B5EF4-FFF2-40B4-BE49-F238E27FC236}">
                <a16:creationId xmlns:a16="http://schemas.microsoft.com/office/drawing/2014/main" id="{9837B83C-7AF5-4F34-ADCF-E563B118ECCC}"/>
              </a:ext>
            </a:extLst>
          </p:cNvPr>
          <p:cNvPicPr/>
          <p:nvPr/>
        </p:nvPicPr>
        <p:blipFill rotWithShape="1">
          <a:blip r:embed="rId3">
            <a:extLst>
              <a:ext uri="{28A0092B-C50C-407E-A947-70E740481C1C}">
                <a14:useLocalDpi xmlns:a14="http://schemas.microsoft.com/office/drawing/2010/main" val="0"/>
              </a:ext>
            </a:extLst>
          </a:blip>
          <a:srcRect b="2652"/>
          <a:stretch/>
        </p:blipFill>
        <p:spPr bwMode="auto">
          <a:xfrm>
            <a:off x="1288230" y="1386792"/>
            <a:ext cx="5091740" cy="2891065"/>
          </a:xfrm>
          <a:prstGeom prst="rect">
            <a:avLst/>
          </a:prstGeom>
          <a:noFill/>
          <a:ln>
            <a:noFill/>
          </a:ln>
        </p:spPr>
      </p:pic>
      <p:sp>
        <p:nvSpPr>
          <p:cNvPr id="3" name="TextBox 2">
            <a:extLst>
              <a:ext uri="{FF2B5EF4-FFF2-40B4-BE49-F238E27FC236}">
                <a16:creationId xmlns:a16="http://schemas.microsoft.com/office/drawing/2014/main" id="{203D399E-BC03-45FF-B730-59880B9A62D4}"/>
              </a:ext>
            </a:extLst>
          </p:cNvPr>
          <p:cNvSpPr txBox="1"/>
          <p:nvPr/>
        </p:nvSpPr>
        <p:spPr>
          <a:xfrm>
            <a:off x="1288230" y="4920916"/>
            <a:ext cx="5279390" cy="307777"/>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2BAA2B44-2554-4C61-A778-F80F628D592D}"/>
              </a:ext>
            </a:extLst>
          </p:cNvPr>
          <p:cNvSpPr txBox="1"/>
          <p:nvPr/>
        </p:nvSpPr>
        <p:spPr>
          <a:xfrm>
            <a:off x="1229552" y="4316839"/>
            <a:ext cx="5171957" cy="646331"/>
          </a:xfrm>
          <a:prstGeom prst="rect">
            <a:avLst/>
          </a:prstGeom>
          <a:noFill/>
        </p:spPr>
        <p:txBody>
          <a:bodyPr wrap="square" rtlCol="0">
            <a:spAutoFit/>
          </a:bodyPr>
          <a:lstStyle/>
          <a:p>
            <a:r>
              <a:rPr lang="el-GR" sz="1200" b="1" dirty="0"/>
              <a:t>Πίνακας 1: </a:t>
            </a:r>
            <a:r>
              <a:rPr lang="el-GR" sz="1200" dirty="0"/>
              <a:t>Πιστοποιημένες Επιχειρήσεις / Εκμεταλλεύσεων για το Σύστημα Ολοκληρωμένης Διαχείρισης (ΣΟΔ) στη Φυτική Παραγωγή στον Ελλαδικό χώρο</a:t>
            </a:r>
            <a:endParaRPr lang="en-US" sz="1200" dirty="0"/>
          </a:p>
        </p:txBody>
      </p:sp>
      <p:pic>
        <p:nvPicPr>
          <p:cNvPr id="37" name="Picture 17">
            <a:extLst>
              <a:ext uri="{FF2B5EF4-FFF2-40B4-BE49-F238E27FC236}">
                <a16:creationId xmlns:a16="http://schemas.microsoft.com/office/drawing/2014/main" id="{07B34B1E-9CCE-4DA4-B980-4C7C038FB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1325" y="393600"/>
            <a:ext cx="1690300" cy="806284"/>
          </a:xfrm>
          <a:prstGeom prst="rect">
            <a:avLst/>
          </a:prstGeom>
        </p:spPr>
      </p:pic>
      <p:sp>
        <p:nvSpPr>
          <p:cNvPr id="40" name="Google Shape;191;p20"/>
          <p:cNvSpPr txBox="1">
            <a:spLocks/>
          </p:cNvSpPr>
          <p:nvPr/>
        </p:nvSpPr>
        <p:spPr>
          <a:xfrm>
            <a:off x="810905" y="629196"/>
            <a:ext cx="6566039" cy="5208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l-GR" sz="2400" dirty="0" smtClean="0"/>
              <a:t>ΠΕΡΙΦΕΡΕΙΕΣ ΚΕΝΤΡΙΚΗΣ &amp; ΔΥΤΙΚΗΣ ΜΑΚΕΔΟΝΙΑΣ</a:t>
            </a:r>
            <a:endParaRPr lang="el-GR" sz="2400" dirty="0"/>
          </a:p>
        </p:txBody>
      </p:sp>
    </p:spTree>
    <p:extLst>
      <p:ext uri="{BB962C8B-B14F-4D97-AF65-F5344CB8AC3E}">
        <p14:creationId xmlns:p14="http://schemas.microsoft.com/office/powerpoint/2010/main" val="18505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txBox="1">
            <a:spLocks noGrp="1"/>
          </p:cNvSpPr>
          <p:nvPr>
            <p:ph type="body" idx="1"/>
          </p:nvPr>
        </p:nvSpPr>
        <p:spPr>
          <a:xfrm>
            <a:off x="180495" y="1266092"/>
            <a:ext cx="5702358" cy="3672786"/>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l-GR" sz="1800" b="1" dirty="0" smtClean="0">
                <a:solidFill>
                  <a:schemeClr val="accent1"/>
                </a:solidFill>
                <a:effectLst/>
                <a:latin typeface="Calibri" panose="020F0502020204030204" pitchFamily="34" charset="0"/>
                <a:ea typeface="Times New Roman" panose="02020603050405020304" pitchFamily="18" charset="0"/>
              </a:rPr>
              <a:t>ΑΓΡΟΤΙΚΗ </a:t>
            </a:r>
            <a:r>
              <a:rPr lang="el-GR" sz="1800" b="1" dirty="0">
                <a:solidFill>
                  <a:schemeClr val="accent1"/>
                </a:solidFill>
                <a:effectLst/>
                <a:latin typeface="Calibri" panose="020F0502020204030204" pitchFamily="34" charset="0"/>
                <a:ea typeface="Times New Roman" panose="02020603050405020304" pitchFamily="18" charset="0"/>
              </a:rPr>
              <a:t>ΕΠΙΧΕΙΡΗΜΑΤΙΚΟΤΗΤΑ </a:t>
            </a:r>
            <a:r>
              <a:rPr lang="el-GR" sz="1800" b="1" dirty="0" smtClean="0">
                <a:solidFill>
                  <a:schemeClr val="accent1"/>
                </a:solidFill>
                <a:effectLst/>
                <a:latin typeface="Calibri" panose="020F0502020204030204" pitchFamily="34" charset="0"/>
                <a:ea typeface="Times New Roman" panose="02020603050405020304" pitchFamily="18" charset="0"/>
              </a:rPr>
              <a:t> </a:t>
            </a:r>
          </a:p>
          <a:p>
            <a:pPr algn="just"/>
            <a:r>
              <a:rPr lang="el-GR" sz="1200" b="1" dirty="0" smtClean="0"/>
              <a:t>Εξαιρετικά ευνοϊκές συνθήκες και συνθήκες εκτεταμένης χρονικά βλαστική περίοδος.</a:t>
            </a:r>
          </a:p>
          <a:p>
            <a:pPr marL="457200" lvl="0" indent="-381000" algn="just" rtl="0">
              <a:spcBef>
                <a:spcPts val="600"/>
              </a:spcBef>
              <a:spcAft>
                <a:spcPts val="0"/>
              </a:spcAft>
              <a:buSzPts val="2400"/>
              <a:buChar char="▰"/>
            </a:pPr>
            <a:r>
              <a:rPr lang="el-GR" sz="1200" b="1" dirty="0" smtClean="0"/>
              <a:t>Ανάπτυξη </a:t>
            </a:r>
            <a:r>
              <a:rPr lang="el-GR" sz="1200" b="1" dirty="0"/>
              <a:t>βιολογικής γεωργίας και παραγωγή ποιοτικών - πιστοποιημένων προϊόντων για αγορές υψηλού </a:t>
            </a:r>
            <a:r>
              <a:rPr lang="el-GR" sz="1200" b="1" dirty="0" smtClean="0"/>
              <a:t>εισοδήματος.</a:t>
            </a:r>
            <a:endParaRPr lang="el-GR" sz="1200" b="1" dirty="0"/>
          </a:p>
          <a:p>
            <a:pPr marL="457200" lvl="0" indent="-381000" algn="just" rtl="0">
              <a:spcBef>
                <a:spcPts val="600"/>
              </a:spcBef>
              <a:spcAft>
                <a:spcPts val="0"/>
              </a:spcAft>
              <a:buSzPts val="2400"/>
              <a:buChar char="▰"/>
            </a:pPr>
            <a:r>
              <a:rPr lang="el-GR" sz="1200" b="1" dirty="0"/>
              <a:t>Προοπτική περαιτέρω ανάπτυξης μέσω της χρήσης έρευνας  και κατάρτισης του αγροτικού δυναμικού της περιοχής.</a:t>
            </a:r>
          </a:p>
          <a:p>
            <a:pPr marL="457200" lvl="0" indent="-381000" algn="just" rtl="0">
              <a:spcBef>
                <a:spcPts val="600"/>
              </a:spcBef>
              <a:spcAft>
                <a:spcPts val="0"/>
              </a:spcAft>
              <a:buSzPts val="2400"/>
              <a:buChar char="▰"/>
            </a:pPr>
            <a:r>
              <a:rPr lang="el-GR" sz="1200" b="1" dirty="0" smtClean="0"/>
              <a:t>Οι </a:t>
            </a:r>
            <a:r>
              <a:rPr lang="el-GR" sz="1200" b="1" dirty="0"/>
              <a:t>ορεινές περιοχές είναι αγροτικές με κύρια δραστηριότητα την κτηνοτροφία.</a:t>
            </a:r>
          </a:p>
          <a:p>
            <a:pPr marL="457200" lvl="0" indent="-381000" algn="just" rtl="0">
              <a:spcBef>
                <a:spcPts val="600"/>
              </a:spcBef>
              <a:spcAft>
                <a:spcPts val="0"/>
              </a:spcAft>
              <a:buSzPts val="2400"/>
              <a:buChar char="▰"/>
            </a:pPr>
            <a:r>
              <a:rPr lang="el-GR" sz="1200" b="1" dirty="0"/>
              <a:t>ΚΑΠ και ενίσχυση της παραγωγής ανταγωνιστικών προϊόντων και στήριξη της βιώσιμης </a:t>
            </a:r>
            <a:r>
              <a:rPr lang="el-GR" sz="1200" b="1" dirty="0" smtClean="0"/>
              <a:t>ανάπτυξης.</a:t>
            </a:r>
            <a:endParaRPr lang="el-GR" sz="1200" b="1" dirty="0"/>
          </a:p>
          <a:p>
            <a:pPr marL="457200" lvl="0" indent="-381000" algn="just" rtl="0">
              <a:spcBef>
                <a:spcPts val="600"/>
              </a:spcBef>
              <a:spcAft>
                <a:spcPts val="0"/>
              </a:spcAft>
              <a:buSzPts val="2400"/>
              <a:buChar char="▰"/>
            </a:pPr>
            <a:r>
              <a:rPr lang="el-GR" sz="1200" b="1" dirty="0"/>
              <a:t> Δημιουργία ευνοϊκού περιβάλλοντος για αγρότες και κτηνοτρόφους των ορεινών περιοχών</a:t>
            </a:r>
          </a:p>
          <a:p>
            <a:pPr marL="457200" lvl="0" indent="-381000" algn="just" rtl="0">
              <a:spcBef>
                <a:spcPts val="600"/>
              </a:spcBef>
              <a:spcAft>
                <a:spcPts val="0"/>
              </a:spcAft>
              <a:buSzPts val="2400"/>
              <a:buChar char="▰"/>
            </a:pPr>
            <a:r>
              <a:rPr lang="el-GR" sz="1200" b="1" dirty="0"/>
              <a:t>Ανάγκη πρόσβασης στην ενημέρωση από απομακρυσμένες περιοχές.</a:t>
            </a:r>
            <a:endParaRPr sz="1200" b="1" dirty="0"/>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5" name="Picture 17">
            <a:extLst>
              <a:ext uri="{FF2B5EF4-FFF2-40B4-BE49-F238E27FC236}">
                <a16:creationId xmlns:a16="http://schemas.microsoft.com/office/drawing/2014/main" id="{D6F87693-80F7-4CEC-A87C-89750E37C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944" y="444736"/>
            <a:ext cx="1614681" cy="770213"/>
          </a:xfrm>
          <a:prstGeom prst="rect">
            <a:avLst/>
          </a:prstGeom>
        </p:spPr>
      </p:pic>
      <p:sp>
        <p:nvSpPr>
          <p:cNvPr id="7" name="Google Shape;191;p20"/>
          <p:cNvSpPr txBox="1">
            <a:spLocks/>
          </p:cNvSpPr>
          <p:nvPr/>
        </p:nvSpPr>
        <p:spPr>
          <a:xfrm>
            <a:off x="810905" y="629196"/>
            <a:ext cx="6566039" cy="5208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l-GR" sz="2400" dirty="0" smtClean="0"/>
              <a:t>ΠΕΡΙΦΕΡΕΙΑ ΚΕΝΤΡΙΚΗΣ ΜΑΚΕΔΟΝΙΑΣ</a:t>
            </a:r>
            <a:endParaRPr lang="el-GR" sz="2400" dirty="0"/>
          </a:p>
        </p:txBody>
      </p:sp>
      <p:pic>
        <p:nvPicPr>
          <p:cNvPr id="3074" name="Picture 2" descr="5 μονάδες αγροτουρισμού για αξέχαστες οικογενειακές διακοπές | Infokids.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850" y="1974905"/>
            <a:ext cx="3163150" cy="2110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0"/>
          <p:cNvSpPr txBox="1">
            <a:spLocks noGrp="1"/>
          </p:cNvSpPr>
          <p:nvPr>
            <p:ph type="body" idx="1"/>
          </p:nvPr>
        </p:nvSpPr>
        <p:spPr>
          <a:xfrm>
            <a:off x="294143" y="1385908"/>
            <a:ext cx="7244861" cy="3512507"/>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l-GR" sz="1800" b="1" dirty="0" smtClean="0">
                <a:solidFill>
                  <a:schemeClr val="accent1"/>
                </a:solidFill>
                <a:latin typeface="Calibri" panose="020F0502020204030204" pitchFamily="34" charset="0"/>
                <a:ea typeface="Times New Roman" panose="02020603050405020304" pitchFamily="18" charset="0"/>
              </a:rPr>
              <a:t>ΤΟΥΡΙΣΜΟΣ &amp; ΕΝΑΛΛΑΚΤΙΚΟΣ </a:t>
            </a:r>
            <a:r>
              <a:rPr lang="el-GR" sz="1800" b="1" dirty="0">
                <a:solidFill>
                  <a:schemeClr val="accent1"/>
                </a:solidFill>
                <a:latin typeface="Calibri" panose="020F0502020204030204" pitchFamily="34" charset="0"/>
                <a:ea typeface="Times New Roman" panose="02020603050405020304" pitchFamily="18" charset="0"/>
              </a:rPr>
              <a:t>ΤΟΥΡΙΣΜΟΣ</a:t>
            </a:r>
            <a:endParaRPr lang="el-GR" sz="1800" b="1" dirty="0">
              <a:solidFill>
                <a:schemeClr val="accent1"/>
              </a:solidFill>
              <a:latin typeface="Calibri" panose="020F0502020204030204" pitchFamily="34" charset="0"/>
              <a:ea typeface="Times New Roman" panose="02020603050405020304" pitchFamily="18" charset="0"/>
            </a:endParaRPr>
          </a:p>
          <a:p>
            <a:pPr algn="just"/>
            <a:r>
              <a:rPr lang="el-GR" sz="1400" b="1" dirty="0">
                <a:solidFill>
                  <a:schemeClr val="tx1"/>
                </a:solidFill>
              </a:rPr>
              <a:t>Περιφέρεια Κεντρικής Μακεδονίας αποτελεί μια περιοχή με πλούσια </a:t>
            </a:r>
            <a:r>
              <a:rPr lang="el-GR" sz="1400" b="1" dirty="0" err="1">
                <a:solidFill>
                  <a:schemeClr val="tx1"/>
                </a:solidFill>
              </a:rPr>
              <a:t>επισκεψιμότητα</a:t>
            </a:r>
            <a:r>
              <a:rPr lang="el-GR" sz="1400" b="1" dirty="0">
                <a:solidFill>
                  <a:schemeClr val="tx1"/>
                </a:solidFill>
              </a:rPr>
              <a:t> και αποτελεί σημαντικό πόλο τουριστικών δραστηριοτήτων.</a:t>
            </a:r>
          </a:p>
          <a:p>
            <a:pPr algn="just"/>
            <a:r>
              <a:rPr lang="el-GR" sz="1400" b="1" dirty="0">
                <a:solidFill>
                  <a:schemeClr val="tx1"/>
                </a:solidFill>
              </a:rPr>
              <a:t>29 προτάσεις ξενοδοχειακών επενδύσεων στον αναπτυξιακό νόμο, συνολικού προϋπολογισμού 111.5 εκατ. ευρώ. (2017-2018</a:t>
            </a:r>
            <a:r>
              <a:rPr lang="el-GR" sz="1400" b="1" dirty="0" smtClean="0">
                <a:solidFill>
                  <a:schemeClr val="tx1"/>
                </a:solidFill>
              </a:rPr>
              <a:t>).</a:t>
            </a:r>
            <a:endParaRPr lang="el-GR" sz="1400" b="1" dirty="0">
              <a:solidFill>
                <a:schemeClr val="tx1"/>
              </a:solidFill>
            </a:endParaRPr>
          </a:p>
          <a:p>
            <a:pPr algn="just"/>
            <a:r>
              <a:rPr lang="el-GR" sz="1400" b="1" dirty="0">
                <a:solidFill>
                  <a:schemeClr val="tx1"/>
                </a:solidFill>
              </a:rPr>
              <a:t>57 αιτήματα για επενδύσεις για υφιστάμενα και νέα ξενοδοχεία 4 και 5 αστέρων άνω των 300 </a:t>
            </a:r>
            <a:r>
              <a:rPr lang="el-GR" sz="1400" b="1" dirty="0" smtClean="0">
                <a:solidFill>
                  <a:schemeClr val="tx1"/>
                </a:solidFill>
              </a:rPr>
              <a:t>κλινών.</a:t>
            </a:r>
            <a:endParaRPr lang="el-GR" sz="1400" b="1" dirty="0">
              <a:solidFill>
                <a:schemeClr val="tx1"/>
              </a:solidFill>
            </a:endParaRPr>
          </a:p>
          <a:p>
            <a:pPr algn="just"/>
            <a:r>
              <a:rPr lang="el-GR" sz="1400" b="1" dirty="0">
                <a:solidFill>
                  <a:schemeClr val="tx1"/>
                </a:solidFill>
              </a:rPr>
              <a:t>Μεγάλο εύρος των παράκτιων περιοχών –(Πιερία και Χαλκιδική</a:t>
            </a:r>
            <a:r>
              <a:rPr lang="el-GR" sz="1400" b="1" dirty="0" smtClean="0">
                <a:solidFill>
                  <a:schemeClr val="tx1"/>
                </a:solidFill>
              </a:rPr>
              <a:t>).</a:t>
            </a:r>
            <a:endParaRPr lang="el-GR" sz="1400" b="1" dirty="0">
              <a:solidFill>
                <a:schemeClr val="tx1"/>
              </a:solidFill>
            </a:endParaRPr>
          </a:p>
          <a:p>
            <a:pPr algn="just"/>
            <a:r>
              <a:rPr lang="el-GR" sz="1400" b="1" dirty="0">
                <a:solidFill>
                  <a:schemeClr val="tx1"/>
                </a:solidFill>
              </a:rPr>
              <a:t>Αυξημένη τουριστική ζήτηση το καλοκαίρι-αυξημένη </a:t>
            </a:r>
            <a:r>
              <a:rPr lang="el-GR" sz="1400" b="1" dirty="0" smtClean="0">
                <a:solidFill>
                  <a:schemeClr val="tx1"/>
                </a:solidFill>
              </a:rPr>
              <a:t>εποχικότητα.</a:t>
            </a:r>
            <a:endParaRPr lang="el-GR" sz="1400" b="1" dirty="0">
              <a:solidFill>
                <a:schemeClr val="tx1"/>
              </a:solidFill>
            </a:endParaRPr>
          </a:p>
          <a:p>
            <a:pPr algn="just"/>
            <a:r>
              <a:rPr lang="el-GR" sz="1400" b="1" dirty="0">
                <a:solidFill>
                  <a:schemeClr val="tx1"/>
                </a:solidFill>
              </a:rPr>
              <a:t>Ευκαιρίες ανάπτυξης εναλλακτικών μορφών τουρισμού (λίμνη Κερκίνη, Βέρμιο – </a:t>
            </a:r>
            <a:r>
              <a:rPr lang="el-GR" sz="1400" b="1" dirty="0" err="1">
                <a:solidFill>
                  <a:schemeClr val="tx1"/>
                </a:solidFill>
              </a:rPr>
              <a:t>Καιμακτσαλάν</a:t>
            </a:r>
            <a:r>
              <a:rPr lang="el-GR" sz="1400" b="1" dirty="0">
                <a:solidFill>
                  <a:schemeClr val="tx1"/>
                </a:solidFill>
              </a:rPr>
              <a:t> – Έδεσσα – Βέροια - Νάουσα και το Βουνό Όλυμπος</a:t>
            </a:r>
            <a:r>
              <a:rPr lang="el-GR" sz="1400" b="1" dirty="0" smtClean="0">
                <a:solidFill>
                  <a:schemeClr val="tx1"/>
                </a:solidFill>
              </a:rPr>
              <a:t>).</a:t>
            </a:r>
            <a:endParaRPr sz="1400" b="1" dirty="0">
              <a:solidFill>
                <a:schemeClr val="tx1"/>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5" name="Picture 17">
            <a:extLst>
              <a:ext uri="{FF2B5EF4-FFF2-40B4-BE49-F238E27FC236}">
                <a16:creationId xmlns:a16="http://schemas.microsoft.com/office/drawing/2014/main" id="{2241605F-7BF0-411A-8F61-B9042E467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413" y="310997"/>
            <a:ext cx="1536063" cy="732712"/>
          </a:xfrm>
          <a:prstGeom prst="rect">
            <a:avLst/>
          </a:prstGeom>
        </p:spPr>
      </p:pic>
      <p:sp>
        <p:nvSpPr>
          <p:cNvPr id="7" name="Google Shape;191;p20"/>
          <p:cNvSpPr txBox="1">
            <a:spLocks/>
          </p:cNvSpPr>
          <p:nvPr/>
        </p:nvSpPr>
        <p:spPr>
          <a:xfrm>
            <a:off x="856135" y="653196"/>
            <a:ext cx="6566039" cy="5208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l-GR" sz="2400" dirty="0" smtClean="0"/>
              <a:t>ΠΕΡΙΦΕΡΕΙΑ ΚΕΝΤΡΙΚΗΣ ΜΑΚΕΔΟΝΙΑΣ</a:t>
            </a:r>
            <a:endParaRPr lang="el-GR" sz="2400" dirty="0"/>
          </a:p>
        </p:txBody>
      </p:sp>
    </p:spTree>
    <p:extLst>
      <p:ext uri="{BB962C8B-B14F-4D97-AF65-F5344CB8AC3E}">
        <p14:creationId xmlns:p14="http://schemas.microsoft.com/office/powerpoint/2010/main" val="336979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6975</Words>
  <Application>Microsoft Office PowerPoint</Application>
  <PresentationFormat>Προβολή στην οθόνη (16:9)</PresentationFormat>
  <Paragraphs>195</Paragraphs>
  <Slides>16</Slides>
  <Notes>16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Merriweather</vt:lpstr>
      <vt:lpstr>Times New Roman</vt:lpstr>
      <vt:lpstr>Arial</vt:lpstr>
      <vt:lpstr>Wingdings</vt:lpstr>
      <vt:lpstr>Calibri</vt:lpstr>
      <vt:lpstr>IBM Plex Sans</vt:lpstr>
      <vt:lpstr>IBM Plex Sans Light</vt:lpstr>
      <vt:lpstr>Surrey template</vt:lpstr>
      <vt:lpstr>ΑΓΡΟΤΙΚΕΣ ΠΕΡΙΟΧΕΣ ΠΑΡΕΜΒΑΣΗΣ SMARTRURAL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ΒΟΥΛΓΑΡΙΑ -RAZLOG</vt:lpstr>
      <vt:lpstr>ΚΥΠΡΟΣ</vt:lpstr>
      <vt:lpstr>ΚΥΠΡΟΣ-ΠΑΝΑΓΡΟΤΙΚΟΣ ΣΥΝΔΕΣΜΟΣ</vt:lpstr>
      <vt:lpstr>ΔΗΜΟΚΡΑΤΙΑ ΤΗΣ ΒΟΡΕΙΑΣ ΜΑΚΕΔΟΝΙΑΣ</vt:lpstr>
      <vt:lpstr>Παρουσίαση του PowerPoint</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ΠΕΡΙΟΧΗ ΠΑΡΕΜΒΑΣΗΣ SMARTRURAL</dc:title>
  <dc:creator>erx554</dc:creator>
  <cp:lastModifiedBy>emptyuser</cp:lastModifiedBy>
  <cp:revision>148</cp:revision>
  <dcterms:modified xsi:type="dcterms:W3CDTF">2021-01-13T13:22:08Z</dcterms:modified>
</cp:coreProperties>
</file>