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6"/>
  </p:notesMasterIdLst>
  <p:sldIdLst>
    <p:sldId id="256" r:id="rId2"/>
    <p:sldId id="302" r:id="rId3"/>
    <p:sldId id="304" r:id="rId4"/>
    <p:sldId id="305" r:id="rId5"/>
    <p:sldId id="258" r:id="rId6"/>
    <p:sldId id="261" r:id="rId7"/>
    <p:sldId id="290" r:id="rId8"/>
    <p:sldId id="292" r:id="rId9"/>
    <p:sldId id="297" r:id="rId10"/>
    <p:sldId id="298" r:id="rId11"/>
    <p:sldId id="299" r:id="rId12"/>
    <p:sldId id="300" r:id="rId13"/>
    <p:sldId id="291" r:id="rId14"/>
    <p:sldId id="278" r:id="rId15"/>
  </p:sldIdLst>
  <p:sldSz cx="9144000" cy="5143500" type="screen16x9"/>
  <p:notesSz cx="6858000" cy="9144000"/>
  <p:embeddedFontLst>
    <p:embeddedFont>
      <p:font typeface="Arial Black" panose="020B0A04020102020204" pitchFamily="34" charset="0"/>
      <p:bold r:id="rId17"/>
    </p:embeddedFont>
    <p:embeddedFont>
      <p:font typeface="Calibri" panose="020F0502020204030204" pitchFamily="34" charset="0"/>
      <p:regular r:id="rId18"/>
      <p:bold r:id="rId19"/>
      <p:italic r:id="rId20"/>
      <p:boldItalic r:id="rId21"/>
    </p:embeddedFont>
    <p:embeddedFont>
      <p:font typeface="Inria Sans Light" panose="020B0604020202020204" charset="0"/>
      <p:regular r:id="rId22"/>
      <p:bold r:id="rId23"/>
      <p:italic r:id="rId24"/>
      <p:boldItalic r:id="rId25"/>
    </p:embeddedFont>
    <p:embeddedFont>
      <p:font typeface="League Spartan" panose="020B0604020202020204" charset="0"/>
      <p:regular r:id="rId26"/>
    </p:embeddedFont>
    <p:embeddedFont>
      <p:font typeface="Saira SemiCondensed Medium" panose="020B0604020202020204" charset="0"/>
      <p:regular r:id="rId27"/>
      <p:bold r:id="rId28"/>
    </p:embeddedFont>
    <p:embeddedFont>
      <p:font typeface="Tahoma" panose="020B0604030504040204" pitchFamily="34" charset="0"/>
      <p:regular r:id="rId29"/>
      <p:bold r:id="rId30"/>
    </p:embeddedFont>
    <p:embeddedFont>
      <p:font typeface="Titillium Web" panose="020B0604020202020204" charset="0"/>
      <p:regular r:id="rId31"/>
      <p:bold r:id="rId32"/>
      <p:italic r:id="rId33"/>
      <p:boldItalic r:id="rId34"/>
    </p:embeddedFont>
    <p:embeddedFont>
      <p:font typeface="Webdings" panose="05030102010509060703" pitchFamily="18" charset="2"/>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9A6E6C-32C7-4044-B90D-7F7298AF8F69}">
  <a:tblStyle styleId="{7C9A6E6C-32C7-4044-B90D-7F7298AF8F6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91" autoAdjust="0"/>
  </p:normalViewPr>
  <p:slideViewPr>
    <p:cSldViewPr snapToGrid="0">
      <p:cViewPr varScale="1">
        <p:scale>
          <a:sx n="117" d="100"/>
          <a:sy n="117"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l-GR" dirty="0"/>
          </a:p>
        </p:txBody>
      </p:sp>
    </p:spTree>
    <p:extLst>
      <p:ext uri="{BB962C8B-B14F-4D97-AF65-F5344CB8AC3E}">
        <p14:creationId xmlns:p14="http://schemas.microsoft.com/office/powerpoint/2010/main" val="1910863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l-GR" dirty="0"/>
          </a:p>
        </p:txBody>
      </p:sp>
    </p:spTree>
    <p:extLst>
      <p:ext uri="{BB962C8B-B14F-4D97-AF65-F5344CB8AC3E}">
        <p14:creationId xmlns:p14="http://schemas.microsoft.com/office/powerpoint/2010/main" val="388278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l-GR" dirty="0"/>
          </a:p>
        </p:txBody>
      </p:sp>
    </p:spTree>
    <p:extLst>
      <p:ext uri="{BB962C8B-B14F-4D97-AF65-F5344CB8AC3E}">
        <p14:creationId xmlns:p14="http://schemas.microsoft.com/office/powerpoint/2010/main" val="1229829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2887547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865c1d4c8a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865c1d4c8a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Το έργο προσδιορίζει τρεις κύριες ομάδες στόχους:</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Σε </a:t>
            </a:r>
            <a:r>
              <a:rPr lang="el-GR" sz="1200" b="1" kern="1200" dirty="0">
                <a:solidFill>
                  <a:schemeClr val="tx1"/>
                </a:solidFill>
                <a:effectLst/>
                <a:latin typeface="+mn-lt"/>
                <a:ea typeface="+mn-ea"/>
                <a:cs typeface="+mn-cs"/>
              </a:rPr>
              <a:t>αγροτικό επίπεδο</a:t>
            </a:r>
            <a:r>
              <a:rPr lang="el-GR" sz="1200" kern="1200" dirty="0">
                <a:solidFill>
                  <a:schemeClr val="tx1"/>
                </a:solidFill>
                <a:effectLst/>
                <a:latin typeface="+mn-lt"/>
                <a:ea typeface="+mn-ea"/>
                <a:cs typeface="+mn-cs"/>
              </a:rPr>
              <a:t>, άτομα &amp; επιχειρήσεις που έχουν καινοτόμες επιχειρηματικές ιδέες.</a:t>
            </a:r>
            <a:r>
              <a:rPr lang="en-US" sz="1200"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Σε </a:t>
            </a:r>
            <a:r>
              <a:rPr lang="el-GR" sz="1200" b="1" kern="1200" dirty="0">
                <a:solidFill>
                  <a:schemeClr val="tx1"/>
                </a:solidFill>
                <a:effectLst/>
                <a:latin typeface="+mn-lt"/>
                <a:ea typeface="+mn-ea"/>
                <a:cs typeface="+mn-cs"/>
              </a:rPr>
              <a:t>αστικό επίπεδο</a:t>
            </a:r>
            <a:r>
              <a:rPr lang="el-GR" sz="1200" kern="1200" dirty="0">
                <a:solidFill>
                  <a:schemeClr val="tx1"/>
                </a:solidFill>
                <a:effectLst/>
                <a:latin typeface="+mn-lt"/>
                <a:ea typeface="+mn-ea"/>
                <a:cs typeface="+mn-cs"/>
              </a:rPr>
              <a:t>, άτομα και επιχειρήσεις, προκειμένου να αντιμετωπίσουν τις οικονομικές καταθλιπτικές συνθήκες διαβίωσης επιστρέφοντας ή γυρίζοντας σε αγροτικές περιοχές και ξεκινήστε νέες ή επεκτείνετε τις υπάρχουσες επιχειρήσεις τους εκεί.</a:t>
            </a:r>
            <a:r>
              <a:rPr lang="en-US" sz="1200"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b="1" kern="1200" dirty="0">
                <a:solidFill>
                  <a:schemeClr val="tx1"/>
                </a:solidFill>
                <a:effectLst/>
                <a:latin typeface="+mn-lt"/>
                <a:ea typeface="+mn-ea"/>
                <a:cs typeface="+mn-cs"/>
              </a:rPr>
              <a:t>Οι αγροτικές δημόσιες αρχές, </a:t>
            </a:r>
            <a:r>
              <a:rPr lang="el-GR" sz="1200" b="0" kern="1200" dirty="0">
                <a:solidFill>
                  <a:schemeClr val="tx1"/>
                </a:solidFill>
                <a:effectLst/>
                <a:latin typeface="+mn-lt"/>
                <a:ea typeface="+mn-ea"/>
                <a:cs typeface="+mn-cs"/>
              </a:rPr>
              <a:t>οι οποίες έχουν το δικαίωμα να κάνουν πολιτική ή μπορούν να επηρεάσουν σημαντικά τη χάραξη πολιτικής στους τομείς παρέμβασης.</a:t>
            </a:r>
            <a:r>
              <a:rPr lang="en-US" sz="1200" b="0" kern="1200" dirty="0">
                <a:solidFill>
                  <a:schemeClr val="tx1"/>
                </a:solidFill>
                <a:effectLst/>
                <a:latin typeface="+mn-lt"/>
                <a:ea typeface="+mn-ea"/>
                <a:cs typeface="+mn-cs"/>
              </a:rPr>
              <a:t>. </a:t>
            </a:r>
            <a:endParaRPr lang="el-GR"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b="1" kern="1200" dirty="0">
                <a:solidFill>
                  <a:schemeClr val="tx1"/>
                </a:solidFill>
                <a:effectLst/>
                <a:latin typeface="+mn-lt"/>
                <a:ea typeface="+mn-ea"/>
                <a:cs typeface="+mn-cs"/>
              </a:rPr>
              <a:t>Ο κύριος στόχος του Έργου </a:t>
            </a:r>
            <a:r>
              <a:rPr lang="el-GR" sz="1200" b="1" kern="1200" dirty="0" err="1">
                <a:solidFill>
                  <a:schemeClr val="tx1"/>
                </a:solidFill>
                <a:effectLst/>
                <a:latin typeface="+mn-lt"/>
                <a:ea typeface="+mn-ea"/>
                <a:cs typeface="+mn-cs"/>
              </a:rPr>
              <a:t>SmartRural</a:t>
            </a:r>
            <a:r>
              <a:rPr lang="el-GR" sz="1200" b="1" kern="1200" dirty="0">
                <a:solidFill>
                  <a:schemeClr val="tx1"/>
                </a:solidFill>
                <a:effectLst/>
                <a:latin typeface="+mn-lt"/>
                <a:ea typeface="+mn-ea"/>
                <a:cs typeface="+mn-cs"/>
              </a:rPr>
              <a:t> είναι η δημιουργία διακρατικής συνεργασίας για την ενίσχυση της επιχειρηματικότητας στις αγροτικές περιοχές των χωρών των Βαλκανίων μέσω των εξειδικευμένων μοντέλων </a:t>
            </a:r>
            <a:r>
              <a:rPr lang="el-GR" sz="1200" b="1" kern="1200" dirty="0" err="1">
                <a:solidFill>
                  <a:schemeClr val="tx1"/>
                </a:solidFill>
                <a:effectLst/>
                <a:latin typeface="+mn-lt"/>
                <a:ea typeface="+mn-ea"/>
                <a:cs typeface="+mn-cs"/>
              </a:rPr>
              <a:t>SmartRural</a:t>
            </a:r>
            <a:r>
              <a:rPr lang="en-US" sz="1200" b="1"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Το έργο επιδιώκει να επιτύχει αυτούς τους στόχους μέσω της παροχής δωρεάν μη επεμβατικής τεχνικής, οικονομικής και συμβουλευτικής υποστήριξης σε επιχειρηματίες. Θα παρέχει επίσης τεχνική βοήθεια στις αγροτικές δημόσιες αρχές για να εφαρμόσουν και να εφαρμόσουν μια πολιτική καλωσορίσματος των επιχειρήσεων βάσει των αρχών της έξυπνης εξειδίκευσης.</a:t>
            </a:r>
            <a:endParaRPr lang="el-GR" dirty="0"/>
          </a:p>
        </p:txBody>
      </p:sp>
      <p:sp>
        <p:nvSpPr>
          <p:cNvPr id="4" name="Θέση αριθμού διαφάνειας 3"/>
          <p:cNvSpPr>
            <a:spLocks noGrp="1"/>
          </p:cNvSpPr>
          <p:nvPr>
            <p:ph type="sldNum" sz="quarter" idx="10"/>
          </p:nvPr>
        </p:nvSpPr>
        <p:spPr/>
        <p:txBody>
          <a:bodyPr/>
          <a:lstStyle/>
          <a:p>
            <a:fld id="{4CD59148-A685-4842-8780-79BD90CECC29}" type="slidenum">
              <a:rPr lang="el-GR" smtClean="0"/>
              <a:t>2</a:t>
            </a:fld>
            <a:endParaRPr lang="el-GR"/>
          </a:p>
        </p:txBody>
      </p:sp>
    </p:spTree>
    <p:extLst>
      <p:ext uri="{BB962C8B-B14F-4D97-AF65-F5344CB8AC3E}">
        <p14:creationId xmlns:p14="http://schemas.microsoft.com/office/powerpoint/2010/main" val="265991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lvl="0" indent="-171450">
              <a:buFont typeface="Arial" panose="020B0604020202020204" pitchFamily="34" charset="0"/>
              <a:buChar char="•"/>
            </a:pPr>
            <a:r>
              <a:rPr lang="el-GR" sz="1200" b="1" kern="1200" dirty="0">
                <a:solidFill>
                  <a:schemeClr val="tx1"/>
                </a:solidFill>
                <a:effectLst/>
                <a:latin typeface="+mn-lt"/>
                <a:ea typeface="+mn-ea"/>
                <a:cs typeface="+mn-cs"/>
              </a:rPr>
              <a:t>Αναπτυξιακή Δυτικής Μακεδονίας, </a:t>
            </a:r>
            <a:r>
              <a:rPr lang="en-US" sz="1200" b="1" kern="1200" dirty="0">
                <a:solidFill>
                  <a:schemeClr val="tx1"/>
                </a:solidFill>
                <a:effectLst/>
                <a:latin typeface="+mn-lt"/>
                <a:ea typeface="+mn-ea"/>
                <a:cs typeface="+mn-cs"/>
              </a:rPr>
              <a:t>Regional Development Agency of West Macedonia, ANKO(LP)</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Η Αναπτυξιακή Δυτικής Μακεδονίας -ANKO είναι μια εταιρική σχέση που ιδρύθηκε το 1985 και περιλαμβάνει τη συνεργασία φορέων όπως νομοί, ενώσεις τοπικών αρχών και επιμελητήρια. Κατά τη διάρκεια των ετών, η ΑΝΚΟ έχει αποκτήσει σημαντική εμπειρία και γνώση στην προώθηση, προετοιμασία και υποστήριξη προγραμμάτων περιφερειακής ανάπτυξης στην περιοχή της Δυτικής Μακεδονίας. Η συμμετοχή της ANKO σε ένα έργο όπως το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θα συμβάλει στη βελτίωση της ήδη υπάρχουσας τεχνογνωσίας της στον τομέα της βιώσιμης ανάπτυξης, δημιουργώντας ισχυρή υποστήριξη της επιχειρηματικότητας και συμβουλευτικές δομές. Η ANKO διαθέτει σημαντική εμπειρία σε συγχρηματοδοτούμενα από την ΕΕ έργα καθώς και σε διεθνή έργα. Ενδεικτικά, μερικά από τα έργα που έχει συμμετάσχει είναι τα Έργα SMART TOURISM, SMART + INTERREG IVC, TERIS και FP6, καθώς και συμμετοχή στην κοινοπραξία </a:t>
            </a:r>
            <a:r>
              <a:rPr lang="el-GR" sz="1200" kern="1200" dirty="0" err="1">
                <a:solidFill>
                  <a:schemeClr val="tx1"/>
                </a:solidFill>
                <a:effectLst/>
                <a:latin typeface="+mn-lt"/>
                <a:ea typeface="+mn-ea"/>
                <a:cs typeface="+mn-cs"/>
              </a:rPr>
              <a:t>Enterprise</a:t>
            </a:r>
            <a:r>
              <a:rPr lang="el-GR" sz="1200" kern="1200" dirty="0">
                <a:solidFill>
                  <a:schemeClr val="tx1"/>
                </a:solidFill>
                <a:effectLst/>
                <a:latin typeface="+mn-lt"/>
                <a:ea typeface="+mn-ea"/>
                <a:cs typeface="+mn-cs"/>
              </a:rPr>
              <a:t> Europe </a:t>
            </a:r>
            <a:r>
              <a:rPr lang="el-GR" sz="1200" kern="1200" dirty="0" err="1">
                <a:solidFill>
                  <a:schemeClr val="tx1"/>
                </a:solidFill>
                <a:effectLst/>
                <a:latin typeface="+mn-lt"/>
                <a:ea typeface="+mn-ea"/>
                <a:cs typeface="+mn-cs"/>
              </a:rPr>
              <a:t>Network</a:t>
            </a:r>
            <a:r>
              <a:rPr lang="el-GR" sz="1200" kern="1200" dirty="0">
                <a:solidFill>
                  <a:schemeClr val="tx1"/>
                </a:solidFill>
                <a:effectLst/>
                <a:latin typeface="+mn-lt"/>
                <a:ea typeface="+mn-ea"/>
                <a:cs typeface="+mn-cs"/>
              </a:rPr>
              <a:t>.</a:t>
            </a:r>
          </a:p>
          <a:p>
            <a:pPr marL="0" indent="0">
              <a:buFont typeface="Arial" panose="020B0604020202020204" pitchFamily="34" charset="0"/>
              <a:buNone/>
            </a:pPr>
            <a:r>
              <a:rPr lang="el-GR" sz="1200" b="1" kern="1200" dirty="0">
                <a:solidFill>
                  <a:schemeClr val="tx1"/>
                </a:solidFill>
                <a:effectLst/>
                <a:latin typeface="+mn-lt"/>
                <a:ea typeface="+mn-ea"/>
                <a:cs typeface="+mn-cs"/>
              </a:rPr>
              <a:t>ΜΑΘ - Αναπτυξιακή Μείζονος Αστικής Θεσσαλονίκης,</a:t>
            </a:r>
            <a:r>
              <a:rPr lang="en-US" sz="1200" b="1" kern="1200" dirty="0">
                <a:solidFill>
                  <a:schemeClr val="tx1"/>
                </a:solidFill>
                <a:effectLst/>
                <a:latin typeface="+mn-lt"/>
                <a:ea typeface="+mn-ea"/>
                <a:cs typeface="+mn-cs"/>
              </a:rPr>
              <a:t>Major Development Agency Thessaloniki S.A.</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Η Αναπτυξιακή Μείζονος Αστικής Θεσσαλονίκης-ΜΑΘ, λειτουργεί ως μηχανισμός για την προώθηση της τοπικής ανάπτυξης με στόχο την παροχή τεχνικής και διοικητικής υποστήριξης στις τοπικές αρχές της περιοχής της Θεσσαλονίκης. Εκτός από την παροχή τεχνικής και διοικητικής υποστήριξης στις τοπικές αρχές της περιοχής, άλλοι βασικοί στόχοι περιλαμβάνουν την παροχή επιστημονικής υποστήριξης στις αρχές από το εξειδικευμένο προσωπικό της, την προώθηση της επιχειρηματικότητας, την προώθηση της οικονομικής και βιώσιμης ανάπτυξης στη Θεσσαλονίκη και τη στήριξη των Δήμων στη συμμετοχή και τη χρηματοδότηση προγραμμάτων, καθώς και την εφαρμογή των αντίστοιχων τοπικών πολιτικών τους και την ανάπτυξη δραστηριοτήτων που στοχεύουν στην προστασία του περιβάλλοντος. Η σημαντική εμπειρία που έχει αποκτήσει η Αναπτυξιακή Μείζονος Αστικής Θεσσαλονίκης με την πάροδο των ετών μέσω της συμμετοχής της στα έργα </a:t>
            </a:r>
            <a:r>
              <a:rPr lang="el-GR" sz="1200" kern="1200" dirty="0" err="1">
                <a:solidFill>
                  <a:schemeClr val="tx1"/>
                </a:solidFill>
                <a:effectLst/>
                <a:latin typeface="+mn-lt"/>
                <a:ea typeface="+mn-ea"/>
                <a:cs typeface="+mn-cs"/>
              </a:rPr>
              <a:t>Interreg</a:t>
            </a:r>
            <a:r>
              <a:rPr lang="el-GR" sz="1200" kern="1200" dirty="0">
                <a:solidFill>
                  <a:schemeClr val="tx1"/>
                </a:solidFill>
                <a:effectLst/>
                <a:latin typeface="+mn-lt"/>
                <a:ea typeface="+mn-ea"/>
                <a:cs typeface="+mn-cs"/>
              </a:rPr>
              <a:t> και NSRF, την καθιστά πολύτιμο συνεργάτη για το Έργο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a:t>
            </a:r>
          </a:p>
          <a:p>
            <a:pPr marL="0" indent="0">
              <a:buFont typeface="Arial" panose="020B0604020202020204" pitchFamily="34" charset="0"/>
              <a:buNone/>
            </a:pPr>
            <a:r>
              <a:rPr lang="el-GR" sz="1200" b="1" kern="1200" dirty="0">
                <a:solidFill>
                  <a:schemeClr val="tx1"/>
                </a:solidFill>
                <a:effectLst/>
                <a:latin typeface="+mn-lt"/>
                <a:ea typeface="+mn-ea"/>
                <a:cs typeface="+mn-cs"/>
              </a:rPr>
              <a:t>Αριστοτέλειο Πανεπιστήμιο Θεσσαλονίκης - Ειδικός Λογαριασμός Κονδυλίων Έρευνας - Τμήμα Οικονομικών Επιστημών</a:t>
            </a:r>
          </a:p>
          <a:p>
            <a:pPr marL="0" lvl="0" indent="0">
              <a:buFont typeface="Arial" panose="020B0604020202020204" pitchFamily="34" charset="0"/>
              <a:buNone/>
            </a:pPr>
            <a:r>
              <a:rPr lang="el-GR" sz="1200" kern="1200" dirty="0">
                <a:solidFill>
                  <a:schemeClr val="tx1"/>
                </a:solidFill>
                <a:effectLst/>
                <a:latin typeface="+mn-lt"/>
                <a:ea typeface="+mn-ea"/>
                <a:cs typeface="+mn-cs"/>
              </a:rPr>
              <a:t>Το Αριστοτέλειο Πανεπιστήμιο Θεσσαλονίκης δεν είναι μόνο ένα από τα ανώτερα εκπαιδευτικά ιδρύματα τόσο σε εθνικό όσο και σε διεθνές επίπεδο, αλλά έχει επίσης σημαντική εμπειρία στον τομέα της επιχειρηματικότητας και της περιφερειακής ανάπτυξης και είναι ικανό να παρέχει επιστημονικές υπηρεσίες υψηλής ποιότητας. Συγκεκριμένα, το Τμήμα Οικονομικών, με την εξειδικευμένη πείρα και την εμπειρία του από τη συμμετοχή σε άλλα Έργα </a:t>
            </a:r>
            <a:r>
              <a:rPr lang="el-GR" sz="1200" kern="1200" dirty="0" err="1">
                <a:solidFill>
                  <a:schemeClr val="tx1"/>
                </a:solidFill>
                <a:effectLst/>
                <a:latin typeface="+mn-lt"/>
                <a:ea typeface="+mn-ea"/>
                <a:cs typeface="+mn-cs"/>
              </a:rPr>
              <a:t>Interreg</a:t>
            </a:r>
            <a:r>
              <a:rPr lang="el-GR" sz="1200" kern="1200" dirty="0">
                <a:solidFill>
                  <a:schemeClr val="tx1"/>
                </a:solidFill>
                <a:effectLst/>
                <a:latin typeface="+mn-lt"/>
                <a:ea typeface="+mn-ea"/>
                <a:cs typeface="+mn-cs"/>
              </a:rPr>
              <a:t>, είναι ένας πολύτιμος Συνεργάτης για τη διασφάλιση της επιστημονικής ακεραιότητας του Έργου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a:t>
            </a:r>
          </a:p>
          <a:p>
            <a:pPr marL="0" lvl="0" indent="0">
              <a:buFont typeface="Arial" panose="020B0604020202020204" pitchFamily="34" charset="0"/>
              <a:buNone/>
            </a:pPr>
            <a:r>
              <a:rPr lang="en-US" sz="1200" b="1" kern="1200" dirty="0">
                <a:solidFill>
                  <a:schemeClr val="tx1"/>
                </a:solidFill>
                <a:effectLst/>
                <a:latin typeface="+mn-lt"/>
                <a:ea typeface="+mn-ea"/>
                <a:cs typeface="+mn-cs"/>
              </a:rPr>
              <a:t>Bulgarian Economic Forum</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Το Βουλγαρικό Οικονομικό Φόρουμ είναι ένας μη κερδοσκοπικός οργανισμός που ιδρύθηκε το 1998. Κύριος στόχος του είναι η προώθηση του επιχειρηματικού περιβάλλοντος της Βουλγαρίας και της ευρύτερης περιοχής της Νοτιοανατολικής Ευρώπης σε πιθανούς ξένους επενδυτές, ενώ λειτουργεί ως σύνδεσμος ξένων επενδυτών για τη διευκόλυνση του διαλόγου μεταξύ επιχειρήσεων και κυβέρνησης. Αποτελείται από σαράντα δύο μέλη, συμπεριλαμβανομένων εμπορικών επιμελητηρίων και ενώσεων, ιδιωτικών εταιρειών, χρηματοπιστωτικών ιδρυμάτων και δημόσιων οργανισμών, οι οποίοι είναι οι βασικοί παράγοντες της οικονομικής και κοινωνικής ζωής της γειτονικής χώρας. Η εξειδικευμένη γνώση και τεχνογνωσία που αποκτήθηκαν κατά τη διάρκεια της πολυετούς δράσης του Βουλγαρικού Οικονομικού Φόρουμ και η συμμετοχή της στην υλοποίηση άλλων διακρατικών και διασυνοριακών έργων το καθιστούν σημαντικό εταίρο για το έργο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το οποίο θα βοηθήσει στη δημιουργία νέων ευκαιριών απασχόλησης στον τομέα της αγροτικής ανάπτυξης.</a:t>
            </a:r>
          </a:p>
          <a:p>
            <a:pPr marL="0" indent="0">
              <a:buFont typeface="Arial" panose="020B0604020202020204" pitchFamily="34" charset="0"/>
              <a:buNone/>
            </a:pPr>
            <a:r>
              <a:rPr lang="it-IT" sz="1200" b="1" kern="1200" dirty="0">
                <a:solidFill>
                  <a:schemeClr val="tx1"/>
                </a:solidFill>
                <a:effectLst/>
                <a:latin typeface="+mn-lt"/>
                <a:ea typeface="+mn-ea"/>
                <a:cs typeface="+mn-cs"/>
              </a:rPr>
              <a:t>Local Economic Development Agency Razlog</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Ο Οργανισμός Τοπικής Οικονομικής Ανάπτυξης </a:t>
            </a:r>
            <a:r>
              <a:rPr lang="el-GR" sz="1200" kern="1200" dirty="0" err="1">
                <a:solidFill>
                  <a:schemeClr val="tx1"/>
                </a:solidFill>
                <a:effectLst/>
                <a:latin typeface="+mn-lt"/>
                <a:ea typeface="+mn-ea"/>
                <a:cs typeface="+mn-cs"/>
              </a:rPr>
              <a:t>Razlog</a:t>
            </a:r>
            <a:r>
              <a:rPr lang="el-GR" sz="1200" kern="1200" dirty="0">
                <a:solidFill>
                  <a:schemeClr val="tx1"/>
                </a:solidFill>
                <a:effectLst/>
                <a:latin typeface="+mn-lt"/>
                <a:ea typeface="+mn-ea"/>
                <a:cs typeface="+mn-cs"/>
              </a:rPr>
              <a:t> είναι μια ιδιωτική οντότητα αφιερωμένη στην προώθηση και ενίσχυση της αγροτικής ανάπτυξης στην περιοχή του </a:t>
            </a:r>
            <a:r>
              <a:rPr lang="el-GR" sz="1200" kern="1200" dirty="0" err="1">
                <a:solidFill>
                  <a:schemeClr val="tx1"/>
                </a:solidFill>
                <a:effectLst/>
                <a:latin typeface="+mn-lt"/>
                <a:ea typeface="+mn-ea"/>
                <a:cs typeface="+mn-cs"/>
              </a:rPr>
              <a:t>Razlog</a:t>
            </a:r>
            <a:r>
              <a:rPr lang="el-GR" sz="1200" kern="1200" dirty="0">
                <a:solidFill>
                  <a:schemeClr val="tx1"/>
                </a:solidFill>
                <a:effectLst/>
                <a:latin typeface="+mn-lt"/>
                <a:ea typeface="+mn-ea"/>
                <a:cs typeface="+mn-cs"/>
              </a:rPr>
              <a:t>. Στην πραγματικότητα, έχει εξουσιοδοτηθεί από το Υπουργείο Γεωργίας της Βουλγαρίας, να εκτελέσει την πρωτοβουλία EU </a:t>
            </a:r>
            <a:r>
              <a:rPr lang="el-GR" sz="1200" kern="1200" dirty="0" err="1">
                <a:solidFill>
                  <a:schemeClr val="tx1"/>
                </a:solidFill>
                <a:effectLst/>
                <a:latin typeface="+mn-lt"/>
                <a:ea typeface="+mn-ea"/>
                <a:cs typeface="+mn-cs"/>
              </a:rPr>
              <a:t>Leader</a:t>
            </a:r>
            <a:r>
              <a:rPr lang="el-GR" sz="1200" kern="1200" dirty="0">
                <a:solidFill>
                  <a:schemeClr val="tx1"/>
                </a:solidFill>
                <a:effectLst/>
                <a:latin typeface="+mn-lt"/>
                <a:ea typeface="+mn-ea"/>
                <a:cs typeface="+mn-cs"/>
              </a:rPr>
              <a:t> τοπικά, η οποία δείχνει τη σημαντική εμπειρία του στην υλοποίηση ευρωπαϊκών έργων που σχετίζονται με την αγροτική ανάπτυξη. Μέσω του έργου του, ο Οργανισμός Τοπικής Οικονομικής Ανάπτυξης του </a:t>
            </a:r>
            <a:r>
              <a:rPr lang="el-GR" sz="1200" kern="1200" dirty="0" err="1">
                <a:solidFill>
                  <a:schemeClr val="tx1"/>
                </a:solidFill>
                <a:effectLst/>
                <a:latin typeface="+mn-lt"/>
                <a:ea typeface="+mn-ea"/>
                <a:cs typeface="+mn-cs"/>
              </a:rPr>
              <a:t>Razlog</a:t>
            </a:r>
            <a:r>
              <a:rPr lang="el-GR" sz="1200" kern="1200" dirty="0">
                <a:solidFill>
                  <a:schemeClr val="tx1"/>
                </a:solidFill>
                <a:effectLst/>
                <a:latin typeface="+mn-lt"/>
                <a:ea typeface="+mn-ea"/>
                <a:cs typeface="+mn-cs"/>
              </a:rPr>
              <a:t> συμβάλλει στα συγκριτικά πλεονεκτήματα της περιοχής και στη βιώσιμη αγροτική ανάπτυξη, η οποία θα επιτευχθεί μέσω της συμμετοχής της στο Έργο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b="1" kern="1200" dirty="0" err="1">
                <a:solidFill>
                  <a:schemeClr val="tx1"/>
                </a:solidFill>
                <a:effectLst/>
                <a:latin typeface="+mn-lt"/>
                <a:ea typeface="+mn-ea"/>
                <a:cs typeface="+mn-cs"/>
              </a:rPr>
              <a:t>Παναγροτικός</a:t>
            </a:r>
            <a:r>
              <a:rPr lang="el-GR" sz="1200" b="1" kern="1200" dirty="0">
                <a:solidFill>
                  <a:schemeClr val="tx1"/>
                </a:solidFill>
                <a:effectLst/>
                <a:latin typeface="+mn-lt"/>
                <a:ea typeface="+mn-ea"/>
                <a:cs typeface="+mn-cs"/>
              </a:rPr>
              <a:t> Σύνδεσμος Κύπρου</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Ο </a:t>
            </a:r>
            <a:r>
              <a:rPr lang="el-GR" sz="1200" kern="1200" dirty="0" err="1">
                <a:solidFill>
                  <a:schemeClr val="tx1"/>
                </a:solidFill>
                <a:effectLst/>
                <a:latin typeface="+mn-lt"/>
                <a:ea typeface="+mn-ea"/>
                <a:cs typeface="+mn-cs"/>
              </a:rPr>
              <a:t>Παναγιώτικος</a:t>
            </a:r>
            <a:r>
              <a:rPr lang="el-GR" sz="1200" kern="1200" dirty="0">
                <a:solidFill>
                  <a:schemeClr val="tx1"/>
                </a:solidFill>
                <a:effectLst/>
                <a:latin typeface="+mn-lt"/>
                <a:ea typeface="+mn-ea"/>
                <a:cs typeface="+mn-cs"/>
              </a:rPr>
              <a:t> Σύνδεσμος Κύπρου είναι ο μεγαλύτερος και ένας από τους παλαιότερους γεωργικούς οργανισμούς στην Κύπρο, ο οποίος ιδρύθηκε στη Λευκωσία το 1989. Τα μέλη του είναι αγρότες και κτηνοτρόφοι και οι δραστηριότητές του εναρμονίζονται πλήρως με τις εγχώριες ανάγκες του γεωργικού τομέα. Οι κύριοι στόχοι του είναι η ανάπτυξη της αγροτικής οικονομίας, η κοινωνική και τεχνολογική ανάπτυξη του τομέα, η βελτίωση των συνθηκών εργασίας και διαβίωσης των ατόμων που ασχολούνται με γεωργικές δραστηριότητες, καθώς και η προστασία του περιβάλλοντος. Επιπλέον, ο </a:t>
            </a:r>
            <a:r>
              <a:rPr lang="el-GR" sz="1200" kern="1200" dirty="0" err="1">
                <a:solidFill>
                  <a:schemeClr val="tx1"/>
                </a:solidFill>
                <a:effectLst/>
                <a:latin typeface="+mn-lt"/>
                <a:ea typeface="+mn-ea"/>
                <a:cs typeface="+mn-cs"/>
              </a:rPr>
              <a:t>Παναγιώτικος</a:t>
            </a:r>
            <a:r>
              <a:rPr lang="el-GR" sz="1200" kern="1200" dirty="0">
                <a:solidFill>
                  <a:schemeClr val="tx1"/>
                </a:solidFill>
                <a:effectLst/>
                <a:latin typeface="+mn-lt"/>
                <a:ea typeface="+mn-ea"/>
                <a:cs typeface="+mn-cs"/>
              </a:rPr>
              <a:t> Σύνδεσμος Κύπρου έχει ενεργό ρόλο στις γεωργικές δραστηριότητες τόσο σε εθνικό όσο και σε ευρωπαϊκό επίπεδο. Είναι επίσης ενεργό μέλος της Επιτροπής Επαγγελματικών Γεωργικών Οργανώσεων και Γεωργικής Συνεργασίας (</a:t>
            </a:r>
            <a:r>
              <a:rPr lang="el-GR" sz="1200" kern="1200" dirty="0" err="1">
                <a:solidFill>
                  <a:schemeClr val="tx1"/>
                </a:solidFill>
                <a:effectLst/>
                <a:latin typeface="+mn-lt"/>
                <a:ea typeface="+mn-ea"/>
                <a:cs typeface="+mn-cs"/>
              </a:rPr>
              <a:t>Copa</a:t>
            </a:r>
            <a:r>
              <a:rPr lang="el-GR" sz="1200" kern="1200" dirty="0">
                <a:solidFill>
                  <a:schemeClr val="tx1"/>
                </a:solidFill>
                <a:effectLst/>
                <a:latin typeface="+mn-lt"/>
                <a:ea typeface="+mn-ea"/>
                <a:cs typeface="+mn-cs"/>
              </a:rPr>
              <a:t> - </a:t>
            </a:r>
            <a:r>
              <a:rPr lang="el-GR" sz="1200" kern="1200" dirty="0" err="1">
                <a:solidFill>
                  <a:schemeClr val="tx1"/>
                </a:solidFill>
                <a:effectLst/>
                <a:latin typeface="+mn-lt"/>
                <a:ea typeface="+mn-ea"/>
                <a:cs typeface="+mn-cs"/>
              </a:rPr>
              <a:t>Cogeca</a:t>
            </a:r>
            <a:r>
              <a:rPr lang="el-GR" sz="1200" kern="1200" dirty="0">
                <a:solidFill>
                  <a:schemeClr val="tx1"/>
                </a:solidFill>
                <a:effectLst/>
                <a:latin typeface="+mn-lt"/>
                <a:ea typeface="+mn-ea"/>
                <a:cs typeface="+mn-cs"/>
              </a:rPr>
              <a:t>), της οργάνωσης Επαγγελματικών Εργοδοτών Γεωργίας, της ΕΕ και της Παγκόσμιας Οργάνωσης Αγροτών. Επιπλέον, συμμετέχει σε διάφορα συγχρηματοδοτούμενα από την ΕΕ Έργα και Προγράμματα, δείχνοντας την πολύτιμη συμβολή του στην εταιρική σχέση του Έργου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a:t>
            </a:r>
          </a:p>
          <a:p>
            <a:pPr marL="0" indent="0">
              <a:buFont typeface="Arial" panose="020B0604020202020204" pitchFamily="34" charset="0"/>
              <a:buNone/>
            </a:pPr>
            <a:r>
              <a:rPr lang="en-US" sz="1200" b="1" kern="1200" dirty="0">
                <a:solidFill>
                  <a:schemeClr val="tx1"/>
                </a:solidFill>
                <a:effectLst/>
                <a:latin typeface="+mn-lt"/>
                <a:ea typeface="+mn-ea"/>
                <a:cs typeface="+mn-cs"/>
              </a:rPr>
              <a:t>Municipality of </a:t>
            </a:r>
            <a:r>
              <a:rPr lang="en-US" sz="1200" b="1" kern="1200" dirty="0" err="1">
                <a:solidFill>
                  <a:schemeClr val="tx1"/>
                </a:solidFill>
                <a:effectLst/>
                <a:latin typeface="+mn-lt"/>
                <a:ea typeface="+mn-ea"/>
                <a:cs typeface="+mn-cs"/>
              </a:rPr>
              <a:t>Dropull</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Ο Δήμος της </a:t>
            </a:r>
            <a:r>
              <a:rPr lang="el-GR" sz="1200" kern="1200" dirty="0" err="1">
                <a:solidFill>
                  <a:schemeClr val="tx1"/>
                </a:solidFill>
                <a:effectLst/>
                <a:latin typeface="+mn-lt"/>
                <a:ea typeface="+mn-ea"/>
                <a:cs typeface="+mn-cs"/>
              </a:rPr>
              <a:t>Δερόπολης</a:t>
            </a:r>
            <a:r>
              <a:rPr lang="el-GR" sz="1200" kern="1200" dirty="0">
                <a:solidFill>
                  <a:schemeClr val="tx1"/>
                </a:solidFill>
                <a:effectLst/>
                <a:latin typeface="+mn-lt"/>
                <a:ea typeface="+mn-ea"/>
                <a:cs typeface="+mn-cs"/>
              </a:rPr>
              <a:t> είναι ένας νεοσύστατος δήμος που δημιουργήθηκε το 2015 μετά την ενοποίηση τριών δήμων. Ωστόσο, δείχνει εμπειρία στην υλοποίηση έργων που σχετίζονται με δραστηριότητες υποδομής και κατάρτισης, καθώς και συγχρηματοδοτούμενα από την ΕΕ προγράμματα. Μέσω της συμμετοχής του στο έργο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ο Δήμος του </a:t>
            </a:r>
            <a:r>
              <a:rPr lang="el-GR" sz="1200" kern="1200" dirty="0" err="1">
                <a:solidFill>
                  <a:schemeClr val="tx1"/>
                </a:solidFill>
                <a:effectLst/>
                <a:latin typeface="+mn-lt"/>
                <a:ea typeface="+mn-ea"/>
                <a:cs typeface="+mn-cs"/>
              </a:rPr>
              <a:t>Dropull</a:t>
            </a:r>
            <a:r>
              <a:rPr lang="el-GR" sz="1200" kern="1200" dirty="0">
                <a:solidFill>
                  <a:schemeClr val="tx1"/>
                </a:solidFill>
                <a:effectLst/>
                <a:latin typeface="+mn-lt"/>
                <a:ea typeface="+mn-ea"/>
                <a:cs typeface="+mn-cs"/>
              </a:rPr>
              <a:t> θα μπορεί να αποκτήσει επιπλέον εμπειρία στον τομέα της διακρατικής συνεργασίας, να αναπτύξει το δίκτυο συνεργασιών και τις δυνατότητές του.</a:t>
            </a:r>
          </a:p>
          <a:p>
            <a:pPr marL="0" indent="0">
              <a:buFont typeface="Arial" panose="020B0604020202020204" pitchFamily="34" charset="0"/>
              <a:buNone/>
            </a:pPr>
            <a:r>
              <a:rPr lang="en-US" sz="1200" b="1" kern="1200" dirty="0">
                <a:solidFill>
                  <a:schemeClr val="tx1"/>
                </a:solidFill>
                <a:effectLst/>
                <a:latin typeface="+mn-lt"/>
                <a:ea typeface="+mn-ea"/>
                <a:cs typeface="+mn-cs"/>
              </a:rPr>
              <a:t>Center for Development of </a:t>
            </a:r>
            <a:r>
              <a:rPr lang="en-US" sz="1200" b="1" kern="1200" dirty="0" err="1">
                <a:solidFill>
                  <a:schemeClr val="tx1"/>
                </a:solidFill>
                <a:effectLst/>
                <a:latin typeface="+mn-lt"/>
                <a:ea typeface="+mn-ea"/>
                <a:cs typeface="+mn-cs"/>
              </a:rPr>
              <a:t>Pelagonija</a:t>
            </a:r>
            <a:r>
              <a:rPr lang="en-US" sz="1200" b="1" kern="1200" dirty="0">
                <a:solidFill>
                  <a:schemeClr val="tx1"/>
                </a:solidFill>
                <a:effectLst/>
                <a:latin typeface="+mn-lt"/>
                <a:ea typeface="+mn-ea"/>
                <a:cs typeface="+mn-cs"/>
              </a:rPr>
              <a:t> Region</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Το Περιφερειακό Κέντρο Ανάπτυξης της </a:t>
            </a:r>
            <a:r>
              <a:rPr lang="el-GR" sz="1200" kern="1200" dirty="0" err="1">
                <a:solidFill>
                  <a:schemeClr val="tx1"/>
                </a:solidFill>
                <a:effectLst/>
                <a:latin typeface="+mn-lt"/>
                <a:ea typeface="+mn-ea"/>
                <a:cs typeface="+mn-cs"/>
              </a:rPr>
              <a:t>Πελαγονίας</a:t>
            </a:r>
            <a:r>
              <a:rPr lang="el-GR" sz="1200" kern="1200" dirty="0">
                <a:solidFill>
                  <a:schemeClr val="tx1"/>
                </a:solidFill>
                <a:effectLst/>
                <a:latin typeface="+mn-lt"/>
                <a:ea typeface="+mn-ea"/>
                <a:cs typeface="+mn-cs"/>
              </a:rPr>
              <a:t> είναι ένα νομικό πρόσωπο που ιδρύθηκε από τοπικές αρχές στην Περιφέρεια </a:t>
            </a:r>
            <a:r>
              <a:rPr lang="el-GR" sz="1200" kern="1200" dirty="0" err="1">
                <a:solidFill>
                  <a:schemeClr val="tx1"/>
                </a:solidFill>
                <a:effectLst/>
                <a:latin typeface="+mn-lt"/>
                <a:ea typeface="+mn-ea"/>
                <a:cs typeface="+mn-cs"/>
              </a:rPr>
              <a:t>Pela</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Pelagonija</a:t>
            </a:r>
            <a:r>
              <a:rPr lang="el-GR" sz="1200" kern="1200" dirty="0">
                <a:solidFill>
                  <a:schemeClr val="tx1"/>
                </a:solidFill>
                <a:effectLst/>
                <a:latin typeface="+mn-lt"/>
                <a:ea typeface="+mn-ea"/>
                <a:cs typeface="+mn-cs"/>
              </a:rPr>
              <a:t>. Μεταξύ των αρμοδιοτήτων του, το Κέντρο ενισχύει τις αναπτυξιακές ευκαιρίες της Περιφέρειας, παρέχει πληροφορίες σε ενδιαφερόμενα μέρη, παρέχει τεχνικές και εξειδικευμένες υπηρεσίες υποστήριξης στις τοπικές αρχές κατά την προετοιμασία αναπτυξιακών προγραμμάτων, προωθεί τη διαδημοτική συνεργασία και πολλά άλλα. Επιπλέον, το Κέντρο Ανάπτυξης της Περιφέρειας </a:t>
            </a:r>
            <a:r>
              <a:rPr lang="el-GR" sz="1200" kern="1200" dirty="0" err="1">
                <a:solidFill>
                  <a:schemeClr val="tx1"/>
                </a:solidFill>
                <a:effectLst/>
                <a:latin typeface="+mn-lt"/>
                <a:ea typeface="+mn-ea"/>
                <a:cs typeface="+mn-cs"/>
              </a:rPr>
              <a:t>Πελαγονίας</a:t>
            </a:r>
            <a:r>
              <a:rPr lang="el-GR" sz="1200" kern="1200" dirty="0">
                <a:solidFill>
                  <a:schemeClr val="tx1"/>
                </a:solidFill>
                <a:effectLst/>
                <a:latin typeface="+mn-lt"/>
                <a:ea typeface="+mn-ea"/>
                <a:cs typeface="+mn-cs"/>
              </a:rPr>
              <a:t> διαθέτει σημαντική εμπειρία στην προετοιμασία και εφαρμογή της πρωτοβουλίας </a:t>
            </a:r>
            <a:r>
              <a:rPr lang="el-GR" sz="1200" kern="1200" dirty="0" err="1">
                <a:solidFill>
                  <a:schemeClr val="tx1"/>
                </a:solidFill>
                <a:effectLst/>
                <a:latin typeface="+mn-lt"/>
                <a:ea typeface="+mn-ea"/>
                <a:cs typeface="+mn-cs"/>
              </a:rPr>
              <a:t>Leader</a:t>
            </a:r>
            <a:r>
              <a:rPr lang="el-GR" sz="1200" kern="1200" dirty="0">
                <a:solidFill>
                  <a:schemeClr val="tx1"/>
                </a:solidFill>
                <a:effectLst/>
                <a:latin typeface="+mn-lt"/>
                <a:ea typeface="+mn-ea"/>
                <a:cs typeface="+mn-cs"/>
              </a:rPr>
              <a:t> της ΕΕ για την περιοχή. Μέσω του Έργου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το Κέντρο θα βελτιώσει περαιτέρω τις γνώσεις του σχετικά με θέματα αγροτικής ανάπτυξης, ενώ παράλληλα θα δημιουργεί συνέργειες σε ευρωπαϊκό επίπεδο.</a:t>
            </a:r>
            <a:endParaRPr lang="el-GR" dirty="0"/>
          </a:p>
        </p:txBody>
      </p:sp>
      <p:sp>
        <p:nvSpPr>
          <p:cNvPr id="4" name="Θέση αριθμού διαφάνειας 3"/>
          <p:cNvSpPr>
            <a:spLocks noGrp="1"/>
          </p:cNvSpPr>
          <p:nvPr>
            <p:ph type="sldNum" sz="quarter" idx="10"/>
          </p:nvPr>
        </p:nvSpPr>
        <p:spPr/>
        <p:txBody>
          <a:bodyPr/>
          <a:lstStyle/>
          <a:p>
            <a:fld id="{4CD59148-A685-4842-8780-79BD90CECC29}" type="slidenum">
              <a:rPr lang="el-GR" smtClean="0"/>
              <a:t>3</a:t>
            </a:fld>
            <a:endParaRPr lang="el-GR"/>
          </a:p>
        </p:txBody>
      </p:sp>
    </p:spTree>
    <p:extLst>
      <p:ext uri="{BB962C8B-B14F-4D97-AF65-F5344CB8AC3E}">
        <p14:creationId xmlns:p14="http://schemas.microsoft.com/office/powerpoint/2010/main" val="378544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Το έργο χωρίζεται σε διαφορετικές κατηγορίες δραστηριοτήτων. Η σωστή υλοποίηση, προώθηση και βιωσιμότητα του έργου διασφαλίζονται από την κατηγοριοποίηση των δραστηριοτήτων σε 6 ξεχωριστά Πακέτα Εργασίας.</a:t>
            </a:r>
          </a:p>
          <a:p>
            <a:r>
              <a:rPr lang="el-GR" sz="1200" b="1" kern="1200" dirty="0">
                <a:solidFill>
                  <a:schemeClr val="tx1"/>
                </a:solidFill>
                <a:effectLst/>
                <a:latin typeface="+mn-lt"/>
                <a:ea typeface="+mn-ea"/>
                <a:cs typeface="+mn-cs"/>
              </a:rPr>
              <a:t>ΠΕ 1: Διαχείριση έργου και συντονισμός</a:t>
            </a:r>
          </a:p>
          <a:p>
            <a:r>
              <a:rPr lang="el-GR" sz="1200" kern="1200" dirty="0">
                <a:solidFill>
                  <a:schemeClr val="tx1"/>
                </a:solidFill>
                <a:effectLst/>
                <a:latin typeface="+mn-lt"/>
                <a:ea typeface="+mn-ea"/>
                <a:cs typeface="+mn-cs"/>
              </a:rPr>
              <a:t>Αυτό το πακέτο εργασίας ασχολείται με την επαλήθευση των δραστηριοτήτων που πραγματοποιήθηκαν και μια οριστική αξιολόγηση, στο τέλος του κύκλου ζωής του έργου. Υπάρχει οριζόντια συμμετοχή μεταξύ όλων των εταίρων του έργου σε αυτό το σύνολο παραδοτέων. Με εκπροσώπους από όλους τους εταίρους να είναι παρόντες στη διαδικασία αναφοράς καθώς και σε συναντήσεις έργων.</a:t>
            </a:r>
          </a:p>
          <a:p>
            <a:r>
              <a:rPr lang="el-GR" sz="1200" b="1" kern="1200" dirty="0">
                <a:solidFill>
                  <a:schemeClr val="tx1"/>
                </a:solidFill>
                <a:effectLst/>
                <a:latin typeface="+mn-lt"/>
                <a:ea typeface="+mn-ea"/>
                <a:cs typeface="+mn-cs"/>
              </a:rPr>
              <a:t>ΠΕ 2: Επικοινωνία &amp; Διάδοση Έργου</a:t>
            </a:r>
          </a:p>
          <a:p>
            <a:r>
              <a:rPr lang="el-GR" sz="1200" kern="1200" dirty="0">
                <a:solidFill>
                  <a:schemeClr val="tx1"/>
                </a:solidFill>
                <a:effectLst/>
                <a:latin typeface="+mn-lt"/>
                <a:ea typeface="+mn-ea"/>
                <a:cs typeface="+mn-cs"/>
              </a:rPr>
              <a:t>Αυτό το σύνολο παραδοτέων ασχολείται με το πρωτόκολλο προώθησης και επικοινωνίας του έργου. Κάθε εταίρος έχει ένα σαφές σύνολο ευθυνών. Για παράδειγμα, ο P2 ασχολείται με την ανάπτυξη ενός σχεδίου επικοινωνίας που καλύπτει τους στόχους, τις στρατηγικές, τις δραστηριότητες και τα εργαλεία που θα χρησιμοποιηθούν. Επίσης, σε αυτό το Πακέτο Εργασίας, κάθε χώρα είναι υπεύθυνη για τη διοργάνωση Info </a:t>
            </a:r>
            <a:r>
              <a:rPr lang="el-GR" sz="1200" kern="1200" dirty="0" err="1">
                <a:solidFill>
                  <a:schemeClr val="tx1"/>
                </a:solidFill>
                <a:effectLst/>
                <a:latin typeface="+mn-lt"/>
                <a:ea typeface="+mn-ea"/>
                <a:cs typeface="+mn-cs"/>
              </a:rPr>
              <a:t>Days</a:t>
            </a:r>
            <a:r>
              <a:rPr lang="el-GR" sz="1200" kern="1200" dirty="0">
                <a:solidFill>
                  <a:schemeClr val="tx1"/>
                </a:solidFill>
                <a:effectLst/>
                <a:latin typeface="+mn-lt"/>
                <a:ea typeface="+mn-ea"/>
                <a:cs typeface="+mn-cs"/>
              </a:rPr>
              <a:t> για το ευρύτερο κοινό.</a:t>
            </a:r>
          </a:p>
          <a:p>
            <a:r>
              <a:rPr lang="el-GR" sz="1200" b="1" kern="1200" dirty="0">
                <a:solidFill>
                  <a:schemeClr val="tx1"/>
                </a:solidFill>
                <a:effectLst/>
                <a:latin typeface="+mn-lt"/>
                <a:ea typeface="+mn-ea"/>
                <a:cs typeface="+mn-cs"/>
              </a:rPr>
              <a:t>ΠΕ 3: Ανάλυση &amp; χαρτογράφηση</a:t>
            </a:r>
          </a:p>
          <a:p>
            <a:r>
              <a:rPr lang="el-GR" sz="1200" b="0" kern="1200" dirty="0">
                <a:solidFill>
                  <a:schemeClr val="tx1"/>
                </a:solidFill>
                <a:effectLst/>
                <a:latin typeface="+mn-lt"/>
                <a:ea typeface="+mn-ea"/>
                <a:cs typeface="+mn-cs"/>
              </a:rPr>
              <a:t>Αυτό το σύνολο δραστηριοτήτων ξεκινά καταγράφοντας πλήρως την τρέχουσα κατάσταση στις ζώνες παρέμβασης. Οι πληροφορίες που πρέπει να εξακριβωθούν περιλαμβάνουν επιχειρηματικές δραστηριότητες, τάσεις στον τομέα, εντοπισμό εμποδίων και κενών και προσδιορισμό θεσμικών πλαισίων.</a:t>
            </a:r>
          </a:p>
          <a:p>
            <a:r>
              <a:rPr lang="el-GR" sz="1200" b="0" kern="1200" dirty="0">
                <a:solidFill>
                  <a:schemeClr val="tx1"/>
                </a:solidFill>
                <a:effectLst/>
                <a:latin typeface="+mn-lt"/>
                <a:ea typeface="+mn-ea"/>
                <a:cs typeface="+mn-cs"/>
              </a:rPr>
              <a:t>Η ανάλυση SWOT θα εξελιχθεί περαιτέρω σε ένα Σχέδιο Δράσης και, επιπλέον, τα αποτελέσματα των προηγούμενων δυο δραστηριοτήτων θα οδηγήσουν στην ανάπτυξη ενός Συστήματος Υποστήριξης Αποφάσεων για πιθανούς φορείς του Αγροτικού Τομέα.</a:t>
            </a:r>
          </a:p>
          <a:p>
            <a:r>
              <a:rPr lang="el-GR" sz="1200" b="0" kern="1200" dirty="0">
                <a:solidFill>
                  <a:schemeClr val="tx1"/>
                </a:solidFill>
                <a:effectLst/>
                <a:latin typeface="+mn-lt"/>
                <a:ea typeface="+mn-ea"/>
                <a:cs typeface="+mn-cs"/>
              </a:rPr>
              <a:t>Ο LP θα λάβει τα αποτελέσματα των προηγούμενων δραστηριοτήτων και θα δημιουργήσει μια πλατφόρμα που θα περιλαμβάνει τόσο ένα αναλυτικό σύστημα GIS όσο και την πλατφόρμα DSS. Το GIS / DSS παρέχουν προτάσεις σε επίπεδο περιοχής σχετικά με τις καλλιέργειες ή περιοχές δραστηριότητας που ταιριάζουν καλύτερα σε πιθανούς φορείς βάσει κριτηρίων που εισάγονται σε επίπεδο χρήστη.</a:t>
            </a:r>
          </a:p>
          <a:p>
            <a:pPr lvl="0"/>
            <a:r>
              <a:rPr lang="el-GR" sz="1200" b="1" kern="1200" dirty="0">
                <a:solidFill>
                  <a:schemeClr val="tx1"/>
                </a:solidFill>
                <a:effectLst/>
                <a:latin typeface="+mn-lt"/>
                <a:ea typeface="+mn-ea"/>
                <a:cs typeface="+mn-cs"/>
              </a:rPr>
              <a:t>ΠΕ 4: </a:t>
            </a:r>
            <a:r>
              <a:rPr lang="el-GR" sz="1200" b="1" kern="1200" dirty="0" err="1">
                <a:solidFill>
                  <a:schemeClr val="tx1"/>
                </a:solidFill>
                <a:effectLst/>
                <a:latin typeface="+mn-lt"/>
                <a:ea typeface="+mn-ea"/>
                <a:cs typeface="+mn-cs"/>
              </a:rPr>
              <a:t>Μοντελοποίηση</a:t>
            </a:r>
            <a:r>
              <a:rPr lang="el-GR" sz="1200" b="1" kern="1200" dirty="0">
                <a:solidFill>
                  <a:schemeClr val="tx1"/>
                </a:solidFill>
                <a:effectLst/>
                <a:latin typeface="+mn-lt"/>
                <a:ea typeface="+mn-ea"/>
                <a:cs typeface="+mn-cs"/>
              </a:rPr>
              <a:t>, Χάραξη Πολιτικής και Πιλοτικές Δράσεις</a:t>
            </a:r>
          </a:p>
          <a:p>
            <a:pPr lvl="0"/>
            <a:r>
              <a:rPr lang="el-GR" sz="1200" b="0" kern="1200" dirty="0">
                <a:solidFill>
                  <a:schemeClr val="tx1"/>
                </a:solidFill>
                <a:effectLst/>
                <a:latin typeface="+mn-lt"/>
                <a:ea typeface="+mn-ea"/>
                <a:cs typeface="+mn-cs"/>
              </a:rPr>
              <a:t>Οι δραστηριότητες σε αυτό το Πακέτο Εργασίας ασχολούνται με την ανάπτυξη εργαλείων για την αξιοποίηση των αποτελεσμάτων της έρευνας που πραγματοποιήθηκε στο προηγούμενο Πακέτο Εργασίας. Ο LP καταρτίζει αρχικά έναν οδηγό που θα αναλύει τα επενδυτικά μέσα που προσανατολίζονται στον γεωργικό τομέα, τις επενδυτικές στρατηγικές για τον αγροτικό τομέα, ο οποίος θα είναι διαθέσιμος για πιθανούς επενδυτές και παράγοντες.</a:t>
            </a:r>
          </a:p>
          <a:p>
            <a:pPr lvl="0"/>
            <a:r>
              <a:rPr lang="el-GR" sz="1200" b="0" kern="1200" dirty="0">
                <a:solidFill>
                  <a:schemeClr val="tx1"/>
                </a:solidFill>
                <a:effectLst/>
                <a:latin typeface="+mn-lt"/>
                <a:ea typeface="+mn-ea"/>
                <a:cs typeface="+mn-cs"/>
              </a:rPr>
              <a:t>Ο P3 θα συντάξει έγγραφα πολιτικής, τα οποία τελικά θα διασφαλίσουν την περαιτέρω υιοθέτηση του επιχειρηματικού μοντέλου </a:t>
            </a:r>
            <a:r>
              <a:rPr lang="el-GR" sz="1200" b="0" kern="1200" dirty="0" err="1">
                <a:solidFill>
                  <a:schemeClr val="tx1"/>
                </a:solidFill>
                <a:effectLst/>
                <a:latin typeface="+mn-lt"/>
                <a:ea typeface="+mn-ea"/>
                <a:cs typeface="+mn-cs"/>
              </a:rPr>
              <a:t>SmartRural</a:t>
            </a:r>
            <a:r>
              <a:rPr lang="el-GR" sz="1200" b="0" kern="1200" dirty="0">
                <a:solidFill>
                  <a:schemeClr val="tx1"/>
                </a:solidFill>
                <a:effectLst/>
                <a:latin typeface="+mn-lt"/>
                <a:ea typeface="+mn-ea"/>
                <a:cs typeface="+mn-cs"/>
              </a:rPr>
              <a:t> εντός της περιοχής παρέμβασης. Αυτό περιλαμβάνει συναντήσεις με αξιωματούχους (από κάθε αντίστοιχη περιοχή) για την περαιτέρω προώθηση των Εργαλείων, Μοντέλων και μεθόδων στο </a:t>
            </a:r>
            <a:r>
              <a:rPr lang="el-GR" sz="1200" b="0" kern="1200" dirty="0" err="1">
                <a:solidFill>
                  <a:schemeClr val="tx1"/>
                </a:solidFill>
                <a:effectLst/>
                <a:latin typeface="+mn-lt"/>
                <a:ea typeface="+mn-ea"/>
                <a:cs typeface="+mn-cs"/>
              </a:rPr>
              <a:t>SmartRural</a:t>
            </a:r>
            <a:r>
              <a:rPr lang="el-GR" sz="1200" b="0" kern="1200" dirty="0">
                <a:solidFill>
                  <a:schemeClr val="tx1"/>
                </a:solidFill>
                <a:effectLst/>
                <a:latin typeface="+mn-lt"/>
                <a:ea typeface="+mn-ea"/>
                <a:cs typeface="+mn-cs"/>
              </a:rPr>
              <a:t>.</a:t>
            </a:r>
          </a:p>
          <a:p>
            <a:pPr lvl="0"/>
            <a:r>
              <a:rPr lang="el-GR" sz="1200" b="0" kern="1200" dirty="0">
                <a:solidFill>
                  <a:schemeClr val="tx1"/>
                </a:solidFill>
                <a:effectLst/>
                <a:latin typeface="+mn-lt"/>
                <a:ea typeface="+mn-ea"/>
                <a:cs typeface="+mn-cs"/>
              </a:rPr>
              <a:t>15 πιλοτικές περιπτώσεις εφαρμόζονται σε ολόκληρη τη ζώνη παρέμβασης. Ο στόχος είναι να δοκιμαστούν οι προτάσεις που βρέθηκαν στις προηγούμενες μελέτες και να δοκιμαστούν σε επιχειρήσεις εντός του τομέα (3 ανά χώρα).</a:t>
            </a:r>
          </a:p>
          <a:p>
            <a:pPr lvl="0"/>
            <a:r>
              <a:rPr lang="el-GR" sz="1200" b="0" kern="1200" dirty="0">
                <a:solidFill>
                  <a:schemeClr val="tx1"/>
                </a:solidFill>
                <a:effectLst/>
                <a:latin typeface="+mn-lt"/>
                <a:ea typeface="+mn-ea"/>
                <a:cs typeface="+mn-cs"/>
              </a:rPr>
              <a:t>Επιπλέον, μια </a:t>
            </a:r>
            <a:r>
              <a:rPr lang="el-GR" sz="1200" b="0" kern="1200" dirty="0" err="1">
                <a:solidFill>
                  <a:schemeClr val="tx1"/>
                </a:solidFill>
                <a:effectLst/>
                <a:latin typeface="+mn-lt"/>
                <a:ea typeface="+mn-ea"/>
                <a:cs typeface="+mn-cs"/>
              </a:rPr>
              <a:t>διαδραστική</a:t>
            </a:r>
            <a:r>
              <a:rPr lang="el-GR" sz="1200" b="0" kern="1200" dirty="0">
                <a:solidFill>
                  <a:schemeClr val="tx1"/>
                </a:solidFill>
                <a:effectLst/>
                <a:latin typeface="+mn-lt"/>
                <a:ea typeface="+mn-ea"/>
                <a:cs typeface="+mn-cs"/>
              </a:rPr>
              <a:t> πλατφόρμα που φιλοξενεί όλο το απαιτούμενο υλικό, σχετικά άρθρα, εργαλεία και συνεδρίες καθοδήγησης θα φιλοξενείται από τον P2. Αυτό αρχικά θα διατίθεται στους συμμετέχοντες στην πιλοτική ομάδα και στη συνέχεια θα είναι ελεύθερα διαθέσιμο σε όλα τα ενδιαφερόμενα μέρη.</a:t>
            </a:r>
          </a:p>
          <a:p>
            <a:pPr lvl="0"/>
            <a:r>
              <a:rPr lang="el-GR" sz="1200" b="0" kern="1200" dirty="0">
                <a:solidFill>
                  <a:schemeClr val="tx1"/>
                </a:solidFill>
                <a:effectLst/>
                <a:latin typeface="+mn-lt"/>
                <a:ea typeface="+mn-ea"/>
                <a:cs typeface="+mn-cs"/>
              </a:rPr>
              <a:t>Τέλος, αυτό το ΠΕ ολοκληρώνεται με την αξιολόγηση όλων των δραστηριοτήτων που πραγματοποιήθηκαν και των ευρημάτων. Θα αναλύσει την αποτελεσματικότητα της εφαρμογής του προσαρμοσμένου εργαλείου και θα οδηγήσει σε σύντομες παρουσιάσεις ανά περίπτωση</a:t>
            </a:r>
            <a:r>
              <a:rPr lang="el-GR" sz="1200" b="1" kern="1200" dirty="0">
                <a:solidFill>
                  <a:schemeClr val="tx1"/>
                </a:solidFill>
                <a:effectLst/>
                <a:latin typeface="+mn-lt"/>
                <a:ea typeface="+mn-ea"/>
                <a:cs typeface="+mn-cs"/>
              </a:rPr>
              <a:t>.</a:t>
            </a:r>
          </a:p>
          <a:p>
            <a:pPr lvl="0"/>
            <a:r>
              <a:rPr lang="el-GR" sz="1200" b="1" kern="1200" dirty="0">
                <a:solidFill>
                  <a:schemeClr val="tx1"/>
                </a:solidFill>
                <a:effectLst/>
                <a:latin typeface="+mn-lt"/>
                <a:ea typeface="+mn-ea"/>
                <a:cs typeface="+mn-cs"/>
              </a:rPr>
              <a:t>ΠΕ 5: Κέντρα Υποστήριξης </a:t>
            </a:r>
            <a:r>
              <a:rPr lang="el-GR" sz="1200" b="1" kern="1200" dirty="0" err="1">
                <a:solidFill>
                  <a:schemeClr val="tx1"/>
                </a:solidFill>
                <a:effectLst/>
                <a:latin typeface="+mn-lt"/>
                <a:ea typeface="+mn-ea"/>
                <a:cs typeface="+mn-cs"/>
              </a:rPr>
              <a:t>SmartRural</a:t>
            </a:r>
            <a:endParaRPr lang="el-GR" sz="1200" b="1" kern="1200" dirty="0">
              <a:solidFill>
                <a:schemeClr val="tx1"/>
              </a:solidFill>
              <a:effectLst/>
              <a:latin typeface="+mn-lt"/>
              <a:ea typeface="+mn-ea"/>
              <a:cs typeface="+mn-cs"/>
            </a:endParaRPr>
          </a:p>
          <a:p>
            <a:pPr lvl="0"/>
            <a:r>
              <a:rPr lang="el-GR" sz="1200" kern="1200" dirty="0">
                <a:solidFill>
                  <a:schemeClr val="tx1"/>
                </a:solidFill>
                <a:effectLst/>
                <a:latin typeface="+mn-lt"/>
                <a:ea typeface="+mn-ea"/>
                <a:cs typeface="+mn-cs"/>
              </a:rPr>
              <a:t>Μετά τις Πιλοτικές Δράσεις τα Κέντρα Υποστήριξης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θα φιλοξενηθούν και στις 5 χώρες (P2, P5, P6, P7, P8) και θα συμπληρωθούν από το Κέντρο του LP.</a:t>
            </a:r>
          </a:p>
          <a:p>
            <a:pPr lvl="0"/>
            <a:r>
              <a:rPr lang="el-GR" sz="1200" kern="1200" dirty="0">
                <a:solidFill>
                  <a:schemeClr val="tx1"/>
                </a:solidFill>
                <a:effectLst/>
                <a:latin typeface="+mn-lt"/>
                <a:ea typeface="+mn-ea"/>
                <a:cs typeface="+mn-cs"/>
              </a:rPr>
              <a:t>Το Κέντρο θα αναπτυχθεί πλήρως και θα εφαρμοστεί από το LP.</a:t>
            </a:r>
          </a:p>
          <a:p>
            <a:pPr lvl="0"/>
            <a:r>
              <a:rPr lang="el-GR" sz="1200" kern="1200" dirty="0">
                <a:solidFill>
                  <a:schemeClr val="tx1"/>
                </a:solidFill>
                <a:effectLst/>
                <a:latin typeface="+mn-lt"/>
                <a:ea typeface="+mn-ea"/>
                <a:cs typeface="+mn-cs"/>
              </a:rPr>
              <a:t>Οι δραστηριότητες ξεκινούν με την ανάπτυξη του P3 και την προσαρμογή των προδιαγραφών για κάθε στάσιμο Κέντρο και το Σχέδιο Δράσης. Καλύπτει τις δραστηριότητες και τις υπηρεσίες που προσφέρονται στο κοινό.</a:t>
            </a:r>
          </a:p>
          <a:p>
            <a:pPr lvl="0"/>
            <a:r>
              <a:rPr lang="el-GR" sz="1200" kern="1200" dirty="0">
                <a:solidFill>
                  <a:schemeClr val="tx1"/>
                </a:solidFill>
                <a:effectLst/>
                <a:latin typeface="+mn-lt"/>
                <a:ea typeface="+mn-ea"/>
                <a:cs typeface="+mn-cs"/>
              </a:rPr>
              <a:t>Στη συνέχεια, πρέπει να αποκτήσετε όλο τον εξοπλισμό και πρέπει να τους παρέχετε σχετικές υπηρεσίες υποστήριξης.</a:t>
            </a:r>
          </a:p>
          <a:p>
            <a:pPr lvl="0"/>
            <a:r>
              <a:rPr lang="el-GR" sz="1200" kern="1200" dirty="0">
                <a:solidFill>
                  <a:schemeClr val="tx1"/>
                </a:solidFill>
                <a:effectLst/>
                <a:latin typeface="+mn-lt"/>
                <a:ea typeface="+mn-ea"/>
                <a:cs typeface="+mn-cs"/>
              </a:rPr>
              <a:t>Όλα τα Στατικά Κέντρα θα φιλοξενήσουν 2 εκπαιδευτικά εργαστήρια (περίπου 30 συμμετέχοντες) κατά τη διάρκεια του κύκλου ζωής του έργου. Πρέπει να στοχεύουν πιθανούς δικαιούχους που προωθούν την εφαρμογή του μοντέλου / εργαλειοθήκης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(Διοργανωτές: P2, P4 θα φιλοξενήσουν στο P5's Κέντρο, P6, P7, P8).</a:t>
            </a:r>
          </a:p>
          <a:p>
            <a:pPr lvl="0"/>
            <a:r>
              <a:rPr lang="el-GR" sz="1200" b="1" kern="1200" dirty="0">
                <a:solidFill>
                  <a:schemeClr val="tx1"/>
                </a:solidFill>
                <a:effectLst/>
                <a:latin typeface="+mn-lt"/>
                <a:ea typeface="+mn-ea"/>
                <a:cs typeface="+mn-cs"/>
              </a:rPr>
              <a:t>ΠΕ 6: Δικτύωση και Βιωσιμότητα</a:t>
            </a:r>
          </a:p>
          <a:p>
            <a:pPr lvl="0"/>
            <a:r>
              <a:rPr lang="el-GR" sz="1200" kern="1200" dirty="0">
                <a:solidFill>
                  <a:schemeClr val="tx1"/>
                </a:solidFill>
                <a:effectLst/>
                <a:latin typeface="+mn-lt"/>
                <a:ea typeface="+mn-ea"/>
                <a:cs typeface="+mn-cs"/>
              </a:rPr>
              <a:t>Ο P4 θα αναπτύξει ένα Σχέδιο Δράσης για το δίκτυο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το οποίο περιλαμβάνει τον εντοπισμό πιθανών ενδιαφερομένων, στρατηγικών, στόχων, φορέων, δικαιούχων κ.λπ. Θα ασχοληθεί επίσης με την προώθηση του δικτύου και την ανάπτυξη της «ψηφιακής παρουσίας του και θα συνδέσει το δίκτυο με το έργο συνολικά.</a:t>
            </a:r>
          </a:p>
          <a:p>
            <a:pPr lvl="0"/>
            <a:r>
              <a:rPr lang="el-GR" sz="1200" kern="1200" dirty="0">
                <a:solidFill>
                  <a:schemeClr val="tx1"/>
                </a:solidFill>
                <a:effectLst/>
                <a:latin typeface="+mn-lt"/>
                <a:ea typeface="+mn-ea"/>
                <a:cs typeface="+mn-cs"/>
              </a:rPr>
              <a:t>Ο P5 θα διεξάγει ενεργά υποστηρικτικές δράσεις που περιλαμβάνουν τη διοργάνωση εκδηλώσεων με στόχο τη διευκόλυνση της ανταλλαγής γνώσεων, βέλτιστων &amp; καλών πρακτικών, επιμορφωτικών εργαστηρίων και εκδηλώσεων κ.λπ.</a:t>
            </a:r>
          </a:p>
          <a:p>
            <a:pPr lvl="0"/>
            <a:r>
              <a:rPr lang="el-GR" sz="1200" kern="1200" dirty="0">
                <a:solidFill>
                  <a:schemeClr val="tx1"/>
                </a:solidFill>
                <a:effectLst/>
                <a:latin typeface="+mn-lt"/>
                <a:ea typeface="+mn-ea"/>
                <a:cs typeface="+mn-cs"/>
              </a:rPr>
              <a:t>Τέλος, ο P5 αξιολογεί το δίκτυο, τις δραστηριότητες που διεξήγαγε, τη δυνατότητά του να αναπτυχθεί, τη διάρκεια του, τα αποτελέσματα που παράγονται, καθώς και την εφαρμογή του στο σύνολό του.</a:t>
            </a:r>
          </a:p>
          <a:p>
            <a:endParaRPr lang="el-GR" dirty="0"/>
          </a:p>
        </p:txBody>
      </p:sp>
      <p:sp>
        <p:nvSpPr>
          <p:cNvPr id="4" name="Θέση αριθμού διαφάνειας 3"/>
          <p:cNvSpPr>
            <a:spLocks noGrp="1"/>
          </p:cNvSpPr>
          <p:nvPr>
            <p:ph type="sldNum" sz="quarter" idx="10"/>
          </p:nvPr>
        </p:nvSpPr>
        <p:spPr/>
        <p:txBody>
          <a:bodyPr/>
          <a:lstStyle/>
          <a:p>
            <a:fld id="{4CD59148-A685-4842-8780-79BD90CECC29}" type="slidenum">
              <a:rPr lang="el-GR" smtClean="0"/>
              <a:t>4</a:t>
            </a:fld>
            <a:endParaRPr lang="el-GR"/>
          </a:p>
        </p:txBody>
      </p:sp>
    </p:spTree>
    <p:extLst>
      <p:ext uri="{BB962C8B-B14F-4D97-AF65-F5344CB8AC3E}">
        <p14:creationId xmlns:p14="http://schemas.microsoft.com/office/powerpoint/2010/main" val="90493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Business Incubators</a:t>
            </a:r>
            <a:r>
              <a:rPr lang="el-GR" dirty="0"/>
              <a:t> – Κοιτίδες Επιχειρηματικότητας</a:t>
            </a:r>
            <a:r>
              <a:rPr lang="en-US" dirty="0"/>
              <a:t> A business incubator is a company that helps new and startup companies to develop by providing services such as management training or office space</a:t>
            </a:r>
          </a:p>
          <a:p>
            <a:pPr marL="0" lvl="0" indent="0" algn="l" rtl="0">
              <a:spcBef>
                <a:spcPts val="0"/>
              </a:spcBef>
              <a:spcAft>
                <a:spcPts val="0"/>
              </a:spcAft>
              <a:buNone/>
            </a:pPr>
            <a:r>
              <a:rPr lang="en-US" dirty="0"/>
              <a:t>Business Innovation Centers (BIC)</a:t>
            </a:r>
            <a:r>
              <a:rPr lang="el-GR" dirty="0"/>
              <a:t> - Κέντρα Επιχειρηματικής Καινοτομίας </a:t>
            </a:r>
            <a:r>
              <a:rPr lang="en-US" dirty="0"/>
              <a:t>offers support to new entrepreneurs and start-ups in all phases of their creation or consolidation. They</a:t>
            </a:r>
            <a:r>
              <a:rPr lang="en-US" baseline="0" dirty="0"/>
              <a:t> </a:t>
            </a:r>
            <a:r>
              <a:rPr lang="en-US" dirty="0"/>
              <a:t>support</a:t>
            </a:r>
            <a:r>
              <a:rPr lang="en-US" baseline="0" dirty="0"/>
              <a:t> </a:t>
            </a:r>
            <a:r>
              <a:rPr lang="en-US" dirty="0"/>
              <a:t>entrepreneurs who have an initiative to set up a new company. They also provides support to existing enterprises</a:t>
            </a:r>
            <a:r>
              <a:rPr lang="en-US" baseline="0" dirty="0"/>
              <a:t> </a:t>
            </a:r>
            <a:r>
              <a:rPr lang="en-US" dirty="0"/>
              <a:t>that want to implement innovative solutions in their production, management or marketing processes.</a:t>
            </a:r>
            <a:endParaRPr lang="el-G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Business Training Centers</a:t>
            </a:r>
            <a:r>
              <a:rPr lang="el-GR" dirty="0"/>
              <a:t> - Κέντρα Επαγγελματικής Κατάρτισης</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Business Accelerators - Επ</a:t>
            </a:r>
            <a:r>
              <a:rPr lang="en-US" dirty="0" err="1"/>
              <a:t>ιχειρημ</a:t>
            </a:r>
            <a:r>
              <a:rPr lang="en-US" dirty="0"/>
              <a:t>ατικός Επιταχυντής Accelerators "accelerate" growth of an existing company, while incubators "incubate" disruptive ideas with the hope of building out a business model and company. So, accelerators focus on scaling a business while incubators are often more focused on innovation</a:t>
            </a:r>
            <a:endParaRPr lang="el-GR" dirty="0"/>
          </a:p>
          <a:p>
            <a:pPr marL="0" lvl="0" indent="0" algn="l" rtl="0">
              <a:spcBef>
                <a:spcPts val="0"/>
              </a:spcBef>
              <a:spcAft>
                <a:spcPts val="0"/>
              </a:spcAft>
              <a:buNone/>
            </a:pPr>
            <a:r>
              <a:rPr lang="en-US" dirty="0" err="1"/>
              <a:t>Coworking</a:t>
            </a:r>
            <a:r>
              <a:rPr lang="en-US" dirty="0"/>
              <a:t> spaces – </a:t>
            </a:r>
            <a:r>
              <a:rPr lang="el-GR" dirty="0"/>
              <a:t>Κοινόχρηστοι Χώροι Εργασίας</a:t>
            </a:r>
          </a:p>
          <a:p>
            <a:pPr marL="0" lvl="0" indent="0" algn="l" rtl="0">
              <a:spcBef>
                <a:spcPts val="0"/>
              </a:spcBef>
              <a:spcAft>
                <a:spcPts val="0"/>
              </a:spcAft>
              <a:buNone/>
            </a:pPr>
            <a:r>
              <a:rPr lang="en-US" dirty="0"/>
              <a:t>Fabrication Laboratories / Makerspaces</a:t>
            </a:r>
            <a:r>
              <a:rPr lang="el-GR" dirty="0"/>
              <a:t> - Εργαστήρια Κατασκευής</a:t>
            </a:r>
          </a:p>
        </p:txBody>
      </p:sp>
    </p:spTree>
    <p:extLst>
      <p:ext uri="{BB962C8B-B14F-4D97-AF65-F5344CB8AC3E}">
        <p14:creationId xmlns:p14="http://schemas.microsoft.com/office/powerpoint/2010/main" val="85267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gn="just">
              <a:buSzPts val="1000"/>
              <a:buFont typeface="+mj-lt"/>
              <a:buAutoNum type="arabicParenBoth"/>
            </a:pPr>
            <a:r>
              <a:rPr lang="en-US" sz="1100" dirty="0">
                <a:solidFill>
                  <a:schemeClr val="tx1"/>
                </a:solidFill>
                <a:latin typeface="Inria Sans Light"/>
                <a:sym typeface="Inria Sans Light"/>
              </a:rPr>
              <a:t>Financial investment support  </a:t>
            </a:r>
            <a:endParaRPr lang="el-GR" sz="1100" dirty="0">
              <a:solidFill>
                <a:schemeClr val="tx1"/>
              </a:solidFill>
              <a:latin typeface="Inria Sans Light"/>
              <a:sym typeface="Inria Sans Light"/>
            </a:endParaRPr>
          </a:p>
          <a:p>
            <a:pPr marL="342900" lvl="0" indent="-342900" algn="just">
              <a:buSzPts val="1000"/>
              <a:buFont typeface="+mj-lt"/>
              <a:buAutoNum type="arabicParenBoth"/>
            </a:pPr>
            <a:r>
              <a:rPr lang="en-US" sz="1100" dirty="0">
                <a:solidFill>
                  <a:schemeClr val="tx1"/>
                </a:solidFill>
                <a:latin typeface="Inria Sans Light"/>
                <a:sym typeface="Inria Sans Light"/>
              </a:rPr>
              <a:t>Business sustainability </a:t>
            </a:r>
            <a:endParaRPr lang="el-GR" sz="1100" dirty="0">
              <a:solidFill>
                <a:schemeClr val="tx1"/>
              </a:solidFill>
              <a:latin typeface="Inria Sans Light"/>
              <a:sym typeface="Inria Sans Light"/>
            </a:endParaRPr>
          </a:p>
          <a:p>
            <a:pPr marL="342900" lvl="0" indent="-342900" algn="just">
              <a:buSzPts val="1000"/>
              <a:buFont typeface="+mj-lt"/>
              <a:buAutoNum type="arabicParenBoth"/>
            </a:pPr>
            <a:r>
              <a:rPr lang="en-US" sz="1100" dirty="0">
                <a:solidFill>
                  <a:schemeClr val="tx1"/>
                </a:solidFill>
                <a:latin typeface="Inria Sans Light"/>
                <a:sym typeface="Inria Sans Light"/>
              </a:rPr>
              <a:t>Technology &amp; knowledge capture </a:t>
            </a:r>
            <a:endParaRPr lang="el-GR" sz="1100" dirty="0">
              <a:solidFill>
                <a:schemeClr val="tx1"/>
              </a:solidFill>
              <a:latin typeface="Inria Sans Light"/>
              <a:sym typeface="Inria Sans Light"/>
            </a:endParaRPr>
          </a:p>
          <a:p>
            <a:pPr marL="342900" indent="-342900" algn="just">
              <a:buSzPts val="1000"/>
              <a:buFont typeface="+mj-lt"/>
              <a:buAutoNum type="arabicParenBoth"/>
            </a:pPr>
            <a:r>
              <a:rPr lang="en-US" sz="1100" dirty="0">
                <a:solidFill>
                  <a:schemeClr val="tx1"/>
                </a:solidFill>
                <a:latin typeface="Inria Sans Light"/>
              </a:rPr>
              <a:t>Development of entrepreneurial skills </a:t>
            </a:r>
            <a:endParaRPr lang="el-GR" sz="1100" dirty="0">
              <a:solidFill>
                <a:schemeClr val="tx1"/>
              </a:solidFill>
              <a:latin typeface="Inria Sans Light"/>
            </a:endParaRPr>
          </a:p>
          <a:p>
            <a:pPr marL="342900" indent="-342900" algn="just">
              <a:buSzPts val="1000"/>
              <a:buFont typeface="+mj-lt"/>
              <a:buAutoNum type="arabicParenBoth"/>
            </a:pPr>
            <a:r>
              <a:rPr lang="en-US" sz="1100" dirty="0">
                <a:solidFill>
                  <a:schemeClr val="tx1"/>
                </a:solidFill>
                <a:latin typeface="Inria Sans Light"/>
              </a:rPr>
              <a:t>Communication / promotion   </a:t>
            </a:r>
            <a:endParaRPr lang="el-GR" sz="1100" dirty="0">
              <a:solidFill>
                <a:schemeClr val="tx1"/>
              </a:solidFill>
              <a:latin typeface="Inria Sans Light"/>
            </a:endParaRPr>
          </a:p>
          <a:p>
            <a:pPr marL="342900" indent="-342900" algn="just">
              <a:buSzPts val="1000"/>
              <a:buFont typeface="+mj-lt"/>
              <a:buAutoNum type="arabicParenBoth"/>
            </a:pPr>
            <a:r>
              <a:rPr lang="en-US" sz="1100" dirty="0">
                <a:solidFill>
                  <a:schemeClr val="tx1"/>
                </a:solidFill>
                <a:latin typeface="Inria Sans Light"/>
              </a:rPr>
              <a:t>Human resources support </a:t>
            </a:r>
            <a:endParaRPr lang="el-GR" sz="1100" dirty="0">
              <a:solidFill>
                <a:schemeClr val="tx1"/>
              </a:solidFill>
              <a:latin typeface="Inria Sans Light"/>
            </a:endParaRPr>
          </a:p>
        </p:txBody>
      </p:sp>
    </p:spTree>
    <p:extLst>
      <p:ext uri="{BB962C8B-B14F-4D97-AF65-F5344CB8AC3E}">
        <p14:creationId xmlns:p14="http://schemas.microsoft.com/office/powerpoint/2010/main" val="176475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l-GR" dirty="0"/>
          </a:p>
        </p:txBody>
      </p:sp>
    </p:spTree>
    <p:extLst>
      <p:ext uri="{BB962C8B-B14F-4D97-AF65-F5344CB8AC3E}">
        <p14:creationId xmlns:p14="http://schemas.microsoft.com/office/powerpoint/2010/main" val="366194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3998" cy="5143471"/>
            <a:chOff x="0" y="0"/>
            <a:chExt cx="9143998" cy="5143471"/>
          </a:xfrm>
        </p:grpSpPr>
        <p:sp>
          <p:nvSpPr>
            <p:cNvPr id="11" name="Google Shape;11;p2"/>
            <p:cNvSpPr/>
            <p:nvPr/>
          </p:nvSpPr>
          <p:spPr>
            <a:xfrm>
              <a:off x="7804386" y="3246725"/>
              <a:ext cx="1339607" cy="1788411"/>
            </a:xfrm>
            <a:custGeom>
              <a:avLst/>
              <a:gdLst/>
              <a:ahLst/>
              <a:cxnLst/>
              <a:rect l="l" t="t" r="r" b="b"/>
              <a:pathLst>
                <a:path w="12799" h="17087" extrusionOk="0">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75625" y="4536204"/>
              <a:ext cx="787081" cy="607266"/>
            </a:xfrm>
            <a:custGeom>
              <a:avLst/>
              <a:gdLst/>
              <a:ahLst/>
              <a:cxnLst/>
              <a:rect l="l" t="t" r="r" b="b"/>
              <a:pathLst>
                <a:path w="7520" h="5802" extrusionOk="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388529" cy="5074369"/>
            </a:xfrm>
            <a:custGeom>
              <a:avLst/>
              <a:gdLst/>
              <a:ahLst/>
              <a:cxnLst/>
              <a:rect l="l" t="t" r="r" b="b"/>
              <a:pathLst>
                <a:path w="32375" h="48482" extrusionOk="0">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09200" y="0"/>
              <a:ext cx="543002" cy="408403"/>
            </a:xfrm>
            <a:custGeom>
              <a:avLst/>
              <a:gdLst/>
              <a:ahLst/>
              <a:cxnLst/>
              <a:rect l="l" t="t" r="r" b="b"/>
              <a:pathLst>
                <a:path w="5188" h="3902" extrusionOk="0">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14982" y="0"/>
              <a:ext cx="546665" cy="408403"/>
            </a:xfrm>
            <a:custGeom>
              <a:avLst/>
              <a:gdLst/>
              <a:ahLst/>
              <a:cxnLst/>
              <a:rect l="l" t="t" r="r" b="b"/>
              <a:pathLst>
                <a:path w="5223" h="3902" extrusionOk="0">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3118" y="4538507"/>
              <a:ext cx="1033567" cy="604964"/>
            </a:xfrm>
            <a:custGeom>
              <a:avLst/>
              <a:gdLst/>
              <a:ahLst/>
              <a:cxnLst/>
              <a:rect l="l" t="t" r="r" b="b"/>
              <a:pathLst>
                <a:path w="9875" h="5780" extrusionOk="0">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45621" y="4533797"/>
              <a:ext cx="1780038" cy="609674"/>
            </a:xfrm>
            <a:custGeom>
              <a:avLst/>
              <a:gdLst/>
              <a:ahLst/>
              <a:cxnLst/>
              <a:rect l="l" t="t" r="r" b="b"/>
              <a:pathLst>
                <a:path w="17007" h="5825" extrusionOk="0">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00919" y="0"/>
              <a:ext cx="843077" cy="1293031"/>
            </a:xfrm>
            <a:custGeom>
              <a:avLst/>
              <a:gdLst/>
              <a:ahLst/>
              <a:cxnLst/>
              <a:rect l="l" t="t" r="r" b="b"/>
              <a:pathLst>
                <a:path w="8055" h="12354" extrusionOk="0">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799755" y="3252691"/>
              <a:ext cx="344243" cy="619198"/>
            </a:xfrm>
            <a:custGeom>
              <a:avLst/>
              <a:gdLst/>
              <a:ahLst/>
              <a:cxnLst/>
              <a:rect l="l" t="t" r="r" b="b"/>
              <a:pathLst>
                <a:path w="3289" h="5916" extrusionOk="0">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89470" y="0"/>
              <a:ext cx="6654496" cy="5143447"/>
            </a:xfrm>
            <a:custGeom>
              <a:avLst/>
              <a:gdLst/>
              <a:ahLst/>
              <a:cxnLst/>
              <a:rect l="l" t="t" r="r" b="b"/>
              <a:pathLst>
                <a:path w="63579" h="49142" extrusionOk="0">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ctrTitle"/>
          </p:nvPr>
        </p:nvSpPr>
        <p:spPr>
          <a:xfrm>
            <a:off x="1823925" y="1991825"/>
            <a:ext cx="6634200" cy="11598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grpSp>
        <p:nvGrpSpPr>
          <p:cNvPr id="22" name="Google Shape;22;p2"/>
          <p:cNvGrpSpPr/>
          <p:nvPr/>
        </p:nvGrpSpPr>
        <p:grpSpPr>
          <a:xfrm>
            <a:off x="0" y="1872550"/>
            <a:ext cx="1615075" cy="1398164"/>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
        <p:cNvGrpSpPr/>
        <p:nvPr/>
      </p:nvGrpSpPr>
      <p:grpSpPr>
        <a:xfrm>
          <a:off x="0" y="0"/>
          <a:ext cx="0" cy="0"/>
          <a:chOff x="0" y="0"/>
          <a:chExt cx="0" cy="0"/>
        </a:xfrm>
      </p:grpSpPr>
      <p:grpSp>
        <p:nvGrpSpPr>
          <p:cNvPr id="69" name="Google Shape;69;p5"/>
          <p:cNvGrpSpPr/>
          <p:nvPr/>
        </p:nvGrpSpPr>
        <p:grpSpPr>
          <a:xfrm>
            <a:off x="0" y="0"/>
            <a:ext cx="9144036" cy="5143497"/>
            <a:chOff x="0" y="0"/>
            <a:chExt cx="9144036" cy="5143497"/>
          </a:xfrm>
        </p:grpSpPr>
        <p:sp>
          <p:nvSpPr>
            <p:cNvPr id="70" name="Google Shape;70;p5"/>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5"/>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3" name="Google Shape;83;p5"/>
          <p:cNvSpPr txBox="1">
            <a:spLocks noGrp="1"/>
          </p:cNvSpPr>
          <p:nvPr>
            <p:ph type="body" idx="1"/>
          </p:nvPr>
        </p:nvSpPr>
        <p:spPr>
          <a:xfrm>
            <a:off x="1207850" y="1430148"/>
            <a:ext cx="6728400" cy="3033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600"/>
              </a:spcBef>
              <a:spcAft>
                <a:spcPts val="0"/>
              </a:spcAft>
              <a:buSzPts val="18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84" name="Google Shape;84;p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5" name="Google Shape;85;p5"/>
          <p:cNvGrpSpPr/>
          <p:nvPr/>
        </p:nvGrpSpPr>
        <p:grpSpPr>
          <a:xfrm>
            <a:off x="2" y="870200"/>
            <a:ext cx="1055444" cy="306027"/>
            <a:chOff x="-429922" y="847489"/>
            <a:chExt cx="1211622" cy="351311"/>
          </a:xfrm>
        </p:grpSpPr>
        <p:sp>
          <p:nvSpPr>
            <p:cNvPr id="86" name="Google Shape;86;p5"/>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grpSp>
        <p:nvGrpSpPr>
          <p:cNvPr id="173" name="Google Shape;173;p10"/>
          <p:cNvGrpSpPr/>
          <p:nvPr/>
        </p:nvGrpSpPr>
        <p:grpSpPr>
          <a:xfrm>
            <a:off x="0" y="0"/>
            <a:ext cx="9144036" cy="5143497"/>
            <a:chOff x="0" y="0"/>
            <a:chExt cx="9144036" cy="5143497"/>
          </a:xfrm>
        </p:grpSpPr>
        <p:sp>
          <p:nvSpPr>
            <p:cNvPr id="174" name="Google Shape;174;p10"/>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10"/>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3000">
              <a:schemeClr val="accent3"/>
            </a:gs>
            <a:gs pos="31000">
              <a:schemeClr val="accent2"/>
            </a:gs>
            <a:gs pos="100000">
              <a:schemeClr val="accent1"/>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1pPr>
            <a:lvl2pPr lvl="1"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2pPr>
            <a:lvl3pPr lvl="2"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3pPr>
            <a:lvl4pPr lvl="3"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4pPr>
            <a:lvl5pPr lvl="4"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5pPr>
            <a:lvl6pPr lvl="5"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6pPr>
            <a:lvl7pPr lvl="6"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7pPr>
            <a:lvl8pPr lvl="7"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8pPr>
            <a:lvl9pPr lvl="8"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9pPr>
          </a:lstStyle>
          <a:p>
            <a:endParaRPr/>
          </a:p>
        </p:txBody>
      </p:sp>
      <p:sp>
        <p:nvSpPr>
          <p:cNvPr id="7" name="Google Shape;7;p1"/>
          <p:cNvSpPr txBox="1">
            <a:spLocks noGrp="1"/>
          </p:cNvSpPr>
          <p:nvPr>
            <p:ph type="body" idx="1"/>
          </p:nvPr>
        </p:nvSpPr>
        <p:spPr>
          <a:xfrm>
            <a:off x="1207850" y="1430148"/>
            <a:ext cx="6728400" cy="30339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lvl1pPr marL="457200" lvl="0" indent="-342900" rtl="0">
              <a:spcBef>
                <a:spcPts val="0"/>
              </a:spcBef>
              <a:spcAft>
                <a:spcPts val="0"/>
              </a:spcAft>
              <a:buClr>
                <a:schemeClr val="accent4"/>
              </a:buClr>
              <a:buSzPts val="1800"/>
              <a:buFont typeface="Inria Sans Light"/>
              <a:buChar char="⬥"/>
              <a:defRPr sz="2400">
                <a:solidFill>
                  <a:schemeClr val="dk1"/>
                </a:solidFill>
                <a:latin typeface="Inria Sans Light"/>
                <a:ea typeface="Inria Sans Light"/>
                <a:cs typeface="Inria Sans Light"/>
                <a:sym typeface="Inria Sans Light"/>
              </a:defRPr>
            </a:lvl1pPr>
            <a:lvl2pPr marL="914400" lvl="1" indent="-342900" rtl="0">
              <a:spcBef>
                <a:spcPts val="600"/>
              </a:spcBef>
              <a:spcAft>
                <a:spcPts val="0"/>
              </a:spcAft>
              <a:buClr>
                <a:schemeClr val="accent3"/>
              </a:buClr>
              <a:buSzPts val="18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lvl="0" algn="ctr" rtl="0">
              <a:buNone/>
              <a:defRPr sz="1200">
                <a:solidFill>
                  <a:schemeClr val="accent2"/>
                </a:solidFill>
                <a:latin typeface="Titillium Web"/>
                <a:ea typeface="Titillium Web"/>
                <a:cs typeface="Titillium Web"/>
                <a:sym typeface="Titillium Web"/>
              </a:defRPr>
            </a:lvl1pPr>
            <a:lvl2pPr lvl="1" algn="ctr" rtl="0">
              <a:buNone/>
              <a:defRPr sz="1200">
                <a:solidFill>
                  <a:schemeClr val="accent2"/>
                </a:solidFill>
                <a:latin typeface="Titillium Web"/>
                <a:ea typeface="Titillium Web"/>
                <a:cs typeface="Titillium Web"/>
                <a:sym typeface="Titillium Web"/>
              </a:defRPr>
            </a:lvl2pPr>
            <a:lvl3pPr lvl="2" algn="ctr" rtl="0">
              <a:buNone/>
              <a:defRPr sz="1200">
                <a:solidFill>
                  <a:schemeClr val="accent2"/>
                </a:solidFill>
                <a:latin typeface="Titillium Web"/>
                <a:ea typeface="Titillium Web"/>
                <a:cs typeface="Titillium Web"/>
                <a:sym typeface="Titillium Web"/>
              </a:defRPr>
            </a:lvl3pPr>
            <a:lvl4pPr lvl="3" algn="ctr" rtl="0">
              <a:buNone/>
              <a:defRPr sz="1200">
                <a:solidFill>
                  <a:schemeClr val="accent2"/>
                </a:solidFill>
                <a:latin typeface="Titillium Web"/>
                <a:ea typeface="Titillium Web"/>
                <a:cs typeface="Titillium Web"/>
                <a:sym typeface="Titillium Web"/>
              </a:defRPr>
            </a:lvl4pPr>
            <a:lvl5pPr lvl="4" algn="ctr" rtl="0">
              <a:buNone/>
              <a:defRPr sz="1200">
                <a:solidFill>
                  <a:schemeClr val="accent2"/>
                </a:solidFill>
                <a:latin typeface="Titillium Web"/>
                <a:ea typeface="Titillium Web"/>
                <a:cs typeface="Titillium Web"/>
                <a:sym typeface="Titillium Web"/>
              </a:defRPr>
            </a:lvl5pPr>
            <a:lvl6pPr lvl="5" algn="ctr" rtl="0">
              <a:buNone/>
              <a:defRPr sz="1200">
                <a:solidFill>
                  <a:schemeClr val="accent2"/>
                </a:solidFill>
                <a:latin typeface="Titillium Web"/>
                <a:ea typeface="Titillium Web"/>
                <a:cs typeface="Titillium Web"/>
                <a:sym typeface="Titillium Web"/>
              </a:defRPr>
            </a:lvl6pPr>
            <a:lvl7pPr lvl="6" algn="ctr" rtl="0">
              <a:buNone/>
              <a:defRPr sz="1200">
                <a:solidFill>
                  <a:schemeClr val="accent2"/>
                </a:solidFill>
                <a:latin typeface="Titillium Web"/>
                <a:ea typeface="Titillium Web"/>
                <a:cs typeface="Titillium Web"/>
                <a:sym typeface="Titillium Web"/>
              </a:defRPr>
            </a:lvl7pPr>
            <a:lvl8pPr lvl="7" algn="ctr" rtl="0">
              <a:buNone/>
              <a:defRPr sz="1200">
                <a:solidFill>
                  <a:schemeClr val="accent2"/>
                </a:solidFill>
                <a:latin typeface="Titillium Web"/>
                <a:ea typeface="Titillium Web"/>
                <a:cs typeface="Titillium Web"/>
                <a:sym typeface="Titillium Web"/>
              </a:defRPr>
            </a:lvl8pPr>
            <a:lvl9pPr lvl="8" algn="ctr" rtl="0">
              <a:buNone/>
              <a:defRPr sz="1200">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martrural.eu/train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 name="Ορθογώνιο 1"/>
          <p:cNvSpPr/>
          <p:nvPr/>
        </p:nvSpPr>
        <p:spPr>
          <a:xfrm>
            <a:off x="0" y="0"/>
            <a:ext cx="9144000" cy="7946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8" name="Google Shape;198;p12"/>
          <p:cNvSpPr txBox="1">
            <a:spLocks noGrp="1"/>
          </p:cNvSpPr>
          <p:nvPr>
            <p:ph type="ctrTitle"/>
          </p:nvPr>
        </p:nvSpPr>
        <p:spPr>
          <a:xfrm>
            <a:off x="1561628" y="1603863"/>
            <a:ext cx="6855489" cy="1935773"/>
          </a:xfrm>
          <a:prstGeom prst="rect">
            <a:avLst/>
          </a:prstGeom>
        </p:spPr>
        <p:txBody>
          <a:bodyPr spcFirstLastPara="1" wrap="square" lIns="0" tIns="0" rIns="0" bIns="0" anchor="ctr" anchorCtr="0">
            <a:noAutofit/>
          </a:bodyPr>
          <a:lstStyle/>
          <a:p>
            <a:pPr lvl="0" algn="ctr"/>
            <a:r>
              <a:rPr lang="el-GR" sz="4800" dirty="0"/>
              <a:t>Τ</a:t>
            </a:r>
            <a:r>
              <a:rPr lang="en-US" sz="4800" dirty="0"/>
              <a:t>A</a:t>
            </a:r>
            <a:r>
              <a:rPr lang="el-GR" sz="4800" dirty="0"/>
              <a:t> ΚΕΝΤΡ</a:t>
            </a:r>
            <a:r>
              <a:rPr lang="en-US" sz="4800" dirty="0"/>
              <a:t>A</a:t>
            </a:r>
            <a:r>
              <a:rPr lang="el-GR" sz="4800" dirty="0"/>
              <a:t> </a:t>
            </a:r>
            <a:r>
              <a:rPr lang="en-US" sz="4800" dirty="0"/>
              <a:t>S</a:t>
            </a:r>
            <a:r>
              <a:rPr lang="el-GR" sz="4800" dirty="0"/>
              <a:t>MARTRURAL</a:t>
            </a:r>
            <a:br>
              <a:rPr lang="en-US" sz="4800" dirty="0"/>
            </a:br>
            <a:r>
              <a:rPr lang="el-GR" sz="4800" dirty="0"/>
              <a:t>&amp; ΤΟ ΣΧΕΔΙΟ ΔΡΑΣΗΣ  </a:t>
            </a:r>
            <a:endParaRPr sz="4800" dirty="0"/>
          </a:p>
        </p:txBody>
      </p:sp>
      <p:grpSp>
        <p:nvGrpSpPr>
          <p:cNvPr id="199" name="Google Shape;199;p12"/>
          <p:cNvGrpSpPr/>
          <p:nvPr/>
        </p:nvGrpSpPr>
        <p:grpSpPr>
          <a:xfrm>
            <a:off x="690071" y="2289511"/>
            <a:ext cx="635183" cy="564280"/>
            <a:chOff x="5292575" y="3681900"/>
            <a:chExt cx="420150" cy="373275"/>
          </a:xfrm>
        </p:grpSpPr>
        <p:sp>
          <p:nvSpPr>
            <p:cNvPr id="200" name="Google Shape;200;p1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Εικόνα 2">
            <a:extLst>
              <a:ext uri="{FF2B5EF4-FFF2-40B4-BE49-F238E27FC236}">
                <a16:creationId xmlns:a16="http://schemas.microsoft.com/office/drawing/2014/main" id="{B5F33F8A-9A84-4392-87EF-35522D9F53AE}"/>
              </a:ext>
            </a:extLst>
          </p:cNvPr>
          <p:cNvPicPr>
            <a:picLocks noChangeAspect="1"/>
          </p:cNvPicPr>
          <p:nvPr/>
        </p:nvPicPr>
        <p:blipFill>
          <a:blip r:embed="rId3"/>
          <a:stretch>
            <a:fillRect/>
          </a:stretch>
        </p:blipFill>
        <p:spPr>
          <a:xfrm>
            <a:off x="173804" y="66052"/>
            <a:ext cx="1954401" cy="665647"/>
          </a:xfrm>
          <a:prstGeom prst="rect">
            <a:avLst/>
          </a:prstGeom>
        </p:spPr>
      </p:pic>
      <p:pic>
        <p:nvPicPr>
          <p:cNvPr id="14" name="Εικόνα 13">
            <a:extLst>
              <a:ext uri="{FF2B5EF4-FFF2-40B4-BE49-F238E27FC236}">
                <a16:creationId xmlns:a16="http://schemas.microsoft.com/office/drawing/2014/main" id="{E62286D8-D179-4EA6-BCE1-EDF00235A26B}"/>
              </a:ext>
            </a:extLst>
          </p:cNvPr>
          <p:cNvPicPr>
            <a:picLocks noChangeAspect="1"/>
          </p:cNvPicPr>
          <p:nvPr/>
        </p:nvPicPr>
        <p:blipFill>
          <a:blip r:embed="rId4"/>
          <a:stretch>
            <a:fillRect/>
          </a:stretch>
        </p:blipFill>
        <p:spPr>
          <a:xfrm>
            <a:off x="7332836" y="0"/>
            <a:ext cx="1029367" cy="7946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118043" y="152400"/>
            <a:ext cx="4841886" cy="78649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sz="2800" dirty="0"/>
              <a:t>ΤΟ ΚΕΝΤΡΟ </a:t>
            </a:r>
            <a:r>
              <a:rPr lang="en-US" sz="2800" b="1" dirty="0">
                <a:solidFill>
                  <a:schemeClr val="accent4"/>
                </a:solidFill>
              </a:rPr>
              <a:t>SMARTRURAL</a:t>
            </a:r>
            <a:endParaRPr sz="2800" dirty="0"/>
          </a:p>
        </p:txBody>
      </p:sp>
      <p:sp>
        <p:nvSpPr>
          <p:cNvPr id="242" name="Google Shape;242;p17"/>
          <p:cNvSpPr txBox="1">
            <a:spLocks noGrp="1"/>
          </p:cNvSpPr>
          <p:nvPr>
            <p:ph type="body" idx="1"/>
          </p:nvPr>
        </p:nvSpPr>
        <p:spPr>
          <a:xfrm>
            <a:off x="1032100" y="839412"/>
            <a:ext cx="7783725" cy="3961187"/>
          </a:xfrm>
          <a:prstGeom prst="rect">
            <a:avLst/>
          </a:prstGeom>
        </p:spPr>
        <p:txBody>
          <a:bodyPr spcFirstLastPara="1" wrap="square" lIns="0" tIns="0" rIns="0" bIns="0" anchor="t" anchorCtr="0">
            <a:noAutofit/>
          </a:bodyPr>
          <a:lstStyle/>
          <a:p>
            <a:pPr marL="114300" indent="0" algn="just">
              <a:buNone/>
            </a:pPr>
            <a:r>
              <a:rPr lang="el-GR" sz="2000" dirty="0"/>
              <a:t>Τι  Παρέχει το Κέντρο:</a:t>
            </a:r>
            <a:r>
              <a:rPr lang="en-US" sz="2000" dirty="0"/>
              <a:t> </a:t>
            </a:r>
          </a:p>
          <a:p>
            <a:pPr algn="just"/>
            <a:r>
              <a:rPr lang="el-GR" sz="2000" dirty="0"/>
              <a:t>τεχνική, οικονομική και συμβουλευτική υποστήριξη σε επιχειρηματίες του αγροτικού τομέα και παράλληλα, τεχνική υποστήριξη σε τοπικές αρχές της υπαίθρου για την εφαρμογή πολιτικών φιλικών στην επιχειρηματικότητα βασιζόμενων στην έξυπνη εξειδίκευση..</a:t>
            </a:r>
          </a:p>
          <a:p>
            <a:pPr marL="114300" indent="0" algn="just">
              <a:buNone/>
            </a:pPr>
            <a:endParaRPr lang="el-GR" sz="2000" dirty="0"/>
          </a:p>
          <a:p>
            <a:pPr marL="114300" indent="0" algn="just">
              <a:buNone/>
            </a:pPr>
            <a:r>
              <a:rPr lang="el-GR" sz="2000" dirty="0"/>
              <a:t>Στόχος του Κέντρου </a:t>
            </a:r>
            <a:r>
              <a:rPr lang="en-US" sz="2000" dirty="0" err="1"/>
              <a:t>SmartRural</a:t>
            </a:r>
            <a:r>
              <a:rPr lang="el-GR" sz="2000" dirty="0"/>
              <a:t>:</a:t>
            </a:r>
            <a:r>
              <a:rPr lang="en-US" sz="2000" dirty="0"/>
              <a:t> </a:t>
            </a:r>
          </a:p>
          <a:p>
            <a:pPr algn="just"/>
            <a:r>
              <a:rPr lang="el-GR" sz="2000" dirty="0"/>
              <a:t>η στήριξη της βιώσιμης ανάπτυξης της υπαίθρου στην ευρύτερη περιοχή, και η στήριξη της αγροτικής επιχειρηματικότητας μέσω παροχής υπηρεσιών εκπαίδευσης, καθοδήγησης (</a:t>
            </a:r>
            <a:r>
              <a:rPr lang="el-GR" sz="2000" dirty="0" err="1"/>
              <a:t>mentoring</a:t>
            </a:r>
            <a:r>
              <a:rPr lang="el-GR" sz="2000" dirty="0"/>
              <a:t>), επιχειρηματικής εκκόλαψης και επιτάχυνσης επιχειρηματικών ιδεών και σχεδίων.</a:t>
            </a:r>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6" name="Εικόνα 5">
            <a:extLst>
              <a:ext uri="{FF2B5EF4-FFF2-40B4-BE49-F238E27FC236}">
                <a16:creationId xmlns:a16="http://schemas.microsoft.com/office/drawing/2014/main" id="{2EE9EF57-8C41-473D-AD0F-D712BC62EB6D}"/>
              </a:ext>
            </a:extLst>
          </p:cNvPr>
          <p:cNvPicPr>
            <a:picLocks noChangeAspect="1"/>
          </p:cNvPicPr>
          <p:nvPr/>
        </p:nvPicPr>
        <p:blipFill>
          <a:blip r:embed="rId3"/>
          <a:stretch>
            <a:fillRect/>
          </a:stretch>
        </p:blipFill>
        <p:spPr>
          <a:xfrm>
            <a:off x="7339360" y="73156"/>
            <a:ext cx="1029367" cy="794664"/>
          </a:xfrm>
          <a:prstGeom prst="rect">
            <a:avLst/>
          </a:prstGeom>
        </p:spPr>
      </p:pic>
    </p:spTree>
    <p:extLst>
      <p:ext uri="{BB962C8B-B14F-4D97-AF65-F5344CB8AC3E}">
        <p14:creationId xmlns:p14="http://schemas.microsoft.com/office/powerpoint/2010/main" val="263374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118042" y="152400"/>
            <a:ext cx="6993857" cy="78649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sz="2800" dirty="0"/>
              <a:t>Οι προσφερόμενες Υπηρεσίες του Κέντρου</a:t>
            </a:r>
            <a:endParaRPr sz="2800" dirty="0"/>
          </a:p>
        </p:txBody>
      </p:sp>
      <p:sp>
        <p:nvSpPr>
          <p:cNvPr id="242" name="Google Shape;242;p17"/>
          <p:cNvSpPr txBox="1">
            <a:spLocks noGrp="1"/>
          </p:cNvSpPr>
          <p:nvPr>
            <p:ph type="body" idx="1"/>
          </p:nvPr>
        </p:nvSpPr>
        <p:spPr>
          <a:xfrm>
            <a:off x="1032100" y="839412"/>
            <a:ext cx="7783725" cy="3961187"/>
          </a:xfrm>
          <a:prstGeom prst="rect">
            <a:avLst/>
          </a:prstGeom>
        </p:spPr>
        <p:txBody>
          <a:bodyPr spcFirstLastPara="1" wrap="square" lIns="0" tIns="0" rIns="0" bIns="0" anchor="t" anchorCtr="0">
            <a:noAutofit/>
          </a:bodyPr>
          <a:lstStyle/>
          <a:p>
            <a:pPr algn="just"/>
            <a:r>
              <a:rPr lang="el-GR" sz="2200" dirty="0"/>
              <a:t>Τεχνική, οικονομική, διάγνωση και καταγραφή αναγκών: συνεντεύξεις με παραγωγούς και εν δυνάμει επιχειρηματίες στο χώρο της </a:t>
            </a:r>
            <a:r>
              <a:rPr lang="el-GR" sz="2200" dirty="0" err="1"/>
              <a:t>αγροδιατροφής</a:t>
            </a:r>
            <a:r>
              <a:rPr lang="el-GR" sz="2200" dirty="0"/>
              <a:t> και του εναλλακτικού τουρισμού καθώς και με ανέργους, με σκοπό την καταγραφή των αναγκών τους</a:t>
            </a:r>
          </a:p>
          <a:p>
            <a:pPr algn="just"/>
            <a:r>
              <a:rPr lang="el-GR" sz="2200" dirty="0"/>
              <a:t>Συνεντεύξεις με παραγωγούς και εν δυνάμει επιχειρηματίες στο χώρο της </a:t>
            </a:r>
            <a:r>
              <a:rPr lang="el-GR" sz="2200" dirty="0" err="1"/>
              <a:t>αγροδιατροφής</a:t>
            </a:r>
            <a:r>
              <a:rPr lang="el-GR" sz="2200" dirty="0"/>
              <a:t> και του εναλλακτικού τουρισμού καθώς και με ανέργους, με σκοπό την καταγραφή των επιχειρηματικών τους ιδεών, χρησιμοποιώντας το σχήμα του “</a:t>
            </a:r>
            <a:r>
              <a:rPr lang="el-GR" sz="2200" dirty="0" err="1"/>
              <a:t>Lean</a:t>
            </a:r>
            <a:r>
              <a:rPr lang="el-GR" sz="2200" dirty="0"/>
              <a:t> </a:t>
            </a:r>
            <a:r>
              <a:rPr lang="el-GR" sz="2200" dirty="0" err="1"/>
              <a:t>Canvas</a:t>
            </a:r>
            <a:r>
              <a:rPr lang="el-GR" sz="2200" dirty="0"/>
              <a:t> </a:t>
            </a:r>
            <a:r>
              <a:rPr lang="el-GR" sz="2200" dirty="0" err="1"/>
              <a:t>Business</a:t>
            </a:r>
            <a:r>
              <a:rPr lang="el-GR" sz="2200" dirty="0"/>
              <a:t> </a:t>
            </a:r>
            <a:r>
              <a:rPr lang="el-GR" sz="2200" dirty="0" err="1"/>
              <a:t>Model</a:t>
            </a:r>
            <a:r>
              <a:rPr lang="el-GR" sz="2200" dirty="0"/>
              <a:t>”</a:t>
            </a:r>
          </a:p>
          <a:p>
            <a:pPr algn="just"/>
            <a:r>
              <a:rPr lang="el-GR" sz="2200" dirty="0"/>
              <a:t>Υποστήριξη και παροχή πληροφοριών για νομικά, φορολογικά και επιχειρηματικά ερωτήματα</a:t>
            </a:r>
          </a:p>
          <a:p>
            <a:pPr algn="just"/>
            <a:endParaRPr lang="el-GR" sz="2000" dirty="0"/>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6" name="Εικόνα 5">
            <a:extLst>
              <a:ext uri="{FF2B5EF4-FFF2-40B4-BE49-F238E27FC236}">
                <a16:creationId xmlns:a16="http://schemas.microsoft.com/office/drawing/2014/main" id="{CF677A1A-5183-431B-B902-D381EB1935C6}"/>
              </a:ext>
            </a:extLst>
          </p:cNvPr>
          <p:cNvPicPr>
            <a:picLocks noChangeAspect="1"/>
          </p:cNvPicPr>
          <p:nvPr/>
        </p:nvPicPr>
        <p:blipFill>
          <a:blip r:embed="rId3"/>
          <a:stretch>
            <a:fillRect/>
          </a:stretch>
        </p:blipFill>
        <p:spPr>
          <a:xfrm>
            <a:off x="7786458" y="44748"/>
            <a:ext cx="1029367" cy="794664"/>
          </a:xfrm>
          <a:prstGeom prst="rect">
            <a:avLst/>
          </a:prstGeom>
        </p:spPr>
      </p:pic>
    </p:spTree>
    <p:extLst>
      <p:ext uri="{BB962C8B-B14F-4D97-AF65-F5344CB8AC3E}">
        <p14:creationId xmlns:p14="http://schemas.microsoft.com/office/powerpoint/2010/main" val="326083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118042" y="152400"/>
            <a:ext cx="6993857" cy="78649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sz="2800" dirty="0"/>
              <a:t>Οι προσφερόμενες Υπηρεσίες του Κέντρου</a:t>
            </a:r>
            <a:endParaRPr sz="2800" dirty="0"/>
          </a:p>
        </p:txBody>
      </p:sp>
      <p:sp>
        <p:nvSpPr>
          <p:cNvPr id="242" name="Google Shape;242;p17"/>
          <p:cNvSpPr txBox="1">
            <a:spLocks noGrp="1"/>
          </p:cNvSpPr>
          <p:nvPr>
            <p:ph type="body" idx="1"/>
          </p:nvPr>
        </p:nvSpPr>
        <p:spPr>
          <a:xfrm>
            <a:off x="1032100" y="839412"/>
            <a:ext cx="7783725" cy="3961187"/>
          </a:xfrm>
          <a:prstGeom prst="rect">
            <a:avLst/>
          </a:prstGeom>
        </p:spPr>
        <p:txBody>
          <a:bodyPr spcFirstLastPara="1" wrap="square" lIns="0" tIns="0" rIns="0" bIns="0" anchor="t" anchorCtr="0">
            <a:noAutofit/>
          </a:bodyPr>
          <a:lstStyle/>
          <a:p>
            <a:pPr algn="just"/>
            <a:r>
              <a:rPr lang="el-GR" sz="2000" dirty="0" err="1"/>
              <a:t>Mentoring</a:t>
            </a:r>
            <a:r>
              <a:rPr lang="el-GR" sz="2000" dirty="0"/>
              <a:t> και συμβουλευτική καθοδήγηση: Διαμόρφωση προτάσεων προκαταρκτικών επιχειρηματικών πλάνων με βάση τον Επιχειρηματικό Οδηγό SmartRural</a:t>
            </a:r>
          </a:p>
          <a:p>
            <a:pPr algn="just"/>
            <a:r>
              <a:rPr lang="el-GR" sz="2000" dirty="0" err="1"/>
              <a:t>Focus</a:t>
            </a:r>
            <a:r>
              <a:rPr lang="el-GR" sz="2000" dirty="0"/>
              <a:t> </a:t>
            </a:r>
            <a:r>
              <a:rPr lang="el-GR" sz="2000" dirty="0" err="1"/>
              <a:t>Group</a:t>
            </a:r>
            <a:r>
              <a:rPr lang="el-GR" sz="2000" dirty="0"/>
              <a:t>: Συνεργασίες και κοινές ομάδες εργασίας παραγωγών στο χώρο της </a:t>
            </a:r>
            <a:r>
              <a:rPr lang="el-GR" sz="2000" dirty="0" err="1"/>
              <a:t>αγροδιατροφής</a:t>
            </a:r>
            <a:r>
              <a:rPr lang="el-GR" sz="2000" dirty="0"/>
              <a:t>, του εναλλακτικού τουρισμού αλλά και ανέργων, κατά τις οποίες, οι συμμετέχοντες θα μπορούν να αξιοποιούν τα διάφορα Εργαλεία SmartRural, και συγκεκριμένα το GIS &amp; DSS, ο Επιχειρηματικός Οδηγός, καθώς και η Ηλεκτρονική Πλατφόρμα SmartRural.</a:t>
            </a:r>
          </a:p>
          <a:p>
            <a:pPr algn="just"/>
            <a:r>
              <a:rPr lang="el-GR" sz="2000" dirty="0"/>
              <a:t>Συναντήσεις, συζητήσεις με εκπροσώπους φορέων της περιοχής ή/και με επιτυχημένους επιχειρηματίες στο πλαίσιο των δράσεων του Δικτύου SmartRural</a:t>
            </a:r>
          </a:p>
          <a:p>
            <a:pPr algn="just"/>
            <a:endParaRPr lang="el-GR" sz="2000" dirty="0"/>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6" name="Εικόνα 5">
            <a:extLst>
              <a:ext uri="{FF2B5EF4-FFF2-40B4-BE49-F238E27FC236}">
                <a16:creationId xmlns:a16="http://schemas.microsoft.com/office/drawing/2014/main" id="{637A71D8-B030-4BD9-8014-0771B15E1583}"/>
              </a:ext>
            </a:extLst>
          </p:cNvPr>
          <p:cNvPicPr>
            <a:picLocks noChangeAspect="1"/>
          </p:cNvPicPr>
          <p:nvPr/>
        </p:nvPicPr>
        <p:blipFill>
          <a:blip r:embed="rId3"/>
          <a:stretch>
            <a:fillRect/>
          </a:stretch>
        </p:blipFill>
        <p:spPr>
          <a:xfrm>
            <a:off x="7683157" y="44748"/>
            <a:ext cx="1029367" cy="794664"/>
          </a:xfrm>
          <a:prstGeom prst="rect">
            <a:avLst/>
          </a:prstGeom>
        </p:spPr>
      </p:pic>
    </p:spTree>
    <p:extLst>
      <p:ext uri="{BB962C8B-B14F-4D97-AF65-F5344CB8AC3E}">
        <p14:creationId xmlns:p14="http://schemas.microsoft.com/office/powerpoint/2010/main" val="392771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3"/>
          <p:cNvSpPr/>
          <p:nvPr/>
        </p:nvSpPr>
        <p:spPr>
          <a:xfrm>
            <a:off x="4450425" y="1380838"/>
            <a:ext cx="3532500" cy="224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latin typeface="Inria Sans Light"/>
                <a:ea typeface="Inria Sans Light"/>
                <a:cs typeface="Inria Sans Light"/>
                <a:sym typeface="Inria Sans Light"/>
              </a:rPr>
              <a:t>Place your screenshot here</a:t>
            </a:r>
            <a:endParaRPr sz="1000">
              <a:solidFill>
                <a:schemeClr val="dk2"/>
              </a:solidFill>
              <a:latin typeface="Inria Sans Light"/>
              <a:ea typeface="Inria Sans Light"/>
              <a:cs typeface="Inria Sans Light"/>
              <a:sym typeface="Inria Sans Light"/>
            </a:endParaRPr>
          </a:p>
        </p:txBody>
      </p:sp>
      <p:sp>
        <p:nvSpPr>
          <p:cNvPr id="434" name="Google Shape;434;p33"/>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435" name="Google Shape;435;p33"/>
          <p:cNvGrpSpPr/>
          <p:nvPr/>
        </p:nvGrpSpPr>
        <p:grpSpPr>
          <a:xfrm>
            <a:off x="3945574" y="1241054"/>
            <a:ext cx="4542205" cy="2661224"/>
            <a:chOff x="1177450" y="241631"/>
            <a:chExt cx="6173152" cy="3616776"/>
          </a:xfrm>
        </p:grpSpPr>
        <p:sp>
          <p:nvSpPr>
            <p:cNvPr id="436" name="Google Shape;436;p33"/>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33"/>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33"/>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33"/>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FFFFFF">
                <a:alpha val="111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0" name="Google Shape;440;p33"/>
          <p:cNvSpPr txBox="1">
            <a:spLocks noGrp="1"/>
          </p:cNvSpPr>
          <p:nvPr>
            <p:ph type="body" idx="4294967295"/>
          </p:nvPr>
        </p:nvSpPr>
        <p:spPr>
          <a:xfrm>
            <a:off x="-633423" y="752024"/>
            <a:ext cx="5546170" cy="304967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latin typeface="Saira SemiCondensed Medium"/>
                <a:ea typeface="Saira SemiCondensed Medium"/>
                <a:cs typeface="Saira SemiCondensed Medium"/>
                <a:sym typeface="Saira SemiCondensed Medium"/>
                <a:hlinkClick r:id="rId3"/>
              </a:rPr>
              <a:t>https://smartrural.eu/training</a:t>
            </a:r>
            <a:endParaRPr lang="en-US" dirty="0">
              <a:latin typeface="Saira SemiCondensed Medium"/>
              <a:ea typeface="Saira SemiCondensed Medium"/>
              <a:cs typeface="Saira SemiCondensed Medium"/>
              <a:sym typeface="Saira SemiCondensed Medium"/>
            </a:endParaRPr>
          </a:p>
          <a:p>
            <a:pPr marL="0" lvl="0" indent="0" algn="ctr" rtl="0">
              <a:spcBef>
                <a:spcPts val="0"/>
              </a:spcBef>
              <a:spcAft>
                <a:spcPts val="0"/>
              </a:spcAft>
              <a:buNone/>
            </a:pPr>
            <a:r>
              <a:rPr lang="el-GR" sz="2000" dirty="0"/>
              <a:t>Εκπαιδευτικό Υλικό Εργαστηρίων</a:t>
            </a:r>
            <a:endParaRPr sz="2000" dirty="0"/>
          </a:p>
        </p:txBody>
      </p:sp>
      <p:pic>
        <p:nvPicPr>
          <p:cNvPr id="3" name="Εικόνα 2">
            <a:extLst>
              <a:ext uri="{FF2B5EF4-FFF2-40B4-BE49-F238E27FC236}">
                <a16:creationId xmlns:a16="http://schemas.microsoft.com/office/drawing/2014/main" id="{62C47C4D-DC9C-42A6-A392-010995859D00}"/>
              </a:ext>
            </a:extLst>
          </p:cNvPr>
          <p:cNvPicPr>
            <a:picLocks noChangeAspect="1"/>
          </p:cNvPicPr>
          <p:nvPr/>
        </p:nvPicPr>
        <p:blipFill>
          <a:blip r:embed="rId4"/>
          <a:stretch>
            <a:fillRect/>
          </a:stretch>
        </p:blipFill>
        <p:spPr>
          <a:xfrm>
            <a:off x="4450425" y="1367280"/>
            <a:ext cx="3532500" cy="2249400"/>
          </a:xfrm>
          <a:prstGeom prst="rect">
            <a:avLst/>
          </a:prstGeom>
        </p:spPr>
      </p:pic>
    </p:spTree>
    <p:extLst>
      <p:ext uri="{BB962C8B-B14F-4D97-AF65-F5344CB8AC3E}">
        <p14:creationId xmlns:p14="http://schemas.microsoft.com/office/powerpoint/2010/main" val="28112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4"/>
          <p:cNvSpPr txBox="1">
            <a:spLocks noGrp="1"/>
          </p:cNvSpPr>
          <p:nvPr>
            <p:ph type="ctrTitle" idx="4294967295"/>
          </p:nvPr>
        </p:nvSpPr>
        <p:spPr>
          <a:xfrm>
            <a:off x="269163" y="1881467"/>
            <a:ext cx="6631681" cy="97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l-GR" sz="4800" dirty="0"/>
              <a:t>ΕΥΧΑΡΙΣΤΟΥΜΕ</a:t>
            </a:r>
            <a:r>
              <a:rPr lang="en" sz="4800" dirty="0"/>
              <a:t>!</a:t>
            </a:r>
            <a:endParaRPr sz="4800" dirty="0"/>
          </a:p>
        </p:txBody>
      </p:sp>
      <p:sp>
        <p:nvSpPr>
          <p:cNvPr id="447" name="Google Shape;447;p3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448" name="Google Shape;448;p34"/>
          <p:cNvGrpSpPr/>
          <p:nvPr/>
        </p:nvGrpSpPr>
        <p:grpSpPr>
          <a:xfrm rot="10800000">
            <a:off x="5014102" y="1109741"/>
            <a:ext cx="4122748" cy="2955434"/>
            <a:chOff x="291713" y="847485"/>
            <a:chExt cx="489987" cy="351315"/>
          </a:xfrm>
        </p:grpSpPr>
        <p:sp>
          <p:nvSpPr>
            <p:cNvPr id="449" name="Google Shape;449;p34"/>
            <p:cNvSpPr/>
            <p:nvPr/>
          </p:nvSpPr>
          <p:spPr>
            <a:xfrm>
              <a:off x="291713" y="847485"/>
              <a:ext cx="3384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4"/>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34"/>
          <p:cNvGrpSpPr/>
          <p:nvPr/>
        </p:nvGrpSpPr>
        <p:grpSpPr>
          <a:xfrm>
            <a:off x="5781655" y="2060399"/>
            <a:ext cx="958428" cy="901731"/>
            <a:chOff x="5972700" y="2330200"/>
            <a:chExt cx="411625" cy="387275"/>
          </a:xfrm>
        </p:grpSpPr>
        <p:sp>
          <p:nvSpPr>
            <p:cNvPr id="452" name="Google Shape;452;p3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3299" y="431151"/>
            <a:ext cx="2912218" cy="3400443"/>
            <a:chOff x="0" y="0"/>
            <a:chExt cx="1590619" cy="1857282"/>
          </a:xfrm>
        </p:grpSpPr>
        <p:sp>
          <p:nvSpPr>
            <p:cNvPr id="3" name="Freeform 3"/>
            <p:cNvSpPr/>
            <p:nvPr/>
          </p:nvSpPr>
          <p:spPr>
            <a:xfrm>
              <a:off x="0" y="0"/>
              <a:ext cx="1590619" cy="1857282"/>
            </a:xfrm>
            <a:custGeom>
              <a:avLst/>
              <a:gdLst/>
              <a:ahLst/>
              <a:cxnLst/>
              <a:rect l="l" t="t" r="r" b="b"/>
              <a:pathLst>
                <a:path w="1590619" h="1857282">
                  <a:moveTo>
                    <a:pt x="1466159" y="1857282"/>
                  </a:moveTo>
                  <a:lnTo>
                    <a:pt x="124460" y="1857282"/>
                  </a:lnTo>
                  <a:cubicBezTo>
                    <a:pt x="55880" y="1857282"/>
                    <a:pt x="0" y="1801402"/>
                    <a:pt x="0" y="1732822"/>
                  </a:cubicBezTo>
                  <a:lnTo>
                    <a:pt x="0" y="124460"/>
                  </a:lnTo>
                  <a:cubicBezTo>
                    <a:pt x="0" y="55880"/>
                    <a:pt x="55880" y="0"/>
                    <a:pt x="124460" y="0"/>
                  </a:cubicBezTo>
                  <a:lnTo>
                    <a:pt x="1466159" y="0"/>
                  </a:lnTo>
                  <a:cubicBezTo>
                    <a:pt x="1534739" y="0"/>
                    <a:pt x="1590619" y="55880"/>
                    <a:pt x="1590619" y="124460"/>
                  </a:cubicBezTo>
                  <a:lnTo>
                    <a:pt x="1590619" y="1732822"/>
                  </a:lnTo>
                  <a:cubicBezTo>
                    <a:pt x="1590619" y="1801402"/>
                    <a:pt x="1534739" y="1857282"/>
                    <a:pt x="1466159" y="1857282"/>
                  </a:cubicBezTo>
                  <a:close/>
                </a:path>
              </a:pathLst>
            </a:custGeom>
            <a:solidFill>
              <a:srgbClr val="FFFFFF"/>
            </a:solidFill>
          </p:spPr>
        </p:sp>
      </p:grpSp>
      <p:sp>
        <p:nvSpPr>
          <p:cNvPr id="4" name="TextBox 4"/>
          <p:cNvSpPr txBox="1"/>
          <p:nvPr/>
        </p:nvSpPr>
        <p:spPr>
          <a:xfrm>
            <a:off x="867418" y="1471182"/>
            <a:ext cx="2603979" cy="1000274"/>
          </a:xfrm>
          <a:prstGeom prst="rect">
            <a:avLst/>
          </a:prstGeom>
        </p:spPr>
        <p:txBody>
          <a:bodyPr lIns="0" tIns="0" rIns="0" bIns="0" rtlCol="0" anchor="t">
            <a:spAutoFit/>
          </a:bodyPr>
          <a:lstStyle/>
          <a:p>
            <a:pPr algn="ctr">
              <a:lnSpc>
                <a:spcPts val="3892"/>
              </a:lnSpc>
            </a:pPr>
            <a:r>
              <a:rPr lang="el-GR" sz="3384" dirty="0">
                <a:solidFill>
                  <a:srgbClr val="2E4494"/>
                </a:solidFill>
                <a:latin typeface="League Spartan"/>
              </a:rPr>
              <a:t>Περιγραφή του Έργου</a:t>
            </a:r>
            <a:endParaRPr lang="en-US" sz="3384" dirty="0">
              <a:solidFill>
                <a:srgbClr val="2E4494"/>
              </a:solidFill>
              <a:latin typeface="League Spartan"/>
            </a:endParaRPr>
          </a:p>
        </p:txBody>
      </p:sp>
      <p:grpSp>
        <p:nvGrpSpPr>
          <p:cNvPr id="5" name="Group 5"/>
          <p:cNvGrpSpPr/>
          <p:nvPr/>
        </p:nvGrpSpPr>
        <p:grpSpPr>
          <a:xfrm>
            <a:off x="713299" y="3420143"/>
            <a:ext cx="2912218" cy="1214701"/>
            <a:chOff x="0" y="0"/>
            <a:chExt cx="1590619" cy="663455"/>
          </a:xfrm>
        </p:grpSpPr>
        <p:sp>
          <p:nvSpPr>
            <p:cNvPr id="6" name="Freeform 6"/>
            <p:cNvSpPr/>
            <p:nvPr/>
          </p:nvSpPr>
          <p:spPr>
            <a:xfrm>
              <a:off x="0" y="0"/>
              <a:ext cx="1590619" cy="663455"/>
            </a:xfrm>
            <a:custGeom>
              <a:avLst/>
              <a:gdLst/>
              <a:ahLst/>
              <a:cxnLst/>
              <a:rect l="l" t="t" r="r" b="b"/>
              <a:pathLst>
                <a:path w="1590619" h="663455">
                  <a:moveTo>
                    <a:pt x="1466159" y="663455"/>
                  </a:moveTo>
                  <a:lnTo>
                    <a:pt x="124460" y="663455"/>
                  </a:lnTo>
                  <a:cubicBezTo>
                    <a:pt x="55880" y="663455"/>
                    <a:pt x="0" y="607575"/>
                    <a:pt x="0" y="538995"/>
                  </a:cubicBezTo>
                  <a:lnTo>
                    <a:pt x="0" y="124460"/>
                  </a:lnTo>
                  <a:cubicBezTo>
                    <a:pt x="0" y="55880"/>
                    <a:pt x="55880" y="0"/>
                    <a:pt x="124460" y="0"/>
                  </a:cubicBezTo>
                  <a:lnTo>
                    <a:pt x="1466159" y="0"/>
                  </a:lnTo>
                  <a:cubicBezTo>
                    <a:pt x="1534739" y="0"/>
                    <a:pt x="1590619" y="55880"/>
                    <a:pt x="1590619" y="124460"/>
                  </a:cubicBezTo>
                  <a:lnTo>
                    <a:pt x="1590619" y="538995"/>
                  </a:lnTo>
                  <a:cubicBezTo>
                    <a:pt x="1590619" y="607575"/>
                    <a:pt x="1534739" y="663455"/>
                    <a:pt x="1466159" y="663455"/>
                  </a:cubicBezTo>
                  <a:close/>
                </a:path>
              </a:pathLst>
            </a:custGeom>
            <a:solidFill>
              <a:srgbClr val="CF6C58"/>
            </a:solidFill>
          </p:spPr>
        </p:sp>
      </p:grpSp>
      <p:pic>
        <p:nvPicPr>
          <p:cNvPr id="7" name="Picture 7"/>
          <p:cNvPicPr>
            <a:picLocks noChangeAspect="1"/>
          </p:cNvPicPr>
          <p:nvPr/>
        </p:nvPicPr>
        <p:blipFill>
          <a:blip r:embed="rId3"/>
          <a:srcRect/>
          <a:stretch>
            <a:fillRect/>
          </a:stretch>
        </p:blipFill>
        <p:spPr>
          <a:xfrm rot="-10800000">
            <a:off x="2422724" y="3420143"/>
            <a:ext cx="1292207" cy="1292207"/>
          </a:xfrm>
          <a:prstGeom prst="rect">
            <a:avLst/>
          </a:prstGeom>
        </p:spPr>
      </p:pic>
      <p:grpSp>
        <p:nvGrpSpPr>
          <p:cNvPr id="8" name="Group 8"/>
          <p:cNvGrpSpPr/>
          <p:nvPr/>
        </p:nvGrpSpPr>
        <p:grpSpPr>
          <a:xfrm>
            <a:off x="713299" y="3420143"/>
            <a:ext cx="641242" cy="641242"/>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F6C58"/>
            </a:solidFill>
          </p:spPr>
        </p:sp>
      </p:grpSp>
      <p:sp>
        <p:nvSpPr>
          <p:cNvPr id="10" name="TextBox 10"/>
          <p:cNvSpPr txBox="1"/>
          <p:nvPr/>
        </p:nvSpPr>
        <p:spPr>
          <a:xfrm>
            <a:off x="3848100" y="450201"/>
            <a:ext cx="5029200" cy="4129336"/>
          </a:xfrm>
          <a:prstGeom prst="rect">
            <a:avLst/>
          </a:prstGeom>
        </p:spPr>
        <p:txBody>
          <a:bodyPr wrap="square" lIns="0" tIns="0" rIns="0" bIns="0" rtlCol="0" anchor="t">
            <a:spAutoFit/>
          </a:bodyPr>
          <a:lstStyle/>
          <a:p>
            <a:pPr algn="just">
              <a:lnSpc>
                <a:spcPts val="2307"/>
              </a:lnSpc>
            </a:pPr>
            <a:r>
              <a:rPr lang="el-GR" sz="1648" dirty="0">
                <a:solidFill>
                  <a:srgbClr val="FFFFFF"/>
                </a:solidFill>
                <a:latin typeface="Arial Black" panose="020B0A04020102020204" pitchFamily="34" charset="0"/>
              </a:rPr>
              <a:t>Η δημιουργία μιας διακρατικής συνεργασίας για την ενίσχυση της επιχειρηματικότητας σε αγροτικές περιοχές στις χώρες των Βαλκανίων μέσω των εξειδικευμένων μοντέλων </a:t>
            </a:r>
            <a:r>
              <a:rPr lang="el-GR" sz="1648" dirty="0" err="1">
                <a:solidFill>
                  <a:srgbClr val="FFFFFF"/>
                </a:solidFill>
                <a:latin typeface="Arial Black" panose="020B0A04020102020204" pitchFamily="34" charset="0"/>
              </a:rPr>
              <a:t>SmartRural</a:t>
            </a:r>
            <a:r>
              <a:rPr lang="el-GR" sz="1648" dirty="0">
                <a:solidFill>
                  <a:srgbClr val="FFFFFF"/>
                </a:solidFill>
                <a:latin typeface="Arial Black" panose="020B0A04020102020204" pitchFamily="34" charset="0"/>
              </a:rPr>
              <a:t>. </a:t>
            </a:r>
          </a:p>
          <a:p>
            <a:pPr algn="just">
              <a:lnSpc>
                <a:spcPts val="2307"/>
              </a:lnSpc>
            </a:pPr>
            <a:r>
              <a:rPr lang="el-GR" sz="1648" dirty="0">
                <a:solidFill>
                  <a:srgbClr val="FFFFFF"/>
                </a:solidFill>
                <a:latin typeface="Arial Black" panose="020B0A04020102020204" pitchFamily="34" charset="0"/>
              </a:rPr>
              <a:t>Το έργο επιδιώκει την επίτευξη αυτών των στόχων μέσω της παροχής δωρεάν τεχνικής, οικονομικής και συμβουλευτικής υποστήριξης σε επιχειρηματίες. </a:t>
            </a:r>
          </a:p>
          <a:p>
            <a:pPr algn="just">
              <a:lnSpc>
                <a:spcPts val="2307"/>
              </a:lnSpc>
            </a:pPr>
            <a:r>
              <a:rPr lang="el-GR" sz="1648" dirty="0">
                <a:solidFill>
                  <a:srgbClr val="FFFFFF"/>
                </a:solidFill>
                <a:latin typeface="Arial Black" panose="020B0A04020102020204" pitchFamily="34" charset="0"/>
              </a:rPr>
              <a:t>Θα παρέχει επίσης τεχνική βοήθεια στις αγροτικές δημόσιες αρχές για να εφαρμόσουν και να εφαρμόσουν μια πολιτική φιλική προς τις επιχειρήσεις βάσει των αρχών της έξυπνης εξειδίκευσης.</a:t>
            </a:r>
            <a:endParaRPr lang="en-US" sz="1648"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27797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660114" y="561290"/>
            <a:ext cx="1705727" cy="1707462"/>
            <a:chOff x="0" y="0"/>
            <a:chExt cx="1230765" cy="1232016"/>
          </a:xfrm>
        </p:grpSpPr>
        <p:sp>
          <p:nvSpPr>
            <p:cNvPr id="3" name="Freeform 3"/>
            <p:cNvSpPr/>
            <p:nvPr/>
          </p:nvSpPr>
          <p:spPr>
            <a:xfrm>
              <a:off x="0" y="0"/>
              <a:ext cx="1230765" cy="1232016"/>
            </a:xfrm>
            <a:custGeom>
              <a:avLst/>
              <a:gdLst/>
              <a:ahLst/>
              <a:cxnLst/>
              <a:rect l="l" t="t" r="r" b="b"/>
              <a:pathLst>
                <a:path w="1230765" h="1232016">
                  <a:moveTo>
                    <a:pt x="1106304" y="1232016"/>
                  </a:moveTo>
                  <a:lnTo>
                    <a:pt x="124460" y="1232016"/>
                  </a:lnTo>
                  <a:cubicBezTo>
                    <a:pt x="55880" y="1232016"/>
                    <a:pt x="0" y="1176136"/>
                    <a:pt x="0" y="1107556"/>
                  </a:cubicBezTo>
                  <a:lnTo>
                    <a:pt x="0" y="124460"/>
                  </a:lnTo>
                  <a:cubicBezTo>
                    <a:pt x="0" y="55880"/>
                    <a:pt x="55880" y="0"/>
                    <a:pt x="124460" y="0"/>
                  </a:cubicBezTo>
                  <a:lnTo>
                    <a:pt x="1106305" y="0"/>
                  </a:lnTo>
                  <a:cubicBezTo>
                    <a:pt x="1174885" y="0"/>
                    <a:pt x="1230765" y="55880"/>
                    <a:pt x="1230765" y="124460"/>
                  </a:cubicBezTo>
                  <a:lnTo>
                    <a:pt x="1230765" y="1107556"/>
                  </a:lnTo>
                  <a:cubicBezTo>
                    <a:pt x="1230765" y="1176136"/>
                    <a:pt x="1174885" y="1232016"/>
                    <a:pt x="1106305" y="1232016"/>
                  </a:cubicBezTo>
                  <a:close/>
                </a:path>
              </a:pathLst>
            </a:custGeom>
            <a:solidFill>
              <a:srgbClr val="ECBC9E"/>
            </a:solidFill>
          </p:spPr>
        </p:sp>
      </p:grpSp>
      <p:grpSp>
        <p:nvGrpSpPr>
          <p:cNvPr id="4" name="Group 4"/>
          <p:cNvGrpSpPr/>
          <p:nvPr/>
        </p:nvGrpSpPr>
        <p:grpSpPr>
          <a:xfrm rot="-5400000">
            <a:off x="6814956" y="1891775"/>
            <a:ext cx="1435429" cy="1668077"/>
            <a:chOff x="0" y="0"/>
            <a:chExt cx="1035731" cy="1203598"/>
          </a:xfrm>
        </p:grpSpPr>
        <p:sp>
          <p:nvSpPr>
            <p:cNvPr id="5" name="Freeform 5"/>
            <p:cNvSpPr/>
            <p:nvPr/>
          </p:nvSpPr>
          <p:spPr>
            <a:xfrm>
              <a:off x="0" y="0"/>
              <a:ext cx="1035731" cy="1203598"/>
            </a:xfrm>
            <a:custGeom>
              <a:avLst/>
              <a:gdLst/>
              <a:ahLst/>
              <a:cxnLst/>
              <a:rect l="l" t="t" r="r" b="b"/>
              <a:pathLst>
                <a:path w="1035731" h="1203598">
                  <a:moveTo>
                    <a:pt x="911271" y="1203598"/>
                  </a:moveTo>
                  <a:lnTo>
                    <a:pt x="124460" y="1203598"/>
                  </a:lnTo>
                  <a:cubicBezTo>
                    <a:pt x="55880" y="1203598"/>
                    <a:pt x="0" y="1147718"/>
                    <a:pt x="0" y="1079138"/>
                  </a:cubicBezTo>
                  <a:lnTo>
                    <a:pt x="0" y="124460"/>
                  </a:lnTo>
                  <a:cubicBezTo>
                    <a:pt x="0" y="55880"/>
                    <a:pt x="55880" y="0"/>
                    <a:pt x="124460" y="0"/>
                  </a:cubicBezTo>
                  <a:lnTo>
                    <a:pt x="911271" y="0"/>
                  </a:lnTo>
                  <a:cubicBezTo>
                    <a:pt x="979851" y="0"/>
                    <a:pt x="1035731" y="55880"/>
                    <a:pt x="1035731" y="124460"/>
                  </a:cubicBezTo>
                  <a:lnTo>
                    <a:pt x="1035731" y="1079138"/>
                  </a:lnTo>
                  <a:cubicBezTo>
                    <a:pt x="1035731" y="1147718"/>
                    <a:pt x="979851" y="1203598"/>
                    <a:pt x="911271" y="1203598"/>
                  </a:cubicBezTo>
                  <a:close/>
                </a:path>
              </a:pathLst>
            </a:custGeom>
            <a:solidFill>
              <a:srgbClr val="E2C8CA"/>
            </a:solidFill>
          </p:spPr>
        </p:sp>
      </p:grpSp>
      <p:pic>
        <p:nvPicPr>
          <p:cNvPr id="6" name="Picture 6"/>
          <p:cNvPicPr>
            <a:picLocks noChangeAspect="1"/>
          </p:cNvPicPr>
          <p:nvPr/>
        </p:nvPicPr>
        <p:blipFill>
          <a:blip r:embed="rId3"/>
          <a:srcRect/>
          <a:stretch>
            <a:fillRect/>
          </a:stretch>
        </p:blipFill>
        <p:spPr>
          <a:xfrm rot="5400000">
            <a:off x="6851339" y="3297720"/>
            <a:ext cx="1509067" cy="1509067"/>
          </a:xfrm>
          <a:prstGeom prst="rect">
            <a:avLst/>
          </a:prstGeom>
        </p:spPr>
      </p:pic>
      <p:grpSp>
        <p:nvGrpSpPr>
          <p:cNvPr id="7" name="Group 7"/>
          <p:cNvGrpSpPr>
            <a:grpSpLocks noChangeAspect="1"/>
          </p:cNvGrpSpPr>
          <p:nvPr/>
        </p:nvGrpSpPr>
        <p:grpSpPr>
          <a:xfrm rot="-5400000">
            <a:off x="7703981" y="2413693"/>
            <a:ext cx="439213" cy="439213"/>
            <a:chOff x="1371600" y="6705600"/>
            <a:chExt cx="10972800" cy="10972800"/>
          </a:xfrm>
        </p:grpSpPr>
        <p:sp>
          <p:nvSpPr>
            <p:cNvPr id="8" name="Freeform 8"/>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FFFFFF"/>
            </a:solidFill>
          </p:spPr>
        </p:sp>
      </p:grpSp>
      <p:pic>
        <p:nvPicPr>
          <p:cNvPr id="9" name="Picture 9"/>
          <p:cNvPicPr>
            <a:picLocks noChangeAspect="1"/>
          </p:cNvPicPr>
          <p:nvPr/>
        </p:nvPicPr>
        <p:blipFill>
          <a:blip r:embed="rId4"/>
          <a:srcRect/>
          <a:stretch>
            <a:fillRect/>
          </a:stretch>
        </p:blipFill>
        <p:spPr>
          <a:xfrm>
            <a:off x="7644850" y="1044674"/>
            <a:ext cx="498344" cy="498344"/>
          </a:xfrm>
          <a:prstGeom prst="rect">
            <a:avLst/>
          </a:prstGeom>
        </p:spPr>
      </p:pic>
      <p:grpSp>
        <p:nvGrpSpPr>
          <p:cNvPr id="10" name="Group 10"/>
          <p:cNvGrpSpPr>
            <a:grpSpLocks noChangeAspect="1"/>
          </p:cNvGrpSpPr>
          <p:nvPr/>
        </p:nvGrpSpPr>
        <p:grpSpPr>
          <a:xfrm>
            <a:off x="7532670" y="3663357"/>
            <a:ext cx="827736" cy="436063"/>
            <a:chOff x="0" y="0"/>
            <a:chExt cx="1610360" cy="848360"/>
          </a:xfrm>
        </p:grpSpPr>
        <p:sp>
          <p:nvSpPr>
            <p:cNvPr id="11" name="Freeform 11"/>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FFFFF"/>
            </a:solidFill>
          </p:spPr>
        </p:sp>
      </p:grpSp>
      <p:grpSp>
        <p:nvGrpSpPr>
          <p:cNvPr id="12" name="Group 12"/>
          <p:cNvGrpSpPr/>
          <p:nvPr/>
        </p:nvGrpSpPr>
        <p:grpSpPr>
          <a:xfrm>
            <a:off x="571500" y="511879"/>
            <a:ext cx="2785288" cy="4390437"/>
            <a:chOff x="0" y="0"/>
            <a:chExt cx="1295503" cy="2042095"/>
          </a:xfrm>
        </p:grpSpPr>
        <p:sp>
          <p:nvSpPr>
            <p:cNvPr id="13" name="Freeform 13"/>
            <p:cNvSpPr/>
            <p:nvPr/>
          </p:nvSpPr>
          <p:spPr>
            <a:xfrm>
              <a:off x="0" y="0"/>
              <a:ext cx="1295503" cy="2042095"/>
            </a:xfrm>
            <a:custGeom>
              <a:avLst/>
              <a:gdLst/>
              <a:ahLst/>
              <a:cxnLst/>
              <a:rect l="l" t="t" r="r" b="b"/>
              <a:pathLst>
                <a:path w="1295503" h="2042095">
                  <a:moveTo>
                    <a:pt x="1171043" y="2042095"/>
                  </a:moveTo>
                  <a:lnTo>
                    <a:pt x="124460" y="2042095"/>
                  </a:lnTo>
                  <a:cubicBezTo>
                    <a:pt x="55880" y="2042095"/>
                    <a:pt x="0" y="1986215"/>
                    <a:pt x="0" y="1917635"/>
                  </a:cubicBezTo>
                  <a:lnTo>
                    <a:pt x="0" y="124460"/>
                  </a:lnTo>
                  <a:cubicBezTo>
                    <a:pt x="0" y="55880"/>
                    <a:pt x="55880" y="0"/>
                    <a:pt x="124460" y="0"/>
                  </a:cubicBezTo>
                  <a:lnTo>
                    <a:pt x="1171043" y="0"/>
                  </a:lnTo>
                  <a:cubicBezTo>
                    <a:pt x="1239623" y="0"/>
                    <a:pt x="1295503" y="55880"/>
                    <a:pt x="1295503" y="124460"/>
                  </a:cubicBezTo>
                  <a:lnTo>
                    <a:pt x="1295503" y="1917635"/>
                  </a:lnTo>
                  <a:cubicBezTo>
                    <a:pt x="1295503" y="1986215"/>
                    <a:pt x="1239623" y="2042095"/>
                    <a:pt x="1171043" y="2042095"/>
                  </a:cubicBezTo>
                  <a:close/>
                </a:path>
              </a:pathLst>
            </a:custGeom>
            <a:solidFill>
              <a:srgbClr val="196E63"/>
            </a:solidFill>
          </p:spPr>
        </p:sp>
      </p:grpSp>
      <p:sp>
        <p:nvSpPr>
          <p:cNvPr id="14" name="TextBox 14"/>
          <p:cNvSpPr txBox="1"/>
          <p:nvPr/>
        </p:nvSpPr>
        <p:spPr>
          <a:xfrm>
            <a:off x="658359" y="2222284"/>
            <a:ext cx="1977077" cy="948978"/>
          </a:xfrm>
          <a:prstGeom prst="rect">
            <a:avLst/>
          </a:prstGeom>
        </p:spPr>
        <p:txBody>
          <a:bodyPr lIns="0" tIns="0" rIns="0" bIns="0" rtlCol="0" anchor="t">
            <a:spAutoFit/>
          </a:bodyPr>
          <a:lstStyle/>
          <a:p>
            <a:pPr algn="ctr">
              <a:lnSpc>
                <a:spcPts val="3737"/>
              </a:lnSpc>
            </a:pPr>
            <a:r>
              <a:rPr lang="el-GR" sz="4000" dirty="0">
                <a:solidFill>
                  <a:srgbClr val="FFFFFF"/>
                </a:solidFill>
                <a:latin typeface="League Spartan"/>
              </a:rPr>
              <a:t>Εταιρικό Σχήμα</a:t>
            </a:r>
            <a:endParaRPr lang="en-US" sz="4000" dirty="0">
              <a:solidFill>
                <a:srgbClr val="FFFFFF"/>
              </a:solidFill>
              <a:latin typeface="League Spartan"/>
            </a:endParaRPr>
          </a:p>
        </p:txBody>
      </p:sp>
      <p:grpSp>
        <p:nvGrpSpPr>
          <p:cNvPr id="15" name="Group 15"/>
          <p:cNvGrpSpPr/>
          <p:nvPr/>
        </p:nvGrpSpPr>
        <p:grpSpPr>
          <a:xfrm>
            <a:off x="2640175" y="514350"/>
            <a:ext cx="4783237" cy="4387966"/>
            <a:chOff x="0" y="0"/>
            <a:chExt cx="2645758" cy="2427122"/>
          </a:xfrm>
        </p:grpSpPr>
        <p:sp>
          <p:nvSpPr>
            <p:cNvPr id="16" name="Freeform 16"/>
            <p:cNvSpPr/>
            <p:nvPr/>
          </p:nvSpPr>
          <p:spPr>
            <a:xfrm>
              <a:off x="0" y="0"/>
              <a:ext cx="2645758" cy="2427122"/>
            </a:xfrm>
            <a:custGeom>
              <a:avLst/>
              <a:gdLst/>
              <a:ahLst/>
              <a:cxnLst/>
              <a:rect l="l" t="t" r="r" b="b"/>
              <a:pathLst>
                <a:path w="2645758" h="2427122">
                  <a:moveTo>
                    <a:pt x="2521298" y="2427122"/>
                  </a:moveTo>
                  <a:lnTo>
                    <a:pt x="124460" y="2427122"/>
                  </a:lnTo>
                  <a:cubicBezTo>
                    <a:pt x="55880" y="2427122"/>
                    <a:pt x="0" y="2371242"/>
                    <a:pt x="0" y="2302662"/>
                  </a:cubicBezTo>
                  <a:lnTo>
                    <a:pt x="0" y="124460"/>
                  </a:lnTo>
                  <a:cubicBezTo>
                    <a:pt x="0" y="55880"/>
                    <a:pt x="55880" y="0"/>
                    <a:pt x="124460" y="0"/>
                  </a:cubicBezTo>
                  <a:lnTo>
                    <a:pt x="2521298" y="0"/>
                  </a:lnTo>
                  <a:cubicBezTo>
                    <a:pt x="2589878" y="0"/>
                    <a:pt x="2645758" y="55880"/>
                    <a:pt x="2645758" y="124460"/>
                  </a:cubicBezTo>
                  <a:lnTo>
                    <a:pt x="2645758" y="2302662"/>
                  </a:lnTo>
                  <a:cubicBezTo>
                    <a:pt x="2645758" y="2371242"/>
                    <a:pt x="2589878" y="2427122"/>
                    <a:pt x="2521298" y="2427122"/>
                  </a:cubicBezTo>
                  <a:close/>
                </a:path>
              </a:pathLst>
            </a:custGeom>
            <a:solidFill>
              <a:srgbClr val="FFFFFF"/>
            </a:solidFill>
          </p:spPr>
        </p:sp>
      </p:grpSp>
      <p:pic>
        <p:nvPicPr>
          <p:cNvPr id="18" name="Picture 18"/>
          <p:cNvPicPr>
            <a:picLocks noChangeAspect="1"/>
          </p:cNvPicPr>
          <p:nvPr/>
        </p:nvPicPr>
        <p:blipFill>
          <a:blip r:embed="rId5"/>
          <a:srcRect/>
          <a:stretch>
            <a:fillRect/>
          </a:stretch>
        </p:blipFill>
        <p:spPr>
          <a:xfrm>
            <a:off x="4606561" y="1179598"/>
            <a:ext cx="842298" cy="526658"/>
          </a:xfrm>
          <a:prstGeom prst="rect">
            <a:avLst/>
          </a:prstGeom>
        </p:spPr>
      </p:pic>
      <p:pic>
        <p:nvPicPr>
          <p:cNvPr id="19" name="Picture 19"/>
          <p:cNvPicPr>
            <a:picLocks noChangeAspect="1"/>
          </p:cNvPicPr>
          <p:nvPr/>
        </p:nvPicPr>
        <p:blipFill>
          <a:blip r:embed="rId6"/>
          <a:srcRect/>
          <a:stretch>
            <a:fillRect/>
          </a:stretch>
        </p:blipFill>
        <p:spPr>
          <a:xfrm>
            <a:off x="4610644" y="1742333"/>
            <a:ext cx="746052" cy="744434"/>
          </a:xfrm>
          <a:prstGeom prst="rect">
            <a:avLst/>
          </a:prstGeom>
        </p:spPr>
      </p:pic>
      <p:pic>
        <p:nvPicPr>
          <p:cNvPr id="20" name="Picture 20"/>
          <p:cNvPicPr>
            <a:picLocks noChangeAspect="1"/>
          </p:cNvPicPr>
          <p:nvPr/>
        </p:nvPicPr>
        <p:blipFill>
          <a:blip r:embed="rId7"/>
          <a:srcRect/>
          <a:stretch>
            <a:fillRect/>
          </a:stretch>
        </p:blipFill>
        <p:spPr>
          <a:xfrm>
            <a:off x="4339250" y="2582806"/>
            <a:ext cx="1288842" cy="510468"/>
          </a:xfrm>
          <a:prstGeom prst="rect">
            <a:avLst/>
          </a:prstGeom>
        </p:spPr>
      </p:pic>
      <p:pic>
        <p:nvPicPr>
          <p:cNvPr id="21" name="Picture 21"/>
          <p:cNvPicPr>
            <a:picLocks noChangeAspect="1"/>
          </p:cNvPicPr>
          <p:nvPr/>
        </p:nvPicPr>
        <p:blipFill>
          <a:blip r:embed="rId8"/>
          <a:srcRect/>
          <a:stretch>
            <a:fillRect/>
          </a:stretch>
        </p:blipFill>
        <p:spPr>
          <a:xfrm>
            <a:off x="4539127" y="3176749"/>
            <a:ext cx="1009403" cy="312773"/>
          </a:xfrm>
          <a:prstGeom prst="rect">
            <a:avLst/>
          </a:prstGeom>
        </p:spPr>
      </p:pic>
      <p:pic>
        <p:nvPicPr>
          <p:cNvPr id="22" name="Picture 22"/>
          <p:cNvPicPr>
            <a:picLocks noChangeAspect="1"/>
          </p:cNvPicPr>
          <p:nvPr/>
        </p:nvPicPr>
        <p:blipFill>
          <a:blip r:embed="rId9"/>
          <a:srcRect/>
          <a:stretch>
            <a:fillRect/>
          </a:stretch>
        </p:blipFill>
        <p:spPr>
          <a:xfrm>
            <a:off x="4388244" y="3656009"/>
            <a:ext cx="1428758" cy="429057"/>
          </a:xfrm>
          <a:prstGeom prst="rect">
            <a:avLst/>
          </a:prstGeom>
        </p:spPr>
      </p:pic>
      <p:pic>
        <p:nvPicPr>
          <p:cNvPr id="24" name="Picture 24"/>
          <p:cNvPicPr>
            <a:picLocks noChangeAspect="1"/>
          </p:cNvPicPr>
          <p:nvPr/>
        </p:nvPicPr>
        <p:blipFill>
          <a:blip r:embed="rId10"/>
          <a:srcRect/>
          <a:stretch>
            <a:fillRect/>
          </a:stretch>
        </p:blipFill>
        <p:spPr>
          <a:xfrm>
            <a:off x="4539127" y="4242856"/>
            <a:ext cx="1145165" cy="563421"/>
          </a:xfrm>
          <a:prstGeom prst="rect">
            <a:avLst/>
          </a:prstGeom>
        </p:spPr>
      </p:pic>
      <p:pic>
        <p:nvPicPr>
          <p:cNvPr id="25" name="Εικόνα 24">
            <a:extLst>
              <a:ext uri="{FF2B5EF4-FFF2-40B4-BE49-F238E27FC236}">
                <a16:creationId xmlns:a16="http://schemas.microsoft.com/office/drawing/2014/main" id="{E62286D8-D179-4EA6-BCE1-EDF00235A26B}"/>
              </a:ext>
            </a:extLst>
          </p:cNvPr>
          <p:cNvPicPr>
            <a:picLocks noChangeAspect="1"/>
          </p:cNvPicPr>
          <p:nvPr/>
        </p:nvPicPr>
        <p:blipFill>
          <a:blip r:embed="rId11"/>
          <a:stretch>
            <a:fillRect/>
          </a:stretch>
        </p:blipFill>
        <p:spPr>
          <a:xfrm>
            <a:off x="4563091" y="544781"/>
            <a:ext cx="775577" cy="598740"/>
          </a:xfrm>
          <a:prstGeom prst="rect">
            <a:avLst/>
          </a:prstGeom>
        </p:spPr>
      </p:pic>
    </p:spTree>
    <p:extLst>
      <p:ext uri="{BB962C8B-B14F-4D97-AF65-F5344CB8AC3E}">
        <p14:creationId xmlns:p14="http://schemas.microsoft.com/office/powerpoint/2010/main" val="398980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9821" y="118004"/>
            <a:ext cx="7470023" cy="948978"/>
          </a:xfrm>
          <a:prstGeom prst="rect">
            <a:avLst/>
          </a:prstGeom>
        </p:spPr>
        <p:txBody>
          <a:bodyPr wrap="square" lIns="0" tIns="0" rIns="0" bIns="0" rtlCol="0" anchor="t">
            <a:spAutoFit/>
          </a:bodyPr>
          <a:lstStyle/>
          <a:p>
            <a:pPr>
              <a:lnSpc>
                <a:spcPts val="3737"/>
              </a:lnSpc>
            </a:pPr>
            <a:r>
              <a:rPr lang="en-US" sz="3000" dirty="0" err="1">
                <a:solidFill>
                  <a:srgbClr val="FFFFFF"/>
                </a:solidFill>
                <a:latin typeface="Arial Black" panose="020B0A04020102020204" pitchFamily="34" charset="0"/>
              </a:rPr>
              <a:t>SmartRural</a:t>
            </a:r>
            <a:r>
              <a:rPr lang="en-US" sz="3000" dirty="0">
                <a:solidFill>
                  <a:srgbClr val="FFFFFF"/>
                </a:solidFill>
                <a:latin typeface="Arial Black" panose="020B0A04020102020204" pitchFamily="34" charset="0"/>
              </a:rPr>
              <a:t> </a:t>
            </a:r>
          </a:p>
          <a:p>
            <a:pPr>
              <a:lnSpc>
                <a:spcPts val="3737"/>
              </a:lnSpc>
            </a:pPr>
            <a:r>
              <a:rPr lang="el-GR" sz="3000" dirty="0">
                <a:solidFill>
                  <a:srgbClr val="FFFFFF"/>
                </a:solidFill>
                <a:latin typeface="Arial Black" panose="020B0A04020102020204" pitchFamily="34" charset="0"/>
              </a:rPr>
              <a:t>Κύριες Δράσεις </a:t>
            </a:r>
            <a:r>
              <a:rPr lang="en-US" sz="3000" dirty="0">
                <a:solidFill>
                  <a:srgbClr val="FFFFFF"/>
                </a:solidFill>
                <a:latin typeface="Arial Black" panose="020B0A04020102020204" pitchFamily="34" charset="0"/>
              </a:rPr>
              <a:t>(</a:t>
            </a:r>
            <a:r>
              <a:rPr lang="el-GR" sz="3000" dirty="0">
                <a:solidFill>
                  <a:srgbClr val="FFFFFF"/>
                </a:solidFill>
                <a:latin typeface="Arial Black" panose="020B0A04020102020204" pitchFamily="34" charset="0"/>
              </a:rPr>
              <a:t>Πακέτα Εργασίας</a:t>
            </a:r>
            <a:r>
              <a:rPr lang="en-US" sz="3000" dirty="0">
                <a:solidFill>
                  <a:srgbClr val="FFFFFF"/>
                </a:solidFill>
                <a:latin typeface="Arial Black" panose="020B0A04020102020204" pitchFamily="34" charset="0"/>
              </a:rPr>
              <a:t>)</a:t>
            </a:r>
          </a:p>
        </p:txBody>
      </p:sp>
      <p:grpSp>
        <p:nvGrpSpPr>
          <p:cNvPr id="3" name="Group 3"/>
          <p:cNvGrpSpPr/>
          <p:nvPr/>
        </p:nvGrpSpPr>
        <p:grpSpPr>
          <a:xfrm>
            <a:off x="461290" y="1194460"/>
            <a:ext cx="2030282" cy="3706261"/>
            <a:chOff x="0" y="0"/>
            <a:chExt cx="1172683" cy="2140722"/>
          </a:xfrm>
        </p:grpSpPr>
        <p:sp>
          <p:nvSpPr>
            <p:cNvPr id="4" name="Freeform 4"/>
            <p:cNvSpPr/>
            <p:nvPr/>
          </p:nvSpPr>
          <p:spPr>
            <a:xfrm>
              <a:off x="0" y="0"/>
              <a:ext cx="1172683" cy="2140722"/>
            </a:xfrm>
            <a:custGeom>
              <a:avLst/>
              <a:gdLst/>
              <a:ahLst/>
              <a:cxnLst/>
              <a:rect l="l" t="t" r="r" b="b"/>
              <a:pathLst>
                <a:path w="1172683" h="2140722">
                  <a:moveTo>
                    <a:pt x="1048223" y="2140722"/>
                  </a:moveTo>
                  <a:lnTo>
                    <a:pt x="124460" y="2140722"/>
                  </a:lnTo>
                  <a:cubicBezTo>
                    <a:pt x="55880" y="2140722"/>
                    <a:pt x="0" y="2084842"/>
                    <a:pt x="0" y="2016262"/>
                  </a:cubicBezTo>
                  <a:lnTo>
                    <a:pt x="0" y="124460"/>
                  </a:lnTo>
                  <a:cubicBezTo>
                    <a:pt x="0" y="55880"/>
                    <a:pt x="55880" y="0"/>
                    <a:pt x="124460" y="0"/>
                  </a:cubicBezTo>
                  <a:lnTo>
                    <a:pt x="1048223" y="0"/>
                  </a:lnTo>
                  <a:cubicBezTo>
                    <a:pt x="1116803" y="0"/>
                    <a:pt x="1172683" y="55880"/>
                    <a:pt x="1172683" y="124460"/>
                  </a:cubicBezTo>
                  <a:lnTo>
                    <a:pt x="1172683" y="2016262"/>
                  </a:lnTo>
                  <a:cubicBezTo>
                    <a:pt x="1172683" y="2084842"/>
                    <a:pt x="1116803" y="2140722"/>
                    <a:pt x="1048223" y="2140722"/>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sp>
      </p:grpSp>
      <p:grpSp>
        <p:nvGrpSpPr>
          <p:cNvPr id="5" name="Group 5"/>
          <p:cNvGrpSpPr/>
          <p:nvPr/>
        </p:nvGrpSpPr>
        <p:grpSpPr>
          <a:xfrm>
            <a:off x="3433047" y="1194460"/>
            <a:ext cx="2030282" cy="3706261"/>
            <a:chOff x="0" y="0"/>
            <a:chExt cx="1172683" cy="2140722"/>
          </a:xfrm>
        </p:grpSpPr>
        <p:sp>
          <p:nvSpPr>
            <p:cNvPr id="6" name="Freeform 6"/>
            <p:cNvSpPr/>
            <p:nvPr/>
          </p:nvSpPr>
          <p:spPr>
            <a:xfrm>
              <a:off x="0" y="0"/>
              <a:ext cx="1172683" cy="2140722"/>
            </a:xfrm>
            <a:custGeom>
              <a:avLst/>
              <a:gdLst/>
              <a:ahLst/>
              <a:cxnLst/>
              <a:rect l="l" t="t" r="r" b="b"/>
              <a:pathLst>
                <a:path w="1172683" h="2140722">
                  <a:moveTo>
                    <a:pt x="1048223" y="2140722"/>
                  </a:moveTo>
                  <a:lnTo>
                    <a:pt x="124460" y="2140722"/>
                  </a:lnTo>
                  <a:cubicBezTo>
                    <a:pt x="55880" y="2140722"/>
                    <a:pt x="0" y="2084842"/>
                    <a:pt x="0" y="2016262"/>
                  </a:cubicBezTo>
                  <a:lnTo>
                    <a:pt x="0" y="124460"/>
                  </a:lnTo>
                  <a:cubicBezTo>
                    <a:pt x="0" y="55880"/>
                    <a:pt x="55880" y="0"/>
                    <a:pt x="124460" y="0"/>
                  </a:cubicBezTo>
                  <a:lnTo>
                    <a:pt x="1048223" y="0"/>
                  </a:lnTo>
                  <a:cubicBezTo>
                    <a:pt x="1116803" y="0"/>
                    <a:pt x="1172683" y="55880"/>
                    <a:pt x="1172683" y="124460"/>
                  </a:cubicBezTo>
                  <a:lnTo>
                    <a:pt x="1172683" y="2016262"/>
                  </a:lnTo>
                  <a:cubicBezTo>
                    <a:pt x="1172683" y="2084842"/>
                    <a:pt x="1116803" y="2140722"/>
                    <a:pt x="1048223" y="2140722"/>
                  </a:cubicBezTo>
                  <a:close/>
                </a:path>
              </a:pathLst>
            </a:custGeom>
            <a:solidFill>
              <a:srgbClr val="2E4494"/>
            </a:solidFill>
          </p:spPr>
        </p:sp>
      </p:grpSp>
      <p:sp>
        <p:nvSpPr>
          <p:cNvPr id="7" name="TextBox 7"/>
          <p:cNvSpPr txBox="1"/>
          <p:nvPr/>
        </p:nvSpPr>
        <p:spPr>
          <a:xfrm>
            <a:off x="3565655" y="1408236"/>
            <a:ext cx="1765065" cy="2000548"/>
          </a:xfrm>
          <a:prstGeom prst="rect">
            <a:avLst/>
          </a:prstGeom>
        </p:spPr>
        <p:txBody>
          <a:bodyPr lIns="0" tIns="0" rIns="0" bIns="0" rtlCol="0" anchor="t">
            <a:spAutoFit/>
          </a:bodyPr>
          <a:lstStyle/>
          <a:p>
            <a:pPr lvl="1" algn="ctr">
              <a:lnSpc>
                <a:spcPts val="2611"/>
              </a:lnSpc>
              <a:spcBef>
                <a:spcPct val="0"/>
              </a:spcBef>
            </a:pPr>
            <a:r>
              <a:rPr lang="el-GR" sz="1800" dirty="0">
                <a:solidFill>
                  <a:srgbClr val="FFFFFF"/>
                </a:solidFill>
                <a:latin typeface="Arial Black" panose="020B0A04020102020204" pitchFamily="34" charset="0"/>
              </a:rPr>
              <a:t>Σύστημα Γεωγραφικών Πληροφοριών και Λήψης Αποφάσεων </a:t>
            </a:r>
            <a:r>
              <a:rPr lang="en-US" sz="1800" dirty="0">
                <a:solidFill>
                  <a:srgbClr val="FFFFFF"/>
                </a:solidFill>
                <a:latin typeface="Arial Black" panose="020B0A04020102020204" pitchFamily="34" charset="0"/>
              </a:rPr>
              <a:t>(GIS </a:t>
            </a:r>
            <a:r>
              <a:rPr lang="el-GR" sz="1800" dirty="0">
                <a:solidFill>
                  <a:srgbClr val="FFFFFF"/>
                </a:solidFill>
                <a:latin typeface="Arial Black" panose="020B0A04020102020204" pitchFamily="34" charset="0"/>
              </a:rPr>
              <a:t>&amp;</a:t>
            </a:r>
            <a:r>
              <a:rPr lang="en-US" sz="1800" dirty="0">
                <a:solidFill>
                  <a:srgbClr val="FFFFFF"/>
                </a:solidFill>
                <a:latin typeface="Arial Black" panose="020B0A04020102020204" pitchFamily="34" charset="0"/>
              </a:rPr>
              <a:t> DSS)</a:t>
            </a:r>
          </a:p>
        </p:txBody>
      </p:sp>
      <p:grpSp>
        <p:nvGrpSpPr>
          <p:cNvPr id="8" name="Group 8"/>
          <p:cNvGrpSpPr/>
          <p:nvPr/>
        </p:nvGrpSpPr>
        <p:grpSpPr>
          <a:xfrm>
            <a:off x="6599368" y="1194460"/>
            <a:ext cx="2030282" cy="3706261"/>
            <a:chOff x="0" y="0"/>
            <a:chExt cx="1172683" cy="2140722"/>
          </a:xfrm>
        </p:grpSpPr>
        <p:sp>
          <p:nvSpPr>
            <p:cNvPr id="9" name="Freeform 9"/>
            <p:cNvSpPr/>
            <p:nvPr/>
          </p:nvSpPr>
          <p:spPr>
            <a:xfrm>
              <a:off x="0" y="0"/>
              <a:ext cx="1172683" cy="2140722"/>
            </a:xfrm>
            <a:custGeom>
              <a:avLst/>
              <a:gdLst/>
              <a:ahLst/>
              <a:cxnLst/>
              <a:rect l="l" t="t" r="r" b="b"/>
              <a:pathLst>
                <a:path w="1172683" h="2140722">
                  <a:moveTo>
                    <a:pt x="1048223" y="2140722"/>
                  </a:moveTo>
                  <a:lnTo>
                    <a:pt x="124460" y="2140722"/>
                  </a:lnTo>
                  <a:cubicBezTo>
                    <a:pt x="55880" y="2140722"/>
                    <a:pt x="0" y="2084842"/>
                    <a:pt x="0" y="2016262"/>
                  </a:cubicBezTo>
                  <a:lnTo>
                    <a:pt x="0" y="124460"/>
                  </a:lnTo>
                  <a:cubicBezTo>
                    <a:pt x="0" y="55880"/>
                    <a:pt x="55880" y="0"/>
                    <a:pt x="124460" y="0"/>
                  </a:cubicBezTo>
                  <a:lnTo>
                    <a:pt x="1048223" y="0"/>
                  </a:lnTo>
                  <a:cubicBezTo>
                    <a:pt x="1116803" y="0"/>
                    <a:pt x="1172683" y="55880"/>
                    <a:pt x="1172683" y="124460"/>
                  </a:cubicBezTo>
                  <a:lnTo>
                    <a:pt x="1172683" y="2016262"/>
                  </a:lnTo>
                  <a:cubicBezTo>
                    <a:pt x="1172683" y="2084842"/>
                    <a:pt x="1116803" y="2140722"/>
                    <a:pt x="1048223" y="2140722"/>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sp>
      </p:grpSp>
      <p:pic>
        <p:nvPicPr>
          <p:cNvPr id="10" name="Picture 10"/>
          <p:cNvPicPr>
            <a:picLocks noChangeAspect="1"/>
          </p:cNvPicPr>
          <p:nvPr/>
        </p:nvPicPr>
        <p:blipFill>
          <a:blip r:embed="rId3"/>
          <a:srcRect/>
          <a:stretch>
            <a:fillRect/>
          </a:stretch>
        </p:blipFill>
        <p:spPr>
          <a:xfrm>
            <a:off x="8168595" y="4185824"/>
            <a:ext cx="763432" cy="763432"/>
          </a:xfrm>
          <a:prstGeom prst="rect">
            <a:avLst/>
          </a:prstGeom>
        </p:spPr>
      </p:pic>
      <p:pic>
        <p:nvPicPr>
          <p:cNvPr id="11" name="Picture 11"/>
          <p:cNvPicPr>
            <a:picLocks noChangeAspect="1"/>
          </p:cNvPicPr>
          <p:nvPr/>
        </p:nvPicPr>
        <p:blipFill>
          <a:blip r:embed="rId4"/>
          <a:srcRect/>
          <a:stretch>
            <a:fillRect/>
          </a:stretch>
        </p:blipFill>
        <p:spPr>
          <a:xfrm rot="5400000">
            <a:off x="8356223" y="4393900"/>
            <a:ext cx="424066" cy="368268"/>
          </a:xfrm>
          <a:prstGeom prst="rect">
            <a:avLst/>
          </a:prstGeom>
        </p:spPr>
      </p:pic>
      <p:sp>
        <p:nvSpPr>
          <p:cNvPr id="12" name="TextBox 12"/>
          <p:cNvSpPr txBox="1"/>
          <p:nvPr/>
        </p:nvSpPr>
        <p:spPr>
          <a:xfrm>
            <a:off x="6731643" y="3330229"/>
            <a:ext cx="1815156" cy="1333698"/>
          </a:xfrm>
          <a:prstGeom prst="rect">
            <a:avLst/>
          </a:prstGeom>
        </p:spPr>
        <p:txBody>
          <a:bodyPr lIns="0" tIns="0" rIns="0" bIns="0" rtlCol="0" anchor="t">
            <a:spAutoFit/>
          </a:bodyPr>
          <a:lstStyle/>
          <a:p>
            <a:pPr lvl="1" algn="ctr">
              <a:lnSpc>
                <a:spcPts val="2611"/>
              </a:lnSpc>
              <a:spcBef>
                <a:spcPct val="0"/>
              </a:spcBef>
            </a:pPr>
            <a:r>
              <a:rPr lang="el-GR" sz="1600" dirty="0" err="1">
                <a:solidFill>
                  <a:srgbClr val="FFFFFF"/>
                </a:solidFill>
                <a:latin typeface="Arial Black" panose="020B0A04020102020204" pitchFamily="34" charset="0"/>
              </a:rPr>
              <a:t>Διαδραστική</a:t>
            </a:r>
            <a:r>
              <a:rPr lang="el-GR" sz="1600" dirty="0">
                <a:solidFill>
                  <a:srgbClr val="FFFFFF"/>
                </a:solidFill>
                <a:latin typeface="Arial Black" panose="020B0A04020102020204" pitchFamily="34" charset="0"/>
              </a:rPr>
              <a:t> Πλατφόρμα (</a:t>
            </a:r>
            <a:r>
              <a:rPr lang="en-US" sz="1600" dirty="0">
                <a:solidFill>
                  <a:srgbClr val="FFFFFF"/>
                </a:solidFill>
                <a:latin typeface="Arial Black" panose="020B0A04020102020204" pitchFamily="34" charset="0"/>
              </a:rPr>
              <a:t>Interactive Portal)</a:t>
            </a:r>
          </a:p>
        </p:txBody>
      </p:sp>
      <p:sp>
        <p:nvSpPr>
          <p:cNvPr id="13" name="TextBox 13"/>
          <p:cNvSpPr txBox="1"/>
          <p:nvPr/>
        </p:nvSpPr>
        <p:spPr>
          <a:xfrm>
            <a:off x="461924" y="1564769"/>
            <a:ext cx="2084288" cy="1000274"/>
          </a:xfrm>
          <a:prstGeom prst="rect">
            <a:avLst/>
          </a:prstGeom>
        </p:spPr>
        <p:txBody>
          <a:bodyPr wrap="square" lIns="0" tIns="0" rIns="0" bIns="0" rtlCol="0" anchor="t">
            <a:spAutoFit/>
          </a:bodyPr>
          <a:lstStyle/>
          <a:p>
            <a:pPr lvl="1" algn="ctr">
              <a:lnSpc>
                <a:spcPts val="2611"/>
              </a:lnSpc>
              <a:spcBef>
                <a:spcPct val="0"/>
              </a:spcBef>
            </a:pPr>
            <a:r>
              <a:rPr lang="el-GR" sz="1600" dirty="0">
                <a:solidFill>
                  <a:srgbClr val="FFFFFF"/>
                </a:solidFill>
                <a:latin typeface="Arial Black" panose="020B0A04020102020204" pitchFamily="34" charset="0"/>
              </a:rPr>
              <a:t>Επιχειρηματικός </a:t>
            </a:r>
            <a:endParaRPr lang="en-US" sz="1600" dirty="0">
              <a:solidFill>
                <a:srgbClr val="FFFFFF"/>
              </a:solidFill>
              <a:latin typeface="Arial Black" panose="020B0A04020102020204" pitchFamily="34" charset="0"/>
            </a:endParaRPr>
          </a:p>
          <a:p>
            <a:pPr lvl="1" algn="ctr">
              <a:lnSpc>
                <a:spcPts val="2611"/>
              </a:lnSpc>
              <a:spcBef>
                <a:spcPct val="0"/>
              </a:spcBef>
            </a:pPr>
            <a:r>
              <a:rPr lang="el-GR" sz="1600" dirty="0">
                <a:solidFill>
                  <a:srgbClr val="FFFFFF"/>
                </a:solidFill>
                <a:latin typeface="Arial Black" panose="020B0A04020102020204" pitchFamily="34" charset="0"/>
              </a:rPr>
              <a:t>Οδηγός </a:t>
            </a:r>
            <a:r>
              <a:rPr lang="en-US" sz="1600" dirty="0" err="1">
                <a:solidFill>
                  <a:srgbClr val="FFFFFF"/>
                </a:solidFill>
                <a:latin typeface="Arial Black" panose="020B0A04020102020204" pitchFamily="34" charset="0"/>
              </a:rPr>
              <a:t>SmartRural</a:t>
            </a:r>
            <a:endParaRPr lang="en-US" sz="1600" dirty="0">
              <a:solidFill>
                <a:srgbClr val="FFFFFF"/>
              </a:solidFill>
              <a:latin typeface="Arial Black" panose="020B0A04020102020204" pitchFamily="34" charset="0"/>
            </a:endParaRPr>
          </a:p>
        </p:txBody>
      </p:sp>
      <p:sp>
        <p:nvSpPr>
          <p:cNvPr id="14" name="TextBox 14"/>
          <p:cNvSpPr txBox="1"/>
          <p:nvPr/>
        </p:nvSpPr>
        <p:spPr>
          <a:xfrm>
            <a:off x="464084" y="2993846"/>
            <a:ext cx="2024694" cy="1333698"/>
          </a:xfrm>
          <a:prstGeom prst="rect">
            <a:avLst/>
          </a:prstGeom>
        </p:spPr>
        <p:txBody>
          <a:bodyPr wrap="square" lIns="0" tIns="0" rIns="0" bIns="0" rtlCol="0" anchor="t">
            <a:spAutoFit/>
          </a:bodyPr>
          <a:lstStyle/>
          <a:p>
            <a:pPr lvl="1" algn="ctr">
              <a:lnSpc>
                <a:spcPts val="2611"/>
              </a:lnSpc>
              <a:spcBef>
                <a:spcPct val="0"/>
              </a:spcBef>
            </a:pPr>
            <a:r>
              <a:rPr lang="el-GR" sz="1600" dirty="0">
                <a:solidFill>
                  <a:srgbClr val="FFFFFF"/>
                </a:solidFill>
                <a:latin typeface="Arial Black" panose="020B0A04020102020204" pitchFamily="34" charset="0"/>
              </a:rPr>
              <a:t>Πιλοτικές Εφαρμογές του Επιχειρηματικού Μοντέλου</a:t>
            </a:r>
            <a:endParaRPr lang="en-US" sz="1600" dirty="0">
              <a:solidFill>
                <a:srgbClr val="FFFFFF"/>
              </a:solidFill>
              <a:latin typeface="Arial Black" panose="020B0A04020102020204" pitchFamily="34" charset="0"/>
            </a:endParaRPr>
          </a:p>
        </p:txBody>
      </p:sp>
      <p:sp>
        <p:nvSpPr>
          <p:cNvPr id="15" name="TextBox 15"/>
          <p:cNvSpPr txBox="1"/>
          <p:nvPr/>
        </p:nvSpPr>
        <p:spPr>
          <a:xfrm>
            <a:off x="6813492" y="2215301"/>
            <a:ext cx="1651458" cy="1000274"/>
          </a:xfrm>
          <a:prstGeom prst="rect">
            <a:avLst/>
          </a:prstGeom>
        </p:spPr>
        <p:txBody>
          <a:bodyPr wrap="square" lIns="0" tIns="0" rIns="0" bIns="0" rtlCol="0" anchor="t">
            <a:spAutoFit/>
          </a:bodyPr>
          <a:lstStyle/>
          <a:p>
            <a:pPr lvl="1" algn="ctr">
              <a:lnSpc>
                <a:spcPts val="2611"/>
              </a:lnSpc>
              <a:spcBef>
                <a:spcPct val="0"/>
              </a:spcBef>
            </a:pPr>
            <a:r>
              <a:rPr lang="el-GR" sz="1865" dirty="0">
                <a:solidFill>
                  <a:srgbClr val="FFFFFF"/>
                </a:solidFill>
                <a:latin typeface="Arial Black" panose="020B0A04020102020204" pitchFamily="34" charset="0"/>
              </a:rPr>
              <a:t>Ηλεκτρονική Πλατφόρμα (</a:t>
            </a:r>
            <a:r>
              <a:rPr lang="en-US" sz="1865" dirty="0">
                <a:solidFill>
                  <a:srgbClr val="FFFFFF"/>
                </a:solidFill>
                <a:latin typeface="Arial Black" panose="020B0A04020102020204" pitchFamily="34" charset="0"/>
              </a:rPr>
              <a:t>E-platform</a:t>
            </a:r>
            <a:r>
              <a:rPr lang="el-GR" sz="1865" dirty="0">
                <a:solidFill>
                  <a:srgbClr val="FFFFFF"/>
                </a:solidFill>
                <a:latin typeface="Arial Black" panose="020B0A04020102020204" pitchFamily="34" charset="0"/>
              </a:rPr>
              <a:t>)</a:t>
            </a:r>
            <a:endParaRPr lang="en-US" sz="1865" dirty="0">
              <a:solidFill>
                <a:srgbClr val="FFFFFF"/>
              </a:solidFill>
              <a:latin typeface="Arial Black" panose="020B0A04020102020204" pitchFamily="34" charset="0"/>
            </a:endParaRPr>
          </a:p>
        </p:txBody>
      </p:sp>
      <p:sp>
        <p:nvSpPr>
          <p:cNvPr id="16" name="TextBox 16"/>
          <p:cNvSpPr txBox="1"/>
          <p:nvPr/>
        </p:nvSpPr>
        <p:spPr>
          <a:xfrm>
            <a:off x="6729095" y="1328702"/>
            <a:ext cx="1845511" cy="666849"/>
          </a:xfrm>
          <a:prstGeom prst="rect">
            <a:avLst/>
          </a:prstGeom>
        </p:spPr>
        <p:txBody>
          <a:bodyPr lIns="0" tIns="0" rIns="0" bIns="0" rtlCol="0" anchor="t">
            <a:spAutoFit/>
          </a:bodyPr>
          <a:lstStyle/>
          <a:p>
            <a:pPr lvl="1" algn="ctr">
              <a:lnSpc>
                <a:spcPts val="2611"/>
              </a:lnSpc>
              <a:spcBef>
                <a:spcPct val="0"/>
              </a:spcBef>
            </a:pPr>
            <a:r>
              <a:rPr lang="el-GR" sz="1865" dirty="0">
                <a:solidFill>
                  <a:srgbClr val="FFFFFF"/>
                </a:solidFill>
                <a:latin typeface="Arial Black" panose="020B0A04020102020204" pitchFamily="34" charset="0"/>
              </a:rPr>
              <a:t>Πλατφόρμα Δικτύωσης</a:t>
            </a:r>
            <a:endParaRPr lang="en-US" sz="1865" dirty="0">
              <a:solidFill>
                <a:srgbClr val="FFFFFF"/>
              </a:solidFill>
              <a:latin typeface="Arial Black" panose="020B0A04020102020204" pitchFamily="34" charset="0"/>
            </a:endParaRPr>
          </a:p>
        </p:txBody>
      </p:sp>
      <p:sp>
        <p:nvSpPr>
          <p:cNvPr id="17" name="TextBox 17"/>
          <p:cNvSpPr txBox="1"/>
          <p:nvPr/>
        </p:nvSpPr>
        <p:spPr>
          <a:xfrm>
            <a:off x="3654376" y="3749207"/>
            <a:ext cx="1629313" cy="1000274"/>
          </a:xfrm>
          <a:prstGeom prst="rect">
            <a:avLst/>
          </a:prstGeom>
        </p:spPr>
        <p:txBody>
          <a:bodyPr lIns="0" tIns="0" rIns="0" bIns="0" rtlCol="0" anchor="t">
            <a:spAutoFit/>
          </a:bodyPr>
          <a:lstStyle/>
          <a:p>
            <a:pPr lvl="1" algn="ctr">
              <a:lnSpc>
                <a:spcPts val="2611"/>
              </a:lnSpc>
              <a:spcBef>
                <a:spcPct val="0"/>
              </a:spcBef>
            </a:pPr>
            <a:r>
              <a:rPr lang="el-GR" sz="1865" dirty="0">
                <a:solidFill>
                  <a:srgbClr val="FFFFFF"/>
                </a:solidFill>
                <a:latin typeface="Arial Black" panose="020B0A04020102020204" pitchFamily="34" charset="0"/>
              </a:rPr>
              <a:t>Κέντρα Υποστήριξης </a:t>
            </a:r>
            <a:r>
              <a:rPr lang="en-US" sz="1865" dirty="0" err="1">
                <a:solidFill>
                  <a:srgbClr val="FFFFFF"/>
                </a:solidFill>
                <a:latin typeface="Arial Black" panose="020B0A04020102020204" pitchFamily="34" charset="0"/>
              </a:rPr>
              <a:t>SmartRural</a:t>
            </a:r>
            <a:endParaRPr lang="en-US" sz="1865" dirty="0">
              <a:solidFill>
                <a:srgbClr val="FFFFFF"/>
              </a:solidFill>
              <a:latin typeface="Arial Black" panose="020B0A04020102020204" pitchFamily="34" charset="0"/>
            </a:endParaRPr>
          </a:p>
        </p:txBody>
      </p:sp>
      <p:pic>
        <p:nvPicPr>
          <p:cNvPr id="18" name="Picture 18"/>
          <p:cNvPicPr>
            <a:picLocks noChangeAspect="1"/>
          </p:cNvPicPr>
          <p:nvPr/>
        </p:nvPicPr>
        <p:blipFill>
          <a:blip r:embed="rId5"/>
          <a:srcRect/>
          <a:stretch>
            <a:fillRect/>
          </a:stretch>
        </p:blipFill>
        <p:spPr>
          <a:xfrm>
            <a:off x="5024723" y="3432360"/>
            <a:ext cx="362682" cy="383606"/>
          </a:xfrm>
          <a:prstGeom prst="rect">
            <a:avLst/>
          </a:prstGeom>
        </p:spPr>
      </p:pic>
      <p:pic>
        <p:nvPicPr>
          <p:cNvPr id="19" name="Picture 19"/>
          <p:cNvPicPr>
            <a:picLocks noChangeAspect="1"/>
          </p:cNvPicPr>
          <p:nvPr/>
        </p:nvPicPr>
        <p:blipFill>
          <a:blip r:embed="rId3"/>
          <a:srcRect/>
          <a:stretch>
            <a:fillRect/>
          </a:stretch>
        </p:blipFill>
        <p:spPr>
          <a:xfrm rot="-10800000">
            <a:off x="2469281" y="2190043"/>
            <a:ext cx="963766" cy="963766"/>
          </a:xfrm>
          <a:prstGeom prst="rect">
            <a:avLst/>
          </a:prstGeom>
        </p:spPr>
      </p:pic>
      <p:pic>
        <p:nvPicPr>
          <p:cNvPr id="20" name="Picture 20"/>
          <p:cNvPicPr>
            <a:picLocks noChangeAspect="1"/>
          </p:cNvPicPr>
          <p:nvPr/>
        </p:nvPicPr>
        <p:blipFill>
          <a:blip r:embed="rId6"/>
          <a:srcRect/>
          <a:stretch>
            <a:fillRect/>
          </a:stretch>
        </p:blipFill>
        <p:spPr>
          <a:xfrm>
            <a:off x="5463329" y="1269771"/>
            <a:ext cx="1136039" cy="1136039"/>
          </a:xfrm>
          <a:prstGeom prst="rect">
            <a:avLst/>
          </a:prstGeom>
        </p:spPr>
      </p:pic>
      <p:pic>
        <p:nvPicPr>
          <p:cNvPr id="21" name="Picture 21"/>
          <p:cNvPicPr>
            <a:picLocks noChangeAspect="1"/>
          </p:cNvPicPr>
          <p:nvPr/>
        </p:nvPicPr>
        <p:blipFill>
          <a:blip r:embed="rId7"/>
          <a:srcRect/>
          <a:stretch>
            <a:fillRect/>
          </a:stretch>
        </p:blipFill>
        <p:spPr>
          <a:xfrm>
            <a:off x="5690153" y="1626249"/>
            <a:ext cx="682392" cy="423083"/>
          </a:xfrm>
          <a:prstGeom prst="rect">
            <a:avLst/>
          </a:prstGeom>
        </p:spPr>
      </p:pic>
      <p:pic>
        <p:nvPicPr>
          <p:cNvPr id="22" name="Picture 22"/>
          <p:cNvPicPr>
            <a:picLocks noChangeAspect="1"/>
          </p:cNvPicPr>
          <p:nvPr/>
        </p:nvPicPr>
        <p:blipFill>
          <a:blip r:embed="rId8"/>
          <a:srcRect/>
          <a:stretch>
            <a:fillRect/>
          </a:stretch>
        </p:blipFill>
        <p:spPr>
          <a:xfrm>
            <a:off x="2590556" y="2405810"/>
            <a:ext cx="710156" cy="435132"/>
          </a:xfrm>
          <a:prstGeom prst="rect">
            <a:avLst/>
          </a:prstGeom>
        </p:spPr>
      </p:pic>
      <p:pic>
        <p:nvPicPr>
          <p:cNvPr id="23" name="Picture 23"/>
          <p:cNvPicPr>
            <a:picLocks noChangeAspect="1"/>
          </p:cNvPicPr>
          <p:nvPr/>
        </p:nvPicPr>
        <p:blipFill>
          <a:blip r:embed="rId3"/>
          <a:srcRect/>
          <a:stretch>
            <a:fillRect/>
          </a:stretch>
        </p:blipFill>
        <p:spPr>
          <a:xfrm>
            <a:off x="2444338" y="2889341"/>
            <a:ext cx="1002591" cy="1002591"/>
          </a:xfrm>
          <a:prstGeom prst="rect">
            <a:avLst/>
          </a:prstGeom>
        </p:spPr>
      </p:pic>
      <p:pic>
        <p:nvPicPr>
          <p:cNvPr id="24" name="Picture 24"/>
          <p:cNvPicPr>
            <a:picLocks noChangeAspect="1"/>
          </p:cNvPicPr>
          <p:nvPr/>
        </p:nvPicPr>
        <p:blipFill>
          <a:blip r:embed="rId9"/>
          <a:srcRect/>
          <a:stretch>
            <a:fillRect/>
          </a:stretch>
        </p:blipFill>
        <p:spPr>
          <a:xfrm>
            <a:off x="2653724" y="3198833"/>
            <a:ext cx="583819" cy="467055"/>
          </a:xfrm>
          <a:prstGeom prst="rect">
            <a:avLst/>
          </a:prstGeom>
        </p:spPr>
      </p:pic>
    </p:spTree>
    <p:extLst>
      <p:ext uri="{BB962C8B-B14F-4D97-AF65-F5344CB8AC3E}">
        <p14:creationId xmlns:p14="http://schemas.microsoft.com/office/powerpoint/2010/main" val="166419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ctrTitle" idx="4294967295"/>
          </p:nvPr>
        </p:nvSpPr>
        <p:spPr>
          <a:xfrm>
            <a:off x="351068" y="1316618"/>
            <a:ext cx="3271200" cy="2257680"/>
          </a:xfrm>
          <a:prstGeom prst="rect">
            <a:avLst/>
          </a:prstGeom>
        </p:spPr>
        <p:txBody>
          <a:bodyPr spcFirstLastPara="1" wrap="square" lIns="0" tIns="0" rIns="0" bIns="0" anchor="b" anchorCtr="0">
            <a:noAutofit/>
          </a:bodyPr>
          <a:lstStyle/>
          <a:p>
            <a:pPr algn="ctr"/>
            <a:r>
              <a:rPr lang="en-US" dirty="0"/>
              <a:t>TO</a:t>
            </a:r>
            <a:br>
              <a:rPr lang="en-US" dirty="0"/>
            </a:br>
            <a:r>
              <a:rPr lang="el-GR" dirty="0"/>
              <a:t>ΣΧΕΔΙΟ ΔΡΑΣΗΣ ΤΩΝ ΚΕΝΤΡΩΝ </a:t>
            </a:r>
            <a:r>
              <a:rPr lang="en-US" b="1" dirty="0">
                <a:solidFill>
                  <a:schemeClr val="accent4"/>
                </a:solidFill>
              </a:rPr>
              <a:t>SMARTRURAL</a:t>
            </a:r>
            <a:br>
              <a:rPr lang="en-US" b="1" dirty="0">
                <a:solidFill>
                  <a:schemeClr val="accent4"/>
                </a:solidFill>
              </a:rPr>
            </a:br>
            <a:endParaRPr dirty="0"/>
          </a:p>
        </p:txBody>
      </p:sp>
      <p:sp>
        <p:nvSpPr>
          <p:cNvPr id="221" name="Google Shape;221;p14"/>
          <p:cNvSpPr txBox="1">
            <a:spLocks noGrp="1"/>
          </p:cNvSpPr>
          <p:nvPr>
            <p:ph type="subTitle" idx="4294967295"/>
          </p:nvPr>
        </p:nvSpPr>
        <p:spPr>
          <a:xfrm>
            <a:off x="4655795" y="1299205"/>
            <a:ext cx="3837947" cy="2545089"/>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l-GR" dirty="0"/>
              <a:t>Ουσιαστικά δίνει ΚΑΤΕΥΘΥΝΤΗΡΙΕΣ ΓΡΑΜΜΕΣ για τον σχεδιασμό και την ανάπτυξη των επιχειρηματικών Κέντρων </a:t>
            </a:r>
            <a:r>
              <a:rPr lang="en-US" dirty="0"/>
              <a:t>SMARTRURAL </a:t>
            </a:r>
          </a:p>
        </p:txBody>
      </p:sp>
      <p:sp>
        <p:nvSpPr>
          <p:cNvPr id="222" name="Google Shape;222;p1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3" name="Γραφικό 2" descr="Βέλος Μικρή καμπύλη">
            <a:extLst>
              <a:ext uri="{FF2B5EF4-FFF2-40B4-BE49-F238E27FC236}">
                <a16:creationId xmlns:a16="http://schemas.microsoft.com/office/drawing/2014/main" id="{1706A3E0-2CBF-43D6-BDE9-3B8143CB7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1963" y="1988258"/>
            <a:ext cx="914400" cy="914400"/>
          </a:xfrm>
          <a:prstGeom prst="rect">
            <a:avLst/>
          </a:prstGeom>
        </p:spPr>
      </p:pic>
      <p:pic>
        <p:nvPicPr>
          <p:cNvPr id="8" name="Εικόνα 7">
            <a:extLst>
              <a:ext uri="{FF2B5EF4-FFF2-40B4-BE49-F238E27FC236}">
                <a16:creationId xmlns:a16="http://schemas.microsoft.com/office/drawing/2014/main" id="{2659EF71-49B8-41D4-B40E-1ADD08B9500C}"/>
              </a:ext>
            </a:extLst>
          </p:cNvPr>
          <p:cNvPicPr>
            <a:picLocks noChangeAspect="1"/>
          </p:cNvPicPr>
          <p:nvPr/>
        </p:nvPicPr>
        <p:blipFill>
          <a:blip r:embed="rId5"/>
          <a:stretch>
            <a:fillRect/>
          </a:stretch>
        </p:blipFill>
        <p:spPr>
          <a:xfrm>
            <a:off x="279939" y="202173"/>
            <a:ext cx="1954401" cy="665647"/>
          </a:xfrm>
          <a:prstGeom prst="rect">
            <a:avLst/>
          </a:prstGeom>
        </p:spPr>
      </p:pic>
      <p:pic>
        <p:nvPicPr>
          <p:cNvPr id="9" name="Εικόνα 8">
            <a:extLst>
              <a:ext uri="{FF2B5EF4-FFF2-40B4-BE49-F238E27FC236}">
                <a16:creationId xmlns:a16="http://schemas.microsoft.com/office/drawing/2014/main" id="{E62286D8-D179-4EA6-BCE1-EDF00235A26B}"/>
              </a:ext>
            </a:extLst>
          </p:cNvPr>
          <p:cNvPicPr>
            <a:picLocks noChangeAspect="1"/>
          </p:cNvPicPr>
          <p:nvPr/>
        </p:nvPicPr>
        <p:blipFill>
          <a:blip r:embed="rId6"/>
          <a:stretch>
            <a:fillRect/>
          </a:stretch>
        </p:blipFill>
        <p:spPr>
          <a:xfrm>
            <a:off x="7339360" y="73156"/>
            <a:ext cx="1029367" cy="7946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071901" y="106889"/>
            <a:ext cx="6728400" cy="945549"/>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l-GR" sz="2800" dirty="0"/>
              <a:t>ΔΟΜΕΣ ΣΤΗΡΙΞΗΣ ΕΠΙΧΕΙΡΗΜΑΤΙΚΟΤΗΤΑΣ- ΑΞΟΝΕΣ ΔΡΑΣΗΣ ΤΩΝ ΚΕΝΤΡΩΝ SMARTRURAL</a:t>
            </a:r>
            <a:endParaRPr sz="2800" dirty="0"/>
          </a:p>
        </p:txBody>
      </p:sp>
      <p:sp>
        <p:nvSpPr>
          <p:cNvPr id="242" name="Google Shape;242;p17"/>
          <p:cNvSpPr txBox="1">
            <a:spLocks noGrp="1"/>
          </p:cNvSpPr>
          <p:nvPr>
            <p:ph type="body" idx="1"/>
          </p:nvPr>
        </p:nvSpPr>
        <p:spPr>
          <a:xfrm>
            <a:off x="1032100" y="1346200"/>
            <a:ext cx="7783725" cy="3239600"/>
          </a:xfrm>
          <a:prstGeom prst="rect">
            <a:avLst/>
          </a:prstGeom>
        </p:spPr>
        <p:txBody>
          <a:bodyPr spcFirstLastPara="1" wrap="square" lIns="0" tIns="0" rIns="0" bIns="0" anchor="t" anchorCtr="0">
            <a:noAutofit/>
          </a:bodyPr>
          <a:lstStyle/>
          <a:p>
            <a:pPr marL="114300" lvl="0" indent="0" algn="just" rtl="0">
              <a:spcBef>
                <a:spcPts val="0"/>
              </a:spcBef>
              <a:spcAft>
                <a:spcPts val="0"/>
              </a:spcAft>
              <a:buSzPts val="1800"/>
              <a:buNone/>
            </a:pPr>
            <a:r>
              <a:rPr lang="en-US" sz="1800" b="1" dirty="0"/>
              <a:t>Business Incubators</a:t>
            </a:r>
            <a:r>
              <a:rPr lang="el-GR" sz="1800" b="1" dirty="0"/>
              <a:t> </a:t>
            </a:r>
            <a:endParaRPr lang="en-US" sz="1800" b="1" dirty="0"/>
          </a:p>
          <a:p>
            <a:pPr algn="just"/>
            <a:r>
              <a:rPr lang="en-US" sz="1800" dirty="0"/>
              <a:t>K</a:t>
            </a:r>
            <a:r>
              <a:rPr lang="el-GR" sz="1800" dirty="0" err="1"/>
              <a:t>οιτίδες</a:t>
            </a:r>
            <a:r>
              <a:rPr lang="el-GR" sz="1800" dirty="0"/>
              <a:t> Επιχειρηματικότητας –δομές που βοηθούν καινοτόμες επιχειρηματικές ιδέες να μετατραπούν σε </a:t>
            </a:r>
            <a:r>
              <a:rPr lang="en-US" sz="1800" dirty="0"/>
              <a:t>start-up</a:t>
            </a:r>
            <a:r>
              <a:rPr lang="el-GR" sz="1800" dirty="0"/>
              <a:t> ή νέες επιχειρήσεις. Με κατάρτιση σε θέματα διοίκησης –διαχείρισης (και παροχή χώρου γραφείου)</a:t>
            </a:r>
            <a:endParaRPr lang="en-US" sz="1800" dirty="0"/>
          </a:p>
          <a:p>
            <a:pPr marL="114300" lvl="0" indent="0" algn="just" rtl="0">
              <a:spcBef>
                <a:spcPts val="0"/>
              </a:spcBef>
              <a:spcAft>
                <a:spcPts val="0"/>
              </a:spcAft>
              <a:buSzPts val="1800"/>
              <a:buNone/>
            </a:pPr>
            <a:r>
              <a:rPr lang="en-US" sz="1800" b="1" dirty="0"/>
              <a:t>Business Innovation Centers (BIC)</a:t>
            </a:r>
            <a:endParaRPr lang="el-GR" sz="1800" b="1" dirty="0"/>
          </a:p>
          <a:p>
            <a:pPr algn="just"/>
            <a:r>
              <a:rPr lang="el-GR" sz="1800" dirty="0"/>
              <a:t>Κέντρα Επιχειρηματικής Καινοτομίας </a:t>
            </a:r>
            <a:r>
              <a:rPr lang="en-US" sz="1800" dirty="0"/>
              <a:t>-</a:t>
            </a:r>
            <a:r>
              <a:rPr lang="el-GR" sz="1800" dirty="0"/>
              <a:t>δομές υποστήριξης των επιχειρήσεων</a:t>
            </a:r>
            <a:r>
              <a:rPr lang="en-US" sz="1800" dirty="0"/>
              <a:t> </a:t>
            </a:r>
            <a:r>
              <a:rPr lang="el-GR" sz="1800" dirty="0"/>
              <a:t>σε όλες τις φάσεις ανάπτυξης τους, ίδρυση ή εκσυγχρονισμό. Με έμφαση στην καινοτομία σε παραγωγή, διαχείριση και προώθηση.</a:t>
            </a:r>
          </a:p>
          <a:p>
            <a:pPr marL="114300" indent="0" algn="just">
              <a:buNone/>
            </a:pPr>
            <a:r>
              <a:rPr lang="en-US" sz="1800" b="1" dirty="0"/>
              <a:t>Business Training Centers</a:t>
            </a:r>
            <a:endParaRPr lang="el-GR" sz="1800" b="1" dirty="0"/>
          </a:p>
          <a:p>
            <a:pPr algn="just"/>
            <a:r>
              <a:rPr lang="el-GR" sz="1800" dirty="0"/>
              <a:t>Εκπαιδευτικά Κέντρα </a:t>
            </a:r>
            <a:r>
              <a:rPr lang="el-GR" sz="1800" dirty="0" err="1"/>
              <a:t>Επιχιρήσεων</a:t>
            </a:r>
            <a:r>
              <a:rPr lang="el-GR" sz="1800" dirty="0"/>
              <a:t> – δομές  επιχειρηματικής υποστήριξης που αναπτύσσουν εκπαιδευτικό υλικό και δράσεις κατάρτισης, προσαρμοσμένα στις διάφορες επιχειρηματικές ανάγκες.</a:t>
            </a:r>
          </a:p>
          <a:p>
            <a:pPr marL="114300" indent="0" algn="just">
              <a:buNone/>
            </a:pPr>
            <a:r>
              <a:rPr lang="el-GR" sz="1800" dirty="0"/>
              <a:t>.</a:t>
            </a:r>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6" name="Εικόνα 5">
            <a:extLst>
              <a:ext uri="{FF2B5EF4-FFF2-40B4-BE49-F238E27FC236}">
                <a16:creationId xmlns:a16="http://schemas.microsoft.com/office/drawing/2014/main" id="{570B9577-4293-4E73-9240-B76B61927C5D}"/>
              </a:ext>
            </a:extLst>
          </p:cNvPr>
          <p:cNvPicPr>
            <a:picLocks noChangeAspect="1"/>
          </p:cNvPicPr>
          <p:nvPr/>
        </p:nvPicPr>
        <p:blipFill>
          <a:blip r:embed="rId3"/>
          <a:stretch>
            <a:fillRect/>
          </a:stretch>
        </p:blipFill>
        <p:spPr>
          <a:xfrm>
            <a:off x="7339360" y="73156"/>
            <a:ext cx="1029367" cy="7946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979714" y="152400"/>
            <a:ext cx="6866729" cy="945549"/>
          </a:xfrm>
          <a:prstGeom prst="rect">
            <a:avLst/>
          </a:prstGeom>
        </p:spPr>
        <p:txBody>
          <a:bodyPr spcFirstLastPara="1" wrap="square" lIns="0" tIns="0" rIns="0" bIns="0" anchor="ctr" anchorCtr="0">
            <a:noAutofit/>
          </a:bodyPr>
          <a:lstStyle/>
          <a:p>
            <a:pPr lvl="0"/>
            <a:r>
              <a:rPr lang="el-GR" dirty="0"/>
              <a:t>ΔΟΜΕΣ ΣΤΗΡΙΞΗΣ ΕΠΙΧΕΙΡΗΜΑΤΙΚΟΤΗΤΑΣ- ΑΞΟΝΕΣ ΔΡΑΣΗΣ ΤΩΝ ΚΕΝΤΡΩΝ SMARTRURAL</a:t>
            </a:r>
            <a:endParaRPr dirty="0"/>
          </a:p>
        </p:txBody>
      </p:sp>
      <p:sp>
        <p:nvSpPr>
          <p:cNvPr id="242" name="Google Shape;242;p17"/>
          <p:cNvSpPr txBox="1">
            <a:spLocks noGrp="1"/>
          </p:cNvSpPr>
          <p:nvPr>
            <p:ph type="body" idx="1"/>
          </p:nvPr>
        </p:nvSpPr>
        <p:spPr>
          <a:xfrm>
            <a:off x="483296" y="1430866"/>
            <a:ext cx="8177407" cy="3433573"/>
          </a:xfrm>
          <a:prstGeom prst="rect">
            <a:avLst/>
          </a:prstGeom>
        </p:spPr>
        <p:txBody>
          <a:bodyPr spcFirstLastPara="1" wrap="square" lIns="0" tIns="0" rIns="0" bIns="0" anchor="t" anchorCtr="0">
            <a:noAutofit/>
          </a:bodyPr>
          <a:lstStyle/>
          <a:p>
            <a:pPr marL="114300" indent="0" algn="just">
              <a:buNone/>
            </a:pPr>
            <a:r>
              <a:rPr lang="en-US" sz="1600" b="1" dirty="0"/>
              <a:t>Business Accelerators </a:t>
            </a:r>
            <a:endParaRPr lang="el-GR" sz="1600" b="1" dirty="0"/>
          </a:p>
          <a:p>
            <a:pPr algn="just"/>
            <a:r>
              <a:rPr lang="el-GR" sz="1600" dirty="0"/>
              <a:t>Επιταχυντές Επιχειρήσεων –με έμφαση την επιτάχυνση ανάπτυξης υφιστάμενων επιχειρήσεων.</a:t>
            </a:r>
          </a:p>
          <a:p>
            <a:pPr marL="114300" indent="0" algn="just">
              <a:buNone/>
            </a:pPr>
            <a:r>
              <a:rPr lang="en-US" sz="1600" b="1" dirty="0" err="1"/>
              <a:t>Coworking</a:t>
            </a:r>
            <a:r>
              <a:rPr lang="en-US" sz="1600" b="1" dirty="0"/>
              <a:t> spaces </a:t>
            </a:r>
          </a:p>
          <a:p>
            <a:pPr algn="just"/>
            <a:r>
              <a:rPr lang="el-GR" sz="1600" dirty="0"/>
              <a:t>Κοινόχρηστοι Χώροι Εργασίας -χώροι ανοιχτής κοινωνικής αλληλεπίδρασης, συνεργασίας, επιχειρηματικότητας και καινοτομίας για ελεύθερους επαγγελματίες, νέες επιχειρήσεις αλλά και αυτοαπασχολούμενους.</a:t>
            </a:r>
          </a:p>
          <a:p>
            <a:pPr marL="114300" indent="0" algn="just">
              <a:buNone/>
            </a:pPr>
            <a:r>
              <a:rPr lang="en-US" sz="1600" b="1" dirty="0"/>
              <a:t>Fabrication Laboratories / Makerspaces</a:t>
            </a:r>
            <a:endParaRPr lang="el-GR" sz="1600" b="1" dirty="0"/>
          </a:p>
          <a:p>
            <a:pPr algn="just"/>
            <a:r>
              <a:rPr lang="el-GR" sz="1600" dirty="0"/>
              <a:t>Εργαστήρια Κατασκευής - δημόσια </a:t>
            </a:r>
            <a:r>
              <a:rPr lang="el-GR" sz="1600" dirty="0" err="1"/>
              <a:t>προσβάσιμα</a:t>
            </a:r>
            <a:r>
              <a:rPr lang="el-GR" sz="1600" dirty="0"/>
              <a:t> εργαστήρια που προσφέρουν ψηφιακή τεχνολογία κατασκευής και ηλεκτρονικά εργαλεία σε οποιονδήποτε. Τα </a:t>
            </a:r>
            <a:r>
              <a:rPr lang="el-GR" sz="1600" dirty="0" err="1"/>
              <a:t>Fab</a:t>
            </a:r>
            <a:r>
              <a:rPr lang="el-GR" sz="1600" dirty="0"/>
              <a:t> </a:t>
            </a:r>
            <a:r>
              <a:rPr lang="el-GR" sz="1600" dirty="0" err="1"/>
              <a:t>Labs</a:t>
            </a:r>
            <a:r>
              <a:rPr lang="el-GR" sz="1600" dirty="0"/>
              <a:t> συνεχίζουν την παράδοση των χώρων </a:t>
            </a:r>
            <a:r>
              <a:rPr lang="el-GR" sz="1600" dirty="0" err="1"/>
              <a:t>Κάντο</a:t>
            </a:r>
            <a:r>
              <a:rPr lang="el-GR" sz="1600" dirty="0"/>
              <a:t>-Μόνος-Σου (</a:t>
            </a:r>
            <a:r>
              <a:rPr lang="en-US" sz="1600" dirty="0"/>
              <a:t>D</a:t>
            </a:r>
            <a:r>
              <a:rPr lang="el-GR" sz="1600" dirty="0"/>
              <a:t>o-</a:t>
            </a:r>
            <a:r>
              <a:rPr lang="en-US" sz="1600" dirty="0"/>
              <a:t>I</a:t>
            </a:r>
            <a:r>
              <a:rPr lang="el-GR" sz="1600" dirty="0"/>
              <a:t>t-</a:t>
            </a:r>
            <a:r>
              <a:rPr lang="en-US" sz="1600" dirty="0"/>
              <a:t>Y</a:t>
            </a:r>
            <a:r>
              <a:rPr lang="el-GR" sz="1600" dirty="0" err="1"/>
              <a:t>ourself</a:t>
            </a:r>
            <a:r>
              <a:rPr lang="el-GR" sz="1600" dirty="0"/>
              <a:t>) με τεχνολογία για το πειραματισμό και εφεύρεση.</a:t>
            </a:r>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6" name="Εικόνα 5">
            <a:extLst>
              <a:ext uri="{FF2B5EF4-FFF2-40B4-BE49-F238E27FC236}">
                <a16:creationId xmlns:a16="http://schemas.microsoft.com/office/drawing/2014/main" id="{A9DE2B62-A510-4413-BC31-CA9415277880}"/>
              </a:ext>
            </a:extLst>
          </p:cNvPr>
          <p:cNvPicPr>
            <a:picLocks noChangeAspect="1"/>
          </p:cNvPicPr>
          <p:nvPr/>
        </p:nvPicPr>
        <p:blipFill>
          <a:blip r:embed="rId3"/>
          <a:stretch>
            <a:fillRect/>
          </a:stretch>
        </p:blipFill>
        <p:spPr>
          <a:xfrm>
            <a:off x="7610808" y="72412"/>
            <a:ext cx="1029367" cy="794664"/>
          </a:xfrm>
          <a:prstGeom prst="rect">
            <a:avLst/>
          </a:prstGeom>
        </p:spPr>
      </p:pic>
    </p:spTree>
    <p:extLst>
      <p:ext uri="{BB962C8B-B14F-4D97-AF65-F5344CB8AC3E}">
        <p14:creationId xmlns:p14="http://schemas.microsoft.com/office/powerpoint/2010/main" val="151418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118043" y="152400"/>
            <a:ext cx="6728400" cy="94554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dirty="0"/>
              <a:t>Δομές Υποστήριξης Επιχειρήσεων: συγκριτική αξιολόγηση στόχων</a:t>
            </a:r>
            <a:endParaRPr dirty="0"/>
          </a:p>
        </p:txBody>
      </p:sp>
      <p:sp>
        <p:nvSpPr>
          <p:cNvPr id="242" name="Google Shape;242;p17"/>
          <p:cNvSpPr txBox="1">
            <a:spLocks noGrp="1"/>
          </p:cNvSpPr>
          <p:nvPr>
            <p:ph type="body" idx="1"/>
          </p:nvPr>
        </p:nvSpPr>
        <p:spPr>
          <a:xfrm>
            <a:off x="462768" y="1097949"/>
            <a:ext cx="7783725" cy="3833280"/>
          </a:xfrm>
          <a:prstGeom prst="rect">
            <a:avLst/>
          </a:prstGeom>
        </p:spPr>
        <p:txBody>
          <a:bodyPr spcFirstLastPara="1" wrap="square" lIns="0" tIns="0" rIns="0" bIns="0" anchor="t" anchorCtr="0">
            <a:noAutofit/>
          </a:bodyPr>
          <a:lstStyle/>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aphicFrame>
        <p:nvGraphicFramePr>
          <p:cNvPr id="2" name="Πίνακας 1">
            <a:extLst>
              <a:ext uri="{FF2B5EF4-FFF2-40B4-BE49-F238E27FC236}">
                <a16:creationId xmlns:a16="http://schemas.microsoft.com/office/drawing/2014/main" id="{4B25C4B8-4BA3-4230-BD5D-EC81B0ECC737}"/>
              </a:ext>
            </a:extLst>
          </p:cNvPr>
          <p:cNvGraphicFramePr>
            <a:graphicFrameLocks noGrp="1"/>
          </p:cNvGraphicFramePr>
          <p:nvPr>
            <p:extLst>
              <p:ext uri="{D42A27DB-BD31-4B8C-83A1-F6EECF244321}">
                <p14:modId xmlns:p14="http://schemas.microsoft.com/office/powerpoint/2010/main" val="2765593060"/>
              </p:ext>
            </p:extLst>
          </p:nvPr>
        </p:nvGraphicFramePr>
        <p:xfrm>
          <a:off x="1224642" y="1306286"/>
          <a:ext cx="6064023" cy="1809647"/>
        </p:xfrm>
        <a:graphic>
          <a:graphicData uri="http://schemas.openxmlformats.org/drawingml/2006/table">
            <a:tbl>
              <a:tblPr firstRow="1" firstCol="1" bandRow="1">
                <a:tableStyleId>{7C9A6E6C-32C7-4044-B90D-7F7298AF8F69}</a:tableStyleId>
              </a:tblPr>
              <a:tblGrid>
                <a:gridCol w="571464">
                  <a:extLst>
                    <a:ext uri="{9D8B030D-6E8A-4147-A177-3AD203B41FA5}">
                      <a16:colId xmlns:a16="http://schemas.microsoft.com/office/drawing/2014/main" val="335107017"/>
                    </a:ext>
                  </a:extLst>
                </a:gridCol>
                <a:gridCol w="2059623">
                  <a:extLst>
                    <a:ext uri="{9D8B030D-6E8A-4147-A177-3AD203B41FA5}">
                      <a16:colId xmlns:a16="http://schemas.microsoft.com/office/drawing/2014/main" val="2456209162"/>
                    </a:ext>
                  </a:extLst>
                </a:gridCol>
                <a:gridCol w="572156">
                  <a:extLst>
                    <a:ext uri="{9D8B030D-6E8A-4147-A177-3AD203B41FA5}">
                      <a16:colId xmlns:a16="http://schemas.microsoft.com/office/drawing/2014/main" val="3400245979"/>
                    </a:ext>
                  </a:extLst>
                </a:gridCol>
                <a:gridCol w="572156">
                  <a:extLst>
                    <a:ext uri="{9D8B030D-6E8A-4147-A177-3AD203B41FA5}">
                      <a16:colId xmlns:a16="http://schemas.microsoft.com/office/drawing/2014/main" val="443929427"/>
                    </a:ext>
                  </a:extLst>
                </a:gridCol>
                <a:gridCol w="572156">
                  <a:extLst>
                    <a:ext uri="{9D8B030D-6E8A-4147-A177-3AD203B41FA5}">
                      <a16:colId xmlns:a16="http://schemas.microsoft.com/office/drawing/2014/main" val="1464585853"/>
                    </a:ext>
                  </a:extLst>
                </a:gridCol>
                <a:gridCol w="572156">
                  <a:extLst>
                    <a:ext uri="{9D8B030D-6E8A-4147-A177-3AD203B41FA5}">
                      <a16:colId xmlns:a16="http://schemas.microsoft.com/office/drawing/2014/main" val="918983120"/>
                    </a:ext>
                  </a:extLst>
                </a:gridCol>
                <a:gridCol w="572156">
                  <a:extLst>
                    <a:ext uri="{9D8B030D-6E8A-4147-A177-3AD203B41FA5}">
                      <a16:colId xmlns:a16="http://schemas.microsoft.com/office/drawing/2014/main" val="506170348"/>
                    </a:ext>
                  </a:extLst>
                </a:gridCol>
                <a:gridCol w="572156">
                  <a:extLst>
                    <a:ext uri="{9D8B030D-6E8A-4147-A177-3AD203B41FA5}">
                      <a16:colId xmlns:a16="http://schemas.microsoft.com/office/drawing/2014/main" val="181128050"/>
                    </a:ext>
                  </a:extLst>
                </a:gridCol>
              </a:tblGrid>
              <a:tr h="209544">
                <a:tc rowSpan="2">
                  <a:txBody>
                    <a:bodyPr/>
                    <a:lstStyle/>
                    <a:p>
                      <a:pPr algn="ctr">
                        <a:lnSpc>
                          <a:spcPct val="107000"/>
                        </a:lnSpc>
                        <a:spcAft>
                          <a:spcPts val="800"/>
                        </a:spcAft>
                      </a:pPr>
                      <a:r>
                        <a:rPr lang="en-GB" sz="900" b="1" dirty="0">
                          <a:solidFill>
                            <a:schemeClr val="tx1"/>
                          </a:solidFill>
                          <a:effectLst/>
                        </a:rPr>
                        <a:t>a/a</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rowSpan="2">
                  <a:txBody>
                    <a:bodyPr/>
                    <a:lstStyle/>
                    <a:p>
                      <a:pPr algn="ctr">
                        <a:lnSpc>
                          <a:spcPct val="107000"/>
                        </a:lnSpc>
                        <a:spcAft>
                          <a:spcPts val="800"/>
                        </a:spcAft>
                      </a:pPr>
                      <a:r>
                        <a:rPr lang="el-GR" sz="900" b="1" dirty="0">
                          <a:solidFill>
                            <a:schemeClr val="tx1"/>
                          </a:solidFill>
                          <a:effectLst/>
                        </a:rPr>
                        <a:t>Δομή Υποστήριξης Επιχειρήσεων</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gridSpan="6">
                  <a:txBody>
                    <a:bodyPr/>
                    <a:lstStyle/>
                    <a:p>
                      <a:pPr algn="ctr">
                        <a:spcAft>
                          <a:spcPts val="1000"/>
                        </a:spcAft>
                      </a:pPr>
                      <a:r>
                        <a:rPr lang="el-GR" sz="900" b="1" dirty="0">
                          <a:solidFill>
                            <a:schemeClr val="tx1"/>
                          </a:solidFill>
                          <a:effectLst/>
                        </a:rPr>
                        <a:t>Συγκριτική Αξιολόγηση Στόχων</a:t>
                      </a:r>
                      <a:endParaRPr lang="el-GR" sz="1000" b="1" i="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575071687"/>
                  </a:ext>
                </a:extLst>
              </a:tr>
              <a:tr h="207215">
                <a:tc vMerge="1">
                  <a:txBody>
                    <a:bodyPr/>
                    <a:lstStyle/>
                    <a:p>
                      <a:endParaRPr lang="el-GR"/>
                    </a:p>
                  </a:txBody>
                  <a:tcPr/>
                </a:tc>
                <a:tc vMerge="1">
                  <a:txBody>
                    <a:bodyPr/>
                    <a:lstStyle/>
                    <a:p>
                      <a:endParaRPr lang="el-GR"/>
                    </a:p>
                  </a:txBody>
                  <a:tcPr/>
                </a:tc>
                <a:tc>
                  <a:txBody>
                    <a:bodyPr/>
                    <a:lstStyle/>
                    <a:p>
                      <a:pPr algn="ctr">
                        <a:lnSpc>
                          <a:spcPct val="107000"/>
                        </a:lnSpc>
                        <a:spcAft>
                          <a:spcPts val="800"/>
                        </a:spcAft>
                      </a:pPr>
                      <a:r>
                        <a:rPr lang="en-GB" sz="900" b="1">
                          <a:solidFill>
                            <a:schemeClr val="tx1"/>
                          </a:solidFill>
                          <a:effectLst/>
                        </a:rPr>
                        <a:t>1</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lnSpc>
                          <a:spcPct val="107000"/>
                        </a:lnSpc>
                        <a:spcAft>
                          <a:spcPts val="800"/>
                        </a:spcAft>
                      </a:pPr>
                      <a:r>
                        <a:rPr lang="en-GB" sz="900" b="1">
                          <a:solidFill>
                            <a:schemeClr val="tx1"/>
                          </a:solidFill>
                          <a:effectLst/>
                        </a:rPr>
                        <a:t>2</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lnSpc>
                          <a:spcPct val="107000"/>
                        </a:lnSpc>
                        <a:spcAft>
                          <a:spcPts val="800"/>
                        </a:spcAft>
                      </a:pPr>
                      <a:r>
                        <a:rPr lang="en-GB" sz="900" b="1">
                          <a:solidFill>
                            <a:schemeClr val="tx1"/>
                          </a:solidFill>
                          <a:effectLst/>
                        </a:rPr>
                        <a:t>3</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lnSpc>
                          <a:spcPct val="107000"/>
                        </a:lnSpc>
                        <a:spcAft>
                          <a:spcPts val="800"/>
                        </a:spcAft>
                      </a:pPr>
                      <a:r>
                        <a:rPr lang="en-GB" sz="900" b="1">
                          <a:solidFill>
                            <a:schemeClr val="tx1"/>
                          </a:solidFill>
                          <a:effectLst/>
                        </a:rPr>
                        <a:t>4</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lnSpc>
                          <a:spcPct val="107000"/>
                        </a:lnSpc>
                        <a:spcAft>
                          <a:spcPts val="800"/>
                        </a:spcAft>
                      </a:pPr>
                      <a:r>
                        <a:rPr lang="en-GB" sz="900" b="1">
                          <a:solidFill>
                            <a:schemeClr val="tx1"/>
                          </a:solidFill>
                          <a:effectLst/>
                        </a:rPr>
                        <a:t>5</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lnSpc>
                          <a:spcPct val="107000"/>
                        </a:lnSpc>
                        <a:spcAft>
                          <a:spcPts val="800"/>
                        </a:spcAft>
                      </a:pPr>
                      <a:r>
                        <a:rPr lang="en-GB" sz="900" b="1" dirty="0">
                          <a:solidFill>
                            <a:schemeClr val="tx1"/>
                          </a:solidFill>
                          <a:effectLst/>
                        </a:rPr>
                        <a:t>6</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265071373"/>
                  </a:ext>
                </a:extLst>
              </a:tr>
              <a:tr h="232148">
                <a:tc>
                  <a:txBody>
                    <a:bodyPr/>
                    <a:lstStyle/>
                    <a:p>
                      <a:pPr algn="ctr">
                        <a:lnSpc>
                          <a:spcPct val="107000"/>
                        </a:lnSpc>
                        <a:spcAft>
                          <a:spcPts val="800"/>
                        </a:spcAft>
                      </a:pPr>
                      <a:r>
                        <a:rPr lang="en-GB" sz="900" b="1" dirty="0">
                          <a:solidFill>
                            <a:schemeClr val="tx1"/>
                          </a:solidFill>
                          <a:effectLst/>
                        </a:rPr>
                        <a:t>1</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dirty="0">
                          <a:solidFill>
                            <a:schemeClr val="tx1"/>
                          </a:solidFill>
                          <a:effectLst/>
                        </a:rPr>
                        <a:t>Business Incubators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44934122"/>
                  </a:ext>
                </a:extLst>
              </a:tr>
              <a:tr h="232148">
                <a:tc>
                  <a:txBody>
                    <a:bodyPr/>
                    <a:lstStyle/>
                    <a:p>
                      <a:pPr algn="ctr">
                        <a:lnSpc>
                          <a:spcPct val="107000"/>
                        </a:lnSpc>
                        <a:spcAft>
                          <a:spcPts val="800"/>
                        </a:spcAft>
                      </a:pPr>
                      <a:r>
                        <a:rPr lang="en-GB" sz="900" b="1">
                          <a:solidFill>
                            <a:schemeClr val="tx1"/>
                          </a:solidFill>
                          <a:effectLst/>
                        </a:rPr>
                        <a:t>2</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a:solidFill>
                            <a:schemeClr val="tx1"/>
                          </a:solidFill>
                          <a:effectLst/>
                        </a:rPr>
                        <a:t>Business Innovation Centers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41874671"/>
                  </a:ext>
                </a:extLst>
              </a:tr>
              <a:tr h="232148">
                <a:tc>
                  <a:txBody>
                    <a:bodyPr/>
                    <a:lstStyle/>
                    <a:p>
                      <a:pPr algn="ctr">
                        <a:lnSpc>
                          <a:spcPct val="107000"/>
                        </a:lnSpc>
                        <a:spcAft>
                          <a:spcPts val="800"/>
                        </a:spcAft>
                      </a:pPr>
                      <a:r>
                        <a:rPr lang="en-GB" sz="900" b="1">
                          <a:solidFill>
                            <a:schemeClr val="tx1"/>
                          </a:solidFill>
                          <a:effectLst/>
                        </a:rPr>
                        <a:t>3</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a:solidFill>
                            <a:schemeClr val="tx1"/>
                          </a:solidFill>
                          <a:effectLst/>
                        </a:rPr>
                        <a:t>Business Training Centers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07397651"/>
                  </a:ext>
                </a:extLst>
              </a:tr>
              <a:tr h="232148">
                <a:tc>
                  <a:txBody>
                    <a:bodyPr/>
                    <a:lstStyle/>
                    <a:p>
                      <a:pPr algn="ctr">
                        <a:lnSpc>
                          <a:spcPct val="107000"/>
                        </a:lnSpc>
                        <a:spcAft>
                          <a:spcPts val="800"/>
                        </a:spcAft>
                      </a:pPr>
                      <a:r>
                        <a:rPr lang="en-GB" sz="900" b="1">
                          <a:solidFill>
                            <a:schemeClr val="tx1"/>
                          </a:solidFill>
                          <a:effectLst/>
                        </a:rPr>
                        <a:t>4</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a:solidFill>
                            <a:schemeClr val="tx1"/>
                          </a:solidFill>
                          <a:effectLst/>
                        </a:rPr>
                        <a:t>Accelerators</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37704428"/>
                  </a:ext>
                </a:extLst>
              </a:tr>
              <a:tr h="232148">
                <a:tc>
                  <a:txBody>
                    <a:bodyPr/>
                    <a:lstStyle/>
                    <a:p>
                      <a:pPr algn="ctr">
                        <a:lnSpc>
                          <a:spcPct val="107000"/>
                        </a:lnSpc>
                        <a:spcAft>
                          <a:spcPts val="800"/>
                        </a:spcAft>
                      </a:pPr>
                      <a:r>
                        <a:rPr lang="en-GB" sz="900" b="1">
                          <a:solidFill>
                            <a:schemeClr val="tx1"/>
                          </a:solidFill>
                          <a:effectLst/>
                        </a:rPr>
                        <a:t>5</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a:solidFill>
                            <a:schemeClr val="tx1"/>
                          </a:solidFill>
                          <a:effectLst/>
                        </a:rPr>
                        <a:t>Co-working spaces</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26844079"/>
                  </a:ext>
                </a:extLst>
              </a:tr>
              <a:tr h="232148">
                <a:tc>
                  <a:txBody>
                    <a:bodyPr/>
                    <a:lstStyle/>
                    <a:p>
                      <a:pPr algn="ctr">
                        <a:lnSpc>
                          <a:spcPct val="107000"/>
                        </a:lnSpc>
                        <a:spcAft>
                          <a:spcPts val="800"/>
                        </a:spcAft>
                      </a:pPr>
                      <a:r>
                        <a:rPr lang="en-GB" sz="900" b="1">
                          <a:solidFill>
                            <a:schemeClr val="tx1"/>
                          </a:solidFill>
                          <a:effectLst/>
                        </a:rPr>
                        <a:t>6</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a:solidFill>
                            <a:schemeClr val="tx1"/>
                          </a:solidFill>
                          <a:effectLst/>
                        </a:rPr>
                        <a:t>FabLab / Makerspaces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23621786"/>
                  </a:ext>
                </a:extLst>
              </a:tr>
            </a:tbl>
          </a:graphicData>
        </a:graphic>
      </p:graphicFrame>
      <p:sp>
        <p:nvSpPr>
          <p:cNvPr id="4" name="TextBox 3">
            <a:extLst>
              <a:ext uri="{FF2B5EF4-FFF2-40B4-BE49-F238E27FC236}">
                <a16:creationId xmlns:a16="http://schemas.microsoft.com/office/drawing/2014/main" id="{7B83B244-569E-42D2-9489-36669AF52207}"/>
              </a:ext>
            </a:extLst>
          </p:cNvPr>
          <p:cNvSpPr txBox="1"/>
          <p:nvPr/>
        </p:nvSpPr>
        <p:spPr>
          <a:xfrm>
            <a:off x="2643871" y="3241221"/>
            <a:ext cx="3225563" cy="1415772"/>
          </a:xfrm>
          <a:prstGeom prst="rect">
            <a:avLst/>
          </a:prstGeom>
          <a:noFill/>
        </p:spPr>
        <p:txBody>
          <a:bodyPr wrap="none" rtlCol="0">
            <a:spAutoFit/>
          </a:bodyPr>
          <a:lstStyle/>
          <a:p>
            <a:pPr marL="342900" indent="-342900" algn="just">
              <a:buSzPts val="1000"/>
              <a:buFont typeface="+mj-lt"/>
              <a:buAutoNum type="arabicParenBoth"/>
            </a:pPr>
            <a:r>
              <a:rPr lang="el-GR" sz="1200" dirty="0">
                <a:solidFill>
                  <a:schemeClr val="tx1"/>
                </a:solidFill>
                <a:latin typeface="Inria Sans Light"/>
              </a:rPr>
              <a:t>Υποστήριξη στα χρηματοοικονομικά</a:t>
            </a:r>
          </a:p>
          <a:p>
            <a:pPr marL="342900" indent="-342900" algn="just">
              <a:buSzPts val="1000"/>
              <a:buFont typeface="+mj-lt"/>
              <a:buAutoNum type="arabicParenBoth"/>
            </a:pPr>
            <a:r>
              <a:rPr lang="el-GR" sz="1200" dirty="0">
                <a:solidFill>
                  <a:schemeClr val="tx1"/>
                </a:solidFill>
                <a:latin typeface="Inria Sans Light"/>
              </a:rPr>
              <a:t>Επιχειρηματική βιωσιμότητα</a:t>
            </a:r>
          </a:p>
          <a:p>
            <a:pPr marL="342900" indent="-342900" algn="just">
              <a:buSzPts val="1000"/>
              <a:buFont typeface="+mj-lt"/>
              <a:buAutoNum type="arabicParenBoth"/>
            </a:pPr>
            <a:r>
              <a:rPr lang="el-GR" sz="1200" dirty="0">
                <a:solidFill>
                  <a:schemeClr val="tx1"/>
                </a:solidFill>
                <a:latin typeface="Inria Sans Light"/>
              </a:rPr>
              <a:t>Σύλληψη τεχνολογίας και τεχνογνωσίας</a:t>
            </a:r>
          </a:p>
          <a:p>
            <a:pPr marL="342900" indent="-342900" algn="just">
              <a:buSzPts val="1000"/>
              <a:buFont typeface="+mj-lt"/>
              <a:buAutoNum type="arabicParenBoth"/>
            </a:pPr>
            <a:r>
              <a:rPr lang="el-GR" sz="1200" dirty="0">
                <a:solidFill>
                  <a:schemeClr val="tx1"/>
                </a:solidFill>
                <a:latin typeface="Inria Sans Light"/>
              </a:rPr>
              <a:t>Ανάπτυξη επιχειρηματικών δεξιοτήτων</a:t>
            </a:r>
          </a:p>
          <a:p>
            <a:pPr marL="342900" indent="-342900" algn="just">
              <a:buSzPts val="1000"/>
              <a:buFont typeface="+mj-lt"/>
              <a:buAutoNum type="arabicParenBoth"/>
            </a:pPr>
            <a:r>
              <a:rPr lang="el-GR" sz="1200" dirty="0">
                <a:solidFill>
                  <a:schemeClr val="tx1"/>
                </a:solidFill>
                <a:latin typeface="Inria Sans Light"/>
              </a:rPr>
              <a:t>Επικοινωνία / προώθηση</a:t>
            </a:r>
          </a:p>
          <a:p>
            <a:pPr marL="342900" indent="-342900" algn="just">
              <a:buSzPts val="1000"/>
              <a:buFont typeface="+mj-lt"/>
              <a:buAutoNum type="arabicParenBoth"/>
            </a:pPr>
            <a:r>
              <a:rPr lang="el-GR" sz="1200" dirty="0">
                <a:solidFill>
                  <a:schemeClr val="tx1"/>
                </a:solidFill>
                <a:latin typeface="Inria Sans Light"/>
              </a:rPr>
              <a:t>Υποστήριξη σε ανθρώπινο δυναμικό</a:t>
            </a:r>
          </a:p>
          <a:p>
            <a:endParaRPr lang="el-GR" dirty="0"/>
          </a:p>
        </p:txBody>
      </p:sp>
      <p:pic>
        <p:nvPicPr>
          <p:cNvPr id="8" name="Εικόνα 7">
            <a:extLst>
              <a:ext uri="{FF2B5EF4-FFF2-40B4-BE49-F238E27FC236}">
                <a16:creationId xmlns:a16="http://schemas.microsoft.com/office/drawing/2014/main" id="{3CABD5AE-6F9C-47A9-BED6-129886DD905A}"/>
              </a:ext>
            </a:extLst>
          </p:cNvPr>
          <p:cNvPicPr>
            <a:picLocks noChangeAspect="1"/>
          </p:cNvPicPr>
          <p:nvPr/>
        </p:nvPicPr>
        <p:blipFill>
          <a:blip r:embed="rId3"/>
          <a:stretch>
            <a:fillRect/>
          </a:stretch>
        </p:blipFill>
        <p:spPr>
          <a:xfrm>
            <a:off x="7472351" y="89484"/>
            <a:ext cx="1029367" cy="794664"/>
          </a:xfrm>
          <a:prstGeom prst="rect">
            <a:avLst/>
          </a:prstGeom>
        </p:spPr>
      </p:pic>
    </p:spTree>
    <p:extLst>
      <p:ext uri="{BB962C8B-B14F-4D97-AF65-F5344CB8AC3E}">
        <p14:creationId xmlns:p14="http://schemas.microsoft.com/office/powerpoint/2010/main" val="411711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118043" y="152400"/>
            <a:ext cx="6728400" cy="78649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sz="2800" dirty="0"/>
              <a:t>ΤΟ ΚΕΝΤΡΟ </a:t>
            </a:r>
            <a:r>
              <a:rPr lang="en-US" sz="2800" b="1" dirty="0">
                <a:solidFill>
                  <a:schemeClr val="accent4"/>
                </a:solidFill>
              </a:rPr>
              <a:t>SMARTRURAL</a:t>
            </a:r>
            <a:r>
              <a:rPr lang="el-GR" sz="2800" b="1" dirty="0">
                <a:solidFill>
                  <a:schemeClr val="accent4"/>
                </a:solidFill>
              </a:rPr>
              <a:t> </a:t>
            </a:r>
            <a:r>
              <a:rPr lang="el-GR" sz="2800" dirty="0"/>
              <a:t>στην ΚΟΖΑΝΗ</a:t>
            </a:r>
            <a:endParaRPr sz="2800" dirty="0"/>
          </a:p>
        </p:txBody>
      </p:sp>
      <p:sp>
        <p:nvSpPr>
          <p:cNvPr id="242" name="Google Shape;242;p17"/>
          <p:cNvSpPr txBox="1">
            <a:spLocks noGrp="1"/>
          </p:cNvSpPr>
          <p:nvPr>
            <p:ph type="body" idx="1"/>
          </p:nvPr>
        </p:nvSpPr>
        <p:spPr>
          <a:xfrm>
            <a:off x="1032100" y="839412"/>
            <a:ext cx="7783725" cy="3961187"/>
          </a:xfrm>
          <a:prstGeom prst="rect">
            <a:avLst/>
          </a:prstGeom>
        </p:spPr>
        <p:txBody>
          <a:bodyPr spcFirstLastPara="1" wrap="square" lIns="0" tIns="0" rIns="0" bIns="0" anchor="t" anchorCtr="0">
            <a:noAutofit/>
          </a:bodyPr>
          <a:lstStyle/>
          <a:p>
            <a:pPr marL="114300" indent="0" algn="just">
              <a:buNone/>
            </a:pPr>
            <a:r>
              <a:rPr lang="el-GR" sz="2000" dirty="0"/>
              <a:t>Τι είναι το Κέντρο:</a:t>
            </a:r>
            <a:r>
              <a:rPr lang="en-US" sz="2000" dirty="0"/>
              <a:t> </a:t>
            </a:r>
          </a:p>
          <a:p>
            <a:pPr algn="just"/>
            <a:r>
              <a:rPr lang="el-GR" sz="2000" dirty="0"/>
              <a:t>Δομή συμβουλευτικών και υποστηρικτικών υπηρεσιών για την ανάπτυξη της επιχειρηματικότητας στον αγροτικό χώρο.</a:t>
            </a:r>
          </a:p>
          <a:p>
            <a:pPr marL="114300" indent="0" algn="just">
              <a:buNone/>
            </a:pPr>
            <a:endParaRPr lang="el-GR" sz="2000" dirty="0"/>
          </a:p>
          <a:p>
            <a:pPr marL="114300" indent="0" algn="just">
              <a:buNone/>
            </a:pPr>
            <a:r>
              <a:rPr lang="el-GR" sz="2000" dirty="0"/>
              <a:t>Ο Λόγος Ύπαρξης:</a:t>
            </a:r>
            <a:r>
              <a:rPr lang="en-US" sz="2000" dirty="0"/>
              <a:t> </a:t>
            </a:r>
          </a:p>
          <a:p>
            <a:pPr algn="just"/>
            <a:r>
              <a:rPr lang="el-GR" sz="2000" dirty="0"/>
              <a:t>Στο πλαίσιο υλοποίησης του έργου Smart </a:t>
            </a:r>
            <a:r>
              <a:rPr lang="el-GR" sz="2000" dirty="0" err="1"/>
              <a:t>Rural</a:t>
            </a:r>
            <a:r>
              <a:rPr lang="el-GR" sz="2000" dirty="0"/>
              <a:t> </a:t>
            </a:r>
            <a:r>
              <a:rPr lang="el-GR" sz="2000" dirty="0" err="1"/>
              <a:t>Εntrepreneurship</a:t>
            </a:r>
            <a:r>
              <a:rPr lang="el-GR" sz="2000" dirty="0"/>
              <a:t>, η Αναπτυξιακή Δυτικής Μακεδονίας - ΑΝΚΟ Α.Ε. έχει την ευθύνη για την ανάπτυξη και λειτουργία κέντρου υποστήριξης της αγροτικής επιχειρηματικότητας.</a:t>
            </a:r>
          </a:p>
          <a:p>
            <a:pPr algn="just"/>
            <a:endParaRPr lang="el-GR" sz="2000" dirty="0"/>
          </a:p>
          <a:p>
            <a:pPr marL="114300" indent="0" algn="just">
              <a:buNone/>
            </a:pPr>
            <a:r>
              <a:rPr lang="el-GR" sz="2000" dirty="0"/>
              <a:t>Τοποθεσία Κέντρου:</a:t>
            </a:r>
          </a:p>
          <a:p>
            <a:pPr algn="just"/>
            <a:r>
              <a:rPr lang="el-GR" sz="2000" dirty="0"/>
              <a:t>Το Κέντρο συστεγάζεται στα γραφεία της ΑΝΚΟ στην Κοζάνη.</a:t>
            </a:r>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1673480008"/>
      </p:ext>
    </p:extLst>
  </p:cSld>
  <p:clrMapOvr>
    <a:masterClrMapping/>
  </p:clrMapOvr>
</p:sld>
</file>

<file path=ppt/theme/theme1.xml><?xml version="1.0" encoding="utf-8"?>
<a:theme xmlns:a="http://schemas.openxmlformats.org/drawingml/2006/main"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3014</Words>
  <Application>Microsoft Office PowerPoint</Application>
  <PresentationFormat>Προβολή στην οθόνη (16:9)</PresentationFormat>
  <Paragraphs>203</Paragraphs>
  <Slides>14</Slides>
  <Notes>14</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14</vt:i4>
      </vt:variant>
    </vt:vector>
  </HeadingPairs>
  <TitlesOfParts>
    <vt:vector size="24" baseType="lpstr">
      <vt:lpstr>Saira SemiCondensed Medium</vt:lpstr>
      <vt:lpstr>Tahoma</vt:lpstr>
      <vt:lpstr>Arial Black</vt:lpstr>
      <vt:lpstr>Arial</vt:lpstr>
      <vt:lpstr>Calibri</vt:lpstr>
      <vt:lpstr>Titillium Web</vt:lpstr>
      <vt:lpstr>League Spartan</vt:lpstr>
      <vt:lpstr>Webdings</vt:lpstr>
      <vt:lpstr>Inria Sans Light</vt:lpstr>
      <vt:lpstr>Gurney template</vt:lpstr>
      <vt:lpstr>ΤA ΚΕΝΤΡA SMARTRURAL &amp; ΤΟ ΣΧΕΔΙΟ ΔΡΑΣΗΣ  </vt:lpstr>
      <vt:lpstr>Παρουσίαση του PowerPoint</vt:lpstr>
      <vt:lpstr>Παρουσίαση του PowerPoint</vt:lpstr>
      <vt:lpstr>Παρουσίαση του PowerPoint</vt:lpstr>
      <vt:lpstr>TO ΣΧΕΔΙΟ ΔΡΑΣΗΣ ΤΩΝ ΚΕΝΤΡΩΝ SMARTRURAL </vt:lpstr>
      <vt:lpstr>ΔΟΜΕΣ ΣΤΗΡΙΞΗΣ ΕΠΙΧΕΙΡΗΜΑΤΙΚΟΤΗΤΑΣ- ΑΞΟΝΕΣ ΔΡΑΣΗΣ ΤΩΝ ΚΕΝΤΡΩΝ SMARTRURAL</vt:lpstr>
      <vt:lpstr>ΔΟΜΕΣ ΣΤΗΡΙΞΗΣ ΕΠΙΧΕΙΡΗΜΑΤΙΚΟΤΗΤΑΣ- ΑΞΟΝΕΣ ΔΡΑΣΗΣ ΤΩΝ ΚΕΝΤΡΩΝ SMARTRURAL</vt:lpstr>
      <vt:lpstr>Δομές Υποστήριξης Επιχειρήσεων: συγκριτική αξιολόγηση στόχων</vt:lpstr>
      <vt:lpstr>ΤΟ ΚΕΝΤΡΟ SMARTRURAL στην ΚΟΖΑΝΗ</vt:lpstr>
      <vt:lpstr>ΤΟ ΚΕΝΤΡΟ SMARTRURAL</vt:lpstr>
      <vt:lpstr>Οι προσφερόμενες Υπηρεσίες του Κέντρου</vt:lpstr>
      <vt:lpstr>Οι προσφερόμενες Υπηρεσίες του Κέντρου</vt:lpstr>
      <vt:lpstr>Παρουσίαση του PowerPoint</vt:lpstr>
      <vt:lpstr>ΕΥΧΑΡΙΣΤΟΥΜΕ!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ΑΠΟΛΟΓΙΣΜΟΣ ΠΡΩΤΟΥ ΕΡΗΑΣΤΗΡΙΟΥ SMARTRURAL</dc:title>
  <dc:creator>erx554</dc:creator>
  <cp:lastModifiedBy>usr8949</cp:lastModifiedBy>
  <cp:revision>73</cp:revision>
  <dcterms:modified xsi:type="dcterms:W3CDTF">2021-06-22T11:24:10Z</dcterms:modified>
</cp:coreProperties>
</file>