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8" r:id="rId3"/>
    <p:sldId id="259" r:id="rId4"/>
    <p:sldId id="265"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Franklin Gothic Demi" panose="020B0703020102020204" pitchFamily="34" charset="0"/>
      <p:regular r:id="rId16"/>
      <p:italic r:id="rId17"/>
    </p:embeddedFont>
    <p:embeddedFont>
      <p:font typeface="Montserrat Classic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r8949" initials="u" lastIdx="1" clrIdx="0">
    <p:extLst>
      <p:ext uri="{19B8F6BF-5375-455C-9EA6-DF929625EA0E}">
        <p15:presenceInfo xmlns:p15="http://schemas.microsoft.com/office/powerpoint/2012/main" userId="usr894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629" autoAdjust="0"/>
  </p:normalViewPr>
  <p:slideViewPr>
    <p:cSldViewPr>
      <p:cViewPr varScale="1">
        <p:scale>
          <a:sx n="40" d="100"/>
          <a:sy n="40" d="100"/>
        </p:scale>
        <p:origin x="126" y="10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61F25-030E-4CD3-BFBC-195531A188D4}" type="datetimeFigureOut">
              <a:rPr lang="el-GR" smtClean="0"/>
              <a:t>20/5/2021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5BAAD-06B4-48AE-B889-4EC4AF1DCDDC}" type="slidenum">
              <a:rPr lang="el-GR" smtClean="0"/>
              <a:t>‹#›</a:t>
            </a:fld>
            <a:endParaRPr lang="el-GR"/>
          </a:p>
        </p:txBody>
      </p:sp>
    </p:spTree>
    <p:extLst>
      <p:ext uri="{BB962C8B-B14F-4D97-AF65-F5344CB8AC3E}">
        <p14:creationId xmlns:p14="http://schemas.microsoft.com/office/powerpoint/2010/main" val="195375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SENSORS: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Air &amp; soil sensors</a:t>
            </a:r>
            <a:r>
              <a:rPr lang="it-IT" sz="1200" b="1" kern="120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Sensors that enable a real time understanding of current farm, forest or body of water conditions.</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Equipment telematics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devices and equipment to alert owners on imminent malfunctions.</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Livestock biometrics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Livestock equipped with GPS, RFID and biometrics that can automatically identify and relay vital information about the livestock in real time.</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Crop sensors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 application equipment of required treatments, the state of the crops etc.</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Infrastructural health sensors</a:t>
            </a:r>
            <a:r>
              <a:rPr lang="it-IT"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used for monitoring vibrations and material conditions in buildings, bridges, factories, farms and other infrastructure. Coupled with an intelligent network, such sensors could feed crucial information back to owners and maintenance crews.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FOOD:</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In vitro meat</a:t>
            </a:r>
            <a:r>
              <a:rPr lang="it-IT" sz="9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(long term innovation): </a:t>
            </a:r>
            <a:r>
              <a:rPr lang="en-US" sz="1200" kern="1200" dirty="0">
                <a:solidFill>
                  <a:schemeClr val="tx1"/>
                </a:solidFill>
                <a:effectLst/>
                <a:latin typeface="+mn-lt"/>
                <a:ea typeface="+mn-ea"/>
                <a:cs typeface="+mn-cs"/>
              </a:rPr>
              <a:t>Also known as cultured meat or </a:t>
            </a:r>
            <a:r>
              <a:rPr lang="en-US" sz="1200" kern="1200" dirty="0" err="1">
                <a:solidFill>
                  <a:schemeClr val="tx1"/>
                </a:solidFill>
                <a:effectLst/>
                <a:latin typeface="+mn-lt"/>
                <a:ea typeface="+mn-ea"/>
                <a:cs typeface="+mn-cs"/>
              </a:rPr>
              <a:t>tubesteak</a:t>
            </a:r>
            <a:r>
              <a:rPr lang="en-US" sz="1200" kern="1200" dirty="0">
                <a:solidFill>
                  <a:schemeClr val="tx1"/>
                </a:solidFill>
                <a:effectLst/>
                <a:latin typeface="+mn-lt"/>
                <a:ea typeface="+mn-ea"/>
                <a:cs typeface="+mn-cs"/>
              </a:rPr>
              <a:t>, it is a flesh product that has never been part of a complete, living animal.</a:t>
            </a:r>
            <a:endParaRPr lang="el-GR"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AUTOMATION:</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Variable rate swath control</a:t>
            </a:r>
            <a:r>
              <a:rPr lang="it-IT" sz="9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Future swath control could save on seed, minerals, fertilizer and herbicides by reducing overlapping inputs.</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Agricultural robots</a:t>
            </a:r>
            <a:r>
              <a:rPr lang="it-IT" sz="9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used to automate agricultural processes, such as harvesting, fruit picking, ploughing, soil maintenance, weeding, planting, irrigation, etc.</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Precision agriculture</a:t>
            </a:r>
            <a:r>
              <a:rPr lang="it-IT" sz="900" b="1" kern="1200" dirty="0">
                <a:solidFill>
                  <a:schemeClr val="tx1"/>
                </a:solidFill>
                <a:effectLst/>
                <a:latin typeface="+mn-lt"/>
                <a:ea typeface="+mn-ea"/>
                <a:cs typeface="+mn-cs"/>
              </a:rPr>
              <a:t>: </a:t>
            </a:r>
            <a:r>
              <a:rPr lang="it-IT" sz="105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Farming management based on observing (and responding to) intra-field variations. With satellite imagery and advanced sensors, farmers can optimize returns on inputs while preserving resources at ever larger scales.</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Robotic farm swarms</a:t>
            </a:r>
            <a:r>
              <a:rPr lang="it-IT" sz="900" b="1" kern="1200" dirty="0">
                <a:solidFill>
                  <a:schemeClr val="tx1"/>
                </a:solidFill>
                <a:effectLst/>
                <a:latin typeface="+mn-lt"/>
                <a:ea typeface="+mn-ea"/>
                <a:cs typeface="+mn-cs"/>
              </a:rPr>
              <a:t>:</a:t>
            </a:r>
            <a:r>
              <a:rPr lang="it-IT" sz="9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hypothetical combination of dozens or hundreds of agricultural robots with thousands of microscopic sensors, which together would monitor, predict, cultivate and extract crops from the land with practically no human intervention.</a:t>
            </a:r>
            <a:endParaRPr lang="el-G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r>
              <a:rPr lang="it-IT"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fld id="{B855BAAD-06B4-48AE-B889-4EC4AF1DCDDC}" type="slidenum">
              <a:rPr lang="el-GR" smtClean="0"/>
              <a:t>3</a:t>
            </a:fld>
            <a:endParaRPr lang="el-GR"/>
          </a:p>
        </p:txBody>
      </p:sp>
    </p:spTree>
    <p:extLst>
      <p:ext uri="{BB962C8B-B14F-4D97-AF65-F5344CB8AC3E}">
        <p14:creationId xmlns:p14="http://schemas.microsoft.com/office/powerpoint/2010/main" val="351557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kern="1200" dirty="0">
              <a:solidFill>
                <a:schemeClr val="tx1"/>
              </a:solidFill>
              <a:effectLst/>
              <a:latin typeface="+mn-lt"/>
              <a:ea typeface="+mn-ea"/>
              <a:cs typeface="+mn-cs"/>
            </a:endParaRPr>
          </a:p>
          <a:p>
            <a:r>
              <a:rPr lang="it-IT"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fld id="{B855BAAD-06B4-48AE-B889-4EC4AF1DCDDC}" type="slidenum">
              <a:rPr lang="el-GR" smtClean="0"/>
              <a:t>4</a:t>
            </a:fld>
            <a:endParaRPr lang="el-GR"/>
          </a:p>
        </p:txBody>
      </p:sp>
    </p:spTree>
    <p:extLst>
      <p:ext uri="{BB962C8B-B14F-4D97-AF65-F5344CB8AC3E}">
        <p14:creationId xmlns:p14="http://schemas.microsoft.com/office/powerpoint/2010/main" val="386460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200" b="1" kern="1200" dirty="0">
                <a:solidFill>
                  <a:schemeClr val="tx1"/>
                </a:solidFill>
                <a:effectLst/>
                <a:latin typeface="+mn-lt"/>
                <a:ea typeface="+mn-ea"/>
                <a:cs typeface="+mn-cs"/>
              </a:rPr>
              <a:t>Development of biomethane market: </a:t>
            </a:r>
            <a:r>
              <a:rPr lang="en-US" sz="1200" kern="1200" dirty="0">
                <a:solidFill>
                  <a:schemeClr val="tx1"/>
                </a:solidFill>
                <a:effectLst/>
                <a:latin typeface="+mn-lt"/>
                <a:ea typeface="+mn-ea"/>
                <a:cs typeface="+mn-cs"/>
              </a:rPr>
              <a:t>Both of traditional biomethane and the from the use of residual forms of biomass and waste.</a:t>
            </a:r>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5"/>
          </p:nvPr>
        </p:nvSpPr>
        <p:spPr/>
        <p:txBody>
          <a:bodyPr/>
          <a:lstStyle/>
          <a:p>
            <a:fld id="{B855BAAD-06B4-48AE-B889-4EC4AF1DCDDC}" type="slidenum">
              <a:rPr lang="el-GR" smtClean="0"/>
              <a:t>8</a:t>
            </a:fld>
            <a:endParaRPr lang="el-GR"/>
          </a:p>
        </p:txBody>
      </p:sp>
    </p:spTree>
    <p:extLst>
      <p:ext uri="{BB962C8B-B14F-4D97-AF65-F5344CB8AC3E}">
        <p14:creationId xmlns:p14="http://schemas.microsoft.com/office/powerpoint/2010/main" val="56715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873" y="229777"/>
            <a:ext cx="4858603" cy="9827446"/>
          </a:xfrm>
          <a:prstGeom prst="rect">
            <a:avLst/>
          </a:prstGeom>
        </p:spPr>
      </p:pic>
      <p:sp>
        <p:nvSpPr>
          <p:cNvPr id="3" name="TextBox 3"/>
          <p:cNvSpPr txBox="1"/>
          <p:nvPr/>
        </p:nvSpPr>
        <p:spPr>
          <a:xfrm>
            <a:off x="992257" y="1945796"/>
            <a:ext cx="9066143" cy="6924973"/>
          </a:xfrm>
          <a:prstGeom prst="rect">
            <a:avLst/>
          </a:prstGeom>
        </p:spPr>
        <p:txBody>
          <a:bodyPr wrap="square" lIns="0" tIns="0" rIns="0" bIns="0" rtlCol="0" anchor="t">
            <a:spAutoFit/>
          </a:bodyPr>
          <a:lstStyle/>
          <a:p>
            <a:pPr>
              <a:lnSpc>
                <a:spcPts val="10799"/>
              </a:lnSpc>
            </a:pPr>
            <a:r>
              <a:rPr lang="el-GR" sz="10000" spc="700" dirty="0">
                <a:solidFill>
                  <a:srgbClr val="B8CD72"/>
                </a:solidFill>
                <a:latin typeface="Franklin Gothic Demi" panose="020B0703020102020204" pitchFamily="34" charset="0"/>
              </a:rPr>
              <a:t>ΝΕΕΣ ΤΕΧΝΟΛΟΓΙΕΣ, ΚΑΙΝΟΤΟΜΙΑ &amp; Η ΥΠΑΙΘΡΟΣ</a:t>
            </a:r>
            <a:endParaRPr lang="en-US" sz="10000" spc="700" dirty="0">
              <a:solidFill>
                <a:srgbClr val="B8CD72"/>
              </a:solidFill>
              <a:latin typeface="Franklin Gothic Demi" panose="020B0703020102020204" pitchFamily="34" charset="0"/>
            </a:endParaRPr>
          </a:p>
        </p:txBody>
      </p:sp>
      <p:sp>
        <p:nvSpPr>
          <p:cNvPr id="4" name="AutoShape 4"/>
          <p:cNvSpPr/>
          <p:nvPr/>
        </p:nvSpPr>
        <p:spPr>
          <a:xfrm>
            <a:off x="15513518" y="1749457"/>
            <a:ext cx="2147226" cy="151613"/>
          </a:xfrm>
          <a:prstGeom prst="rect">
            <a:avLst/>
          </a:prstGeom>
          <a:solidFill>
            <a:srgbClr val="B8CD72"/>
          </a:solidFill>
        </p:spPr>
      </p:sp>
      <p:pic>
        <p:nvPicPr>
          <p:cNvPr id="5" name="Picture 5"/>
          <p:cNvPicPr>
            <a:picLocks noChangeAspect="1"/>
          </p:cNvPicPr>
          <p:nvPr/>
        </p:nvPicPr>
        <p:blipFill>
          <a:blip r:embed="rId3"/>
          <a:srcRect/>
          <a:stretch>
            <a:fillRect/>
          </a:stretch>
        </p:blipFill>
        <p:spPr>
          <a:xfrm>
            <a:off x="1028700" y="396267"/>
            <a:ext cx="3720195" cy="1264866"/>
          </a:xfrm>
          <a:prstGeom prst="rect">
            <a:avLst/>
          </a:prstGeom>
        </p:spPr>
      </p:pic>
      <p:pic>
        <p:nvPicPr>
          <p:cNvPr id="7" name="Εικόνα 6">
            <a:extLst>
              <a:ext uri="{FF2B5EF4-FFF2-40B4-BE49-F238E27FC236}">
                <a16:creationId xmlns:a16="http://schemas.microsoft.com/office/drawing/2014/main" id="{E6013308-63DC-42BA-BE1D-D1EC114FC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881" y="320124"/>
            <a:ext cx="4524005" cy="21922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CD7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2086" r="32086"/>
          <a:stretch>
            <a:fillRect/>
          </a:stretch>
        </p:blipFill>
        <p:spPr>
          <a:xfrm>
            <a:off x="12921965" y="0"/>
            <a:ext cx="5526522" cy="10287000"/>
          </a:xfrm>
          <a:prstGeom prst="rect">
            <a:avLst/>
          </a:prstGeom>
        </p:spPr>
      </p:pic>
      <p:sp>
        <p:nvSpPr>
          <p:cNvPr id="3" name="TextBox 3"/>
          <p:cNvSpPr txBox="1"/>
          <p:nvPr/>
        </p:nvSpPr>
        <p:spPr>
          <a:xfrm>
            <a:off x="1028700" y="348452"/>
            <a:ext cx="9624904" cy="1254767"/>
          </a:xfrm>
          <a:prstGeom prst="rect">
            <a:avLst/>
          </a:prstGeom>
        </p:spPr>
        <p:txBody>
          <a:bodyPr lIns="0" tIns="0" rIns="0" bIns="0" rtlCol="0" anchor="t">
            <a:spAutoFit/>
          </a:bodyPr>
          <a:lstStyle/>
          <a:p>
            <a:pPr>
              <a:lnSpc>
                <a:spcPts val="10460"/>
              </a:lnSpc>
            </a:pPr>
            <a:r>
              <a:rPr lang="el-GR" sz="8302" spc="74" dirty="0">
                <a:solidFill>
                  <a:srgbClr val="FFFFFF"/>
                </a:solidFill>
                <a:latin typeface="Franklin Gothic Demi" panose="020B0703020102020204" pitchFamily="34" charset="0"/>
              </a:rPr>
              <a:t>ΕΙΣΑΓΩΓΗ</a:t>
            </a:r>
            <a:endParaRPr lang="en-US" sz="8302" spc="74" dirty="0">
              <a:solidFill>
                <a:srgbClr val="FFFFFF"/>
              </a:solidFill>
              <a:latin typeface="Franklin Gothic Demi" panose="020B0703020102020204" pitchFamily="34" charset="0"/>
            </a:endParaRPr>
          </a:p>
        </p:txBody>
      </p:sp>
      <p:sp>
        <p:nvSpPr>
          <p:cNvPr id="4" name="AutoShape 4"/>
          <p:cNvSpPr/>
          <p:nvPr/>
        </p:nvSpPr>
        <p:spPr>
          <a:xfrm>
            <a:off x="11848352" y="1028700"/>
            <a:ext cx="2147226" cy="151613"/>
          </a:xfrm>
          <a:prstGeom prst="rect">
            <a:avLst/>
          </a:prstGeom>
          <a:solidFill>
            <a:srgbClr val="FFFFFF"/>
          </a:solidFill>
        </p:spPr>
      </p:sp>
      <p:sp>
        <p:nvSpPr>
          <p:cNvPr id="5" name="TextBox 5"/>
          <p:cNvSpPr txBox="1"/>
          <p:nvPr/>
        </p:nvSpPr>
        <p:spPr>
          <a:xfrm>
            <a:off x="457200" y="1598249"/>
            <a:ext cx="11149621" cy="7899598"/>
          </a:xfrm>
          <a:prstGeom prst="rect">
            <a:avLst/>
          </a:prstGeom>
        </p:spPr>
        <p:txBody>
          <a:bodyPr lIns="0" tIns="0" rIns="0" bIns="0" rtlCol="0" anchor="t">
            <a:spAutoFit/>
          </a:bodyPr>
          <a:lstStyle/>
          <a:p>
            <a:pPr marL="536587" lvl="1" indent="-268293" algn="just">
              <a:lnSpc>
                <a:spcPts val="4387"/>
              </a:lnSpc>
              <a:buFont typeface="Arial"/>
              <a:buChar char="•"/>
            </a:pPr>
            <a:r>
              <a:rPr lang="el-GR" sz="3000" spc="240" dirty="0">
                <a:solidFill>
                  <a:srgbClr val="FFFFFF"/>
                </a:solidFill>
                <a:latin typeface="Franklin Gothic Demi" panose="020B0703020102020204" pitchFamily="34" charset="0"/>
              </a:rPr>
              <a:t>Η τεχνολογική εξέλιξη και η </a:t>
            </a:r>
            <a:r>
              <a:rPr lang="el-GR" sz="3000" spc="240" dirty="0" err="1">
                <a:solidFill>
                  <a:srgbClr val="FFFFFF"/>
                </a:solidFill>
                <a:latin typeface="Franklin Gothic Demi" panose="020B0703020102020204" pitchFamily="34" charset="0"/>
              </a:rPr>
              <a:t>κανοτομία</a:t>
            </a:r>
            <a:r>
              <a:rPr lang="el-GR" sz="3000" spc="240" dirty="0">
                <a:solidFill>
                  <a:srgbClr val="FFFFFF"/>
                </a:solidFill>
                <a:latin typeface="Franklin Gothic Demi" panose="020B0703020102020204" pitchFamily="34" charset="0"/>
              </a:rPr>
              <a:t> έχουν σημαντικό αντίκτυπο στις αγροτικές περιοχές και τον </a:t>
            </a:r>
            <a:r>
              <a:rPr lang="el-GR" sz="3000" spc="240" dirty="0" err="1">
                <a:solidFill>
                  <a:srgbClr val="FFFFFF"/>
                </a:solidFill>
                <a:latin typeface="Franklin Gothic Demi" panose="020B0703020102020204" pitchFamily="34" charset="0"/>
              </a:rPr>
              <a:t>αγροδιατροφικό</a:t>
            </a:r>
            <a:r>
              <a:rPr lang="el-GR" sz="3000" spc="240" dirty="0">
                <a:solidFill>
                  <a:srgbClr val="FFFFFF"/>
                </a:solidFill>
                <a:latin typeface="Franklin Gothic Demi" panose="020B0703020102020204" pitchFamily="34" charset="0"/>
              </a:rPr>
              <a:t> τομέα.</a:t>
            </a:r>
          </a:p>
          <a:p>
            <a:pPr marL="536587" lvl="1" indent="-268293" algn="just">
              <a:lnSpc>
                <a:spcPts val="4387"/>
              </a:lnSpc>
              <a:buFont typeface="Arial"/>
              <a:buChar char="•"/>
            </a:pPr>
            <a:r>
              <a:rPr lang="el-GR" sz="3000" spc="240" dirty="0">
                <a:solidFill>
                  <a:srgbClr val="FFFFFF"/>
                </a:solidFill>
                <a:latin typeface="Franklin Gothic Demi" panose="020B0703020102020204" pitchFamily="34" charset="0"/>
              </a:rPr>
              <a:t>Αξιολογούνται ως ιδιαίτερα σημαντικές οι εξελίξεις που εστιάζονται στις Τεχνολογίες Αγροτικής Παραγωγής Ακριβείας, τη Συσκευασία πρωτογενών και μεταποιημένων προϊόντων, τα Δίκτυα Διανομής αλλά και την Εξοικονόμηση Νερού και Ενέργειας.</a:t>
            </a:r>
          </a:p>
          <a:p>
            <a:pPr marL="536587" lvl="1" indent="-268293" algn="just">
              <a:lnSpc>
                <a:spcPts val="4387"/>
              </a:lnSpc>
              <a:buFont typeface="Arial"/>
              <a:buChar char="•"/>
            </a:pPr>
            <a:r>
              <a:rPr lang="el-GR" sz="3000" spc="240" dirty="0">
                <a:solidFill>
                  <a:srgbClr val="FFFFFF"/>
                </a:solidFill>
                <a:latin typeface="Franklin Gothic Demi" panose="020B0703020102020204" pitchFamily="34" charset="0"/>
              </a:rPr>
              <a:t>Με βάση αυτές προσαρμόζονται έτσι οι τρόποι με τους οποίους οι αγρότες αντιμετωπίζουν τις καλλιέργειες και διαχειρίζονται τους αγρούς.</a:t>
            </a:r>
          </a:p>
          <a:p>
            <a:pPr marL="536587" lvl="1" indent="-268293" algn="just">
              <a:lnSpc>
                <a:spcPts val="4387"/>
              </a:lnSpc>
              <a:buFont typeface="Arial"/>
              <a:buChar char="•"/>
            </a:pPr>
            <a:r>
              <a:rPr lang="el-GR" sz="3000" spc="240" dirty="0">
                <a:solidFill>
                  <a:srgbClr val="FFFFFF"/>
                </a:solidFill>
                <a:latin typeface="Franklin Gothic Demi" panose="020B0703020102020204" pitchFamily="34" charset="0"/>
              </a:rPr>
              <a:t>Η καινοτομία και οι νέες τεχνολογίες συχνά απαιτούν σημαντική αρχική επένδυση, η οποία ωστόσο αποδεικνύεται ότι παρέχει σημαντικές αποδόσεις.</a:t>
            </a:r>
            <a:endParaRPr lang="en-US" sz="3000" spc="240" dirty="0">
              <a:solidFill>
                <a:srgbClr val="FFFFFF"/>
              </a:solidFill>
              <a:latin typeface="Franklin Gothic Demi" panose="020B07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6829" r="26829"/>
          <a:stretch>
            <a:fillRect/>
          </a:stretch>
        </p:blipFill>
        <p:spPr>
          <a:xfrm>
            <a:off x="4548496" y="1332162"/>
            <a:ext cx="5084965" cy="8229600"/>
          </a:xfrm>
          <a:prstGeom prst="rect">
            <a:avLst/>
          </a:prstGeom>
        </p:spPr>
      </p:pic>
      <p:sp>
        <p:nvSpPr>
          <p:cNvPr id="3" name="AutoShape 3"/>
          <p:cNvSpPr/>
          <p:nvPr/>
        </p:nvSpPr>
        <p:spPr>
          <a:xfrm>
            <a:off x="3815750" y="7474806"/>
            <a:ext cx="2147226" cy="151613"/>
          </a:xfrm>
          <a:prstGeom prst="rect">
            <a:avLst/>
          </a:prstGeom>
          <a:solidFill>
            <a:srgbClr val="B8CD72"/>
          </a:solidFill>
        </p:spPr>
      </p:sp>
      <p:sp>
        <p:nvSpPr>
          <p:cNvPr id="4" name="TextBox 4"/>
          <p:cNvSpPr txBox="1"/>
          <p:nvPr/>
        </p:nvSpPr>
        <p:spPr>
          <a:xfrm>
            <a:off x="10252638" y="800413"/>
            <a:ext cx="7006662" cy="531749"/>
          </a:xfrm>
          <a:prstGeom prst="rect">
            <a:avLst/>
          </a:prstGeom>
        </p:spPr>
        <p:txBody>
          <a:bodyPr lIns="0" tIns="0" rIns="0" bIns="0" rtlCol="0" anchor="t">
            <a:spAutoFit/>
          </a:bodyPr>
          <a:lstStyle/>
          <a:p>
            <a:pPr>
              <a:lnSpc>
                <a:spcPts val="4535"/>
              </a:lnSpc>
            </a:pPr>
            <a:r>
              <a:rPr lang="el-GR" sz="3488" spc="348" dirty="0">
                <a:solidFill>
                  <a:srgbClr val="B8CD72"/>
                </a:solidFill>
                <a:latin typeface="Franklin Gothic Demi" panose="020B0703020102020204" pitchFamily="34" charset="0"/>
              </a:rPr>
              <a:t>ΑΙΣΘΗΤΗΡΕΣ</a:t>
            </a:r>
            <a:endParaRPr lang="en-US" sz="3488" spc="348" dirty="0">
              <a:solidFill>
                <a:srgbClr val="B8CD72"/>
              </a:solidFill>
              <a:latin typeface="Franklin Gothic Demi" panose="020B0703020102020204" pitchFamily="34" charset="0"/>
            </a:endParaRPr>
          </a:p>
        </p:txBody>
      </p:sp>
      <p:sp>
        <p:nvSpPr>
          <p:cNvPr id="5" name="TextBox 5"/>
          <p:cNvSpPr txBox="1"/>
          <p:nvPr/>
        </p:nvSpPr>
        <p:spPr>
          <a:xfrm>
            <a:off x="9988030" y="1332162"/>
            <a:ext cx="7335149" cy="3192925"/>
          </a:xfrm>
          <a:prstGeom prst="rect">
            <a:avLst/>
          </a:prstGeom>
        </p:spPr>
        <p:txBody>
          <a:bodyPr lIns="0" tIns="0" rIns="0" bIns="0" rtlCol="0" anchor="t">
            <a:spAutoFit/>
          </a:bodyPr>
          <a:lstStyle/>
          <a:p>
            <a:pPr marL="452267" lvl="1" indent="-226133">
              <a:lnSpc>
                <a:spcPts val="3600"/>
              </a:lnSpc>
              <a:buFont typeface="Arial"/>
              <a:buChar char="•"/>
            </a:pPr>
            <a:r>
              <a:rPr lang="el-GR" sz="2600" spc="27" dirty="0">
                <a:solidFill>
                  <a:srgbClr val="3B3838"/>
                </a:solidFill>
                <a:latin typeface="Franklin Gothic Demi" panose="020B0703020102020204" pitchFamily="34" charset="0"/>
              </a:rPr>
              <a:t>Αισθητήρες αέρα &amp; εδάφους.</a:t>
            </a:r>
          </a:p>
          <a:p>
            <a:pPr marL="452267" lvl="1" indent="-226133">
              <a:lnSpc>
                <a:spcPts val="3600"/>
              </a:lnSpc>
              <a:buFont typeface="Arial"/>
              <a:buChar char="•"/>
            </a:pPr>
            <a:r>
              <a:rPr lang="el-GR" sz="2600" spc="27" dirty="0">
                <a:solidFill>
                  <a:srgbClr val="3B3838"/>
                </a:solidFill>
                <a:latin typeface="Franklin Gothic Demi" panose="020B0703020102020204" pitchFamily="34" charset="0"/>
              </a:rPr>
              <a:t>Αισθητήρες παρακολούθησης βιομετρικών στοιχείων για τα εκτρεφόμενα ζώα.</a:t>
            </a:r>
          </a:p>
          <a:p>
            <a:pPr marL="452267" lvl="1" indent="-226133">
              <a:lnSpc>
                <a:spcPts val="3600"/>
              </a:lnSpc>
              <a:buFont typeface="Arial"/>
              <a:buChar char="•"/>
            </a:pPr>
            <a:r>
              <a:rPr lang="el-GR" sz="2600" spc="27" dirty="0">
                <a:solidFill>
                  <a:srgbClr val="3B3838"/>
                </a:solidFill>
                <a:latin typeface="Franklin Gothic Demi" panose="020B0703020102020204" pitchFamily="34" charset="0"/>
              </a:rPr>
              <a:t>Αισθητήρες μέτρησης παραμέτρων καλλιεργειών</a:t>
            </a:r>
          </a:p>
          <a:p>
            <a:pPr marL="452267" lvl="1" indent="-226133">
              <a:lnSpc>
                <a:spcPts val="3600"/>
              </a:lnSpc>
              <a:buFont typeface="Arial"/>
              <a:buChar char="•"/>
            </a:pPr>
            <a:r>
              <a:rPr lang="el-GR" sz="2600" spc="27" dirty="0">
                <a:solidFill>
                  <a:srgbClr val="3B3838"/>
                </a:solidFill>
                <a:latin typeface="Franklin Gothic Demi" panose="020B0703020102020204" pitchFamily="34" charset="0"/>
              </a:rPr>
              <a:t>Εξοπλισμός τηλεματικής για προειδοποιήσεις προς παραγωγούς</a:t>
            </a:r>
          </a:p>
        </p:txBody>
      </p:sp>
      <p:sp>
        <p:nvSpPr>
          <p:cNvPr id="6" name="TextBox 6"/>
          <p:cNvSpPr txBox="1"/>
          <p:nvPr/>
        </p:nvSpPr>
        <p:spPr>
          <a:xfrm>
            <a:off x="748609" y="2954972"/>
            <a:ext cx="9504029" cy="5693866"/>
          </a:xfrm>
          <a:prstGeom prst="rect">
            <a:avLst/>
          </a:prstGeom>
        </p:spPr>
        <p:txBody>
          <a:bodyPr lIns="0" tIns="0" rIns="0" bIns="0" rtlCol="0" anchor="t">
            <a:spAutoFit/>
          </a:bodyPr>
          <a:lstStyle/>
          <a:p>
            <a:pPr>
              <a:lnSpc>
                <a:spcPts val="11135"/>
              </a:lnSpc>
            </a:pPr>
            <a:r>
              <a:rPr lang="el-GR" sz="7200" spc="246" dirty="0">
                <a:solidFill>
                  <a:srgbClr val="B8CD72"/>
                </a:solidFill>
                <a:latin typeface="Franklin Gothic Demi" panose="020B0703020102020204" pitchFamily="34" charset="0"/>
              </a:rPr>
              <a:t>ΑΝΑΔΥΟΜΕΝΕΣ ΤΕΧΝΟΛΟΓΙΕΣ ΓΕΩΡΓΙΑΣ &amp; ΚΤΗΝΟΤΡΟΦΙΑΣ</a:t>
            </a:r>
            <a:endParaRPr lang="en-US" sz="7200" spc="246" dirty="0">
              <a:solidFill>
                <a:srgbClr val="B8CD72"/>
              </a:solidFill>
              <a:latin typeface="Franklin Gothic Demi" panose="020B0703020102020204" pitchFamily="34" charset="0"/>
            </a:endParaRPr>
          </a:p>
        </p:txBody>
      </p:sp>
      <p:sp>
        <p:nvSpPr>
          <p:cNvPr id="7" name="TextBox 7"/>
          <p:cNvSpPr txBox="1"/>
          <p:nvPr/>
        </p:nvSpPr>
        <p:spPr>
          <a:xfrm>
            <a:off x="10416882" y="4525088"/>
            <a:ext cx="7043919" cy="527196"/>
          </a:xfrm>
          <a:prstGeom prst="rect">
            <a:avLst/>
          </a:prstGeom>
        </p:spPr>
        <p:txBody>
          <a:bodyPr wrap="square" lIns="0" tIns="0" rIns="0" bIns="0" rtlCol="0" anchor="t">
            <a:spAutoFit/>
          </a:bodyPr>
          <a:lstStyle/>
          <a:p>
            <a:pPr>
              <a:lnSpc>
                <a:spcPts val="4535"/>
              </a:lnSpc>
            </a:pPr>
            <a:r>
              <a:rPr lang="el-GR" sz="3200" spc="348" dirty="0">
                <a:solidFill>
                  <a:srgbClr val="B8CD72"/>
                </a:solidFill>
                <a:latin typeface="Franklin Gothic Demi" panose="020B0703020102020204" pitchFamily="34" charset="0"/>
              </a:rPr>
              <a:t>ΝΕΑ ΤΡΟΦΙΜΑ</a:t>
            </a:r>
            <a:endParaRPr lang="en-US" sz="3200" spc="348" dirty="0">
              <a:solidFill>
                <a:srgbClr val="B8CD72"/>
              </a:solidFill>
              <a:latin typeface="Franklin Gothic Demi" panose="020B0703020102020204" pitchFamily="34" charset="0"/>
            </a:endParaRPr>
          </a:p>
        </p:txBody>
      </p:sp>
      <p:sp>
        <p:nvSpPr>
          <p:cNvPr id="8" name="TextBox 8"/>
          <p:cNvSpPr txBox="1"/>
          <p:nvPr/>
        </p:nvSpPr>
        <p:spPr>
          <a:xfrm>
            <a:off x="10416882" y="7066947"/>
            <a:ext cx="7006662" cy="535659"/>
          </a:xfrm>
          <a:prstGeom prst="rect">
            <a:avLst/>
          </a:prstGeom>
        </p:spPr>
        <p:txBody>
          <a:bodyPr lIns="0" tIns="0" rIns="0" bIns="0" rtlCol="0" anchor="t">
            <a:spAutoFit/>
          </a:bodyPr>
          <a:lstStyle/>
          <a:p>
            <a:pPr>
              <a:lnSpc>
                <a:spcPts val="4535"/>
              </a:lnSpc>
            </a:pPr>
            <a:r>
              <a:rPr lang="el-GR" sz="3488" spc="348" dirty="0">
                <a:solidFill>
                  <a:srgbClr val="B8CD72"/>
                </a:solidFill>
                <a:latin typeface="Franklin Gothic Demi" panose="020B0703020102020204" pitchFamily="34" charset="0"/>
              </a:rPr>
              <a:t>ΑΥΤΟΜΑΤΟΠΟΙΗΣΗ</a:t>
            </a:r>
            <a:endParaRPr lang="en-US" sz="3488" spc="348" dirty="0">
              <a:solidFill>
                <a:srgbClr val="B8CD72"/>
              </a:solidFill>
              <a:latin typeface="Franklin Gothic Demi" panose="020B0703020102020204" pitchFamily="34" charset="0"/>
            </a:endParaRPr>
          </a:p>
        </p:txBody>
      </p:sp>
      <p:sp>
        <p:nvSpPr>
          <p:cNvPr id="9" name="TextBox 9"/>
          <p:cNvSpPr txBox="1"/>
          <p:nvPr/>
        </p:nvSpPr>
        <p:spPr>
          <a:xfrm>
            <a:off x="9988031" y="5102169"/>
            <a:ext cx="7995170" cy="3154710"/>
          </a:xfrm>
          <a:prstGeom prst="rect">
            <a:avLst/>
          </a:prstGeom>
        </p:spPr>
        <p:txBody>
          <a:bodyPr wrap="square" lIns="0" tIns="0" rIns="0" bIns="0" rtlCol="0" anchor="t">
            <a:spAutoFit/>
          </a:bodyPr>
          <a:lstStyle/>
          <a:p>
            <a:pPr marL="452267" lvl="1" indent="-226133">
              <a:lnSpc>
                <a:spcPts val="4109"/>
              </a:lnSpc>
              <a:buFont typeface="Arial"/>
              <a:buChar char="•"/>
            </a:pPr>
            <a:r>
              <a:rPr lang="el-GR" sz="2700" spc="27" dirty="0">
                <a:solidFill>
                  <a:srgbClr val="3B3838"/>
                </a:solidFill>
                <a:latin typeface="Franklin Gothic Demi" panose="020B0703020102020204" pitchFamily="34" charset="0"/>
              </a:rPr>
              <a:t>Γενετικά σχεδιασμένα τρόφιμα.</a:t>
            </a:r>
          </a:p>
          <a:p>
            <a:pPr marL="452267" lvl="1" indent="-226133">
              <a:lnSpc>
                <a:spcPts val="4109"/>
              </a:lnSpc>
              <a:buFont typeface="Arial"/>
              <a:buChar char="•"/>
            </a:pPr>
            <a:r>
              <a:rPr lang="el-GR" sz="2700" spc="27" dirty="0">
                <a:solidFill>
                  <a:srgbClr val="3B3838"/>
                </a:solidFill>
                <a:latin typeface="Franklin Gothic Demi" panose="020B0703020102020204" pitchFamily="34" charset="0"/>
              </a:rPr>
              <a:t>Συνθετικές (</a:t>
            </a:r>
            <a:r>
              <a:rPr lang="en-US" sz="2700" spc="27" dirty="0">
                <a:solidFill>
                  <a:srgbClr val="3B3838"/>
                </a:solidFill>
                <a:latin typeface="Franklin Gothic Demi" panose="020B0703020102020204" pitchFamily="34" charset="0"/>
              </a:rPr>
              <a:t>in vitro</a:t>
            </a:r>
            <a:r>
              <a:rPr lang="el-GR" sz="2700" spc="27" dirty="0">
                <a:solidFill>
                  <a:srgbClr val="3B3838"/>
                </a:solidFill>
                <a:latin typeface="Franklin Gothic Demi" panose="020B0703020102020204" pitchFamily="34" charset="0"/>
              </a:rPr>
              <a:t>) πρωτεΐνες (μακροπρόθεσμη καινοτομία).</a:t>
            </a:r>
          </a:p>
          <a:p>
            <a:pPr marL="452267" lvl="1" indent="-226133">
              <a:lnSpc>
                <a:spcPts val="4109"/>
              </a:lnSpc>
              <a:buFont typeface="Arial"/>
              <a:buChar char="•"/>
            </a:pPr>
            <a:r>
              <a:rPr lang="el-GR" sz="2700" spc="27" dirty="0">
                <a:solidFill>
                  <a:srgbClr val="3B3838"/>
                </a:solidFill>
                <a:latin typeface="Franklin Gothic Demi" panose="020B0703020102020204" pitchFamily="34" charset="0"/>
              </a:rPr>
              <a:t>Βιολογική παραγωγή –Ολοκληρωμένη Διαχείριση </a:t>
            </a:r>
          </a:p>
          <a:p>
            <a:pPr marL="452267" lvl="1" indent="-226133">
              <a:lnSpc>
                <a:spcPts val="4109"/>
              </a:lnSpc>
              <a:buFont typeface="Arial"/>
              <a:buChar char="•"/>
            </a:pPr>
            <a:endParaRPr lang="el-GR" sz="2700" spc="27" dirty="0">
              <a:solidFill>
                <a:srgbClr val="3B3838"/>
              </a:solidFill>
              <a:latin typeface="Franklin Gothic Demi" panose="020B0703020102020204" pitchFamily="34" charset="0"/>
            </a:endParaRPr>
          </a:p>
          <a:p>
            <a:pPr marL="452267" lvl="1" indent="-226133">
              <a:lnSpc>
                <a:spcPts val="4109"/>
              </a:lnSpc>
              <a:buFont typeface="Arial"/>
              <a:buChar char="•"/>
            </a:pPr>
            <a:endParaRPr lang="en-US" sz="2700" spc="27" dirty="0">
              <a:solidFill>
                <a:srgbClr val="3B3838"/>
              </a:solidFill>
              <a:latin typeface="Franklin Gothic Demi" panose="020B0703020102020204" pitchFamily="34" charset="0"/>
            </a:endParaRPr>
          </a:p>
        </p:txBody>
      </p:sp>
      <p:sp>
        <p:nvSpPr>
          <p:cNvPr id="10" name="TextBox 10"/>
          <p:cNvSpPr txBox="1"/>
          <p:nvPr/>
        </p:nvSpPr>
        <p:spPr>
          <a:xfrm>
            <a:off x="10416882" y="7713109"/>
            <a:ext cx="7335149" cy="2103140"/>
          </a:xfrm>
          <a:prstGeom prst="rect">
            <a:avLst/>
          </a:prstGeom>
        </p:spPr>
        <p:txBody>
          <a:bodyPr lIns="0" tIns="0" rIns="0" bIns="0" rtlCol="0" anchor="t">
            <a:spAutoFit/>
          </a:bodyPr>
          <a:lstStyle/>
          <a:p>
            <a:pPr marL="452267" lvl="1" indent="-226133">
              <a:lnSpc>
                <a:spcPts val="4109"/>
              </a:lnSpc>
              <a:buFont typeface="Arial"/>
              <a:buChar char="•"/>
            </a:pPr>
            <a:r>
              <a:rPr lang="el-GR" sz="2739" spc="27" dirty="0">
                <a:solidFill>
                  <a:srgbClr val="3B3838"/>
                </a:solidFill>
                <a:latin typeface="Franklin Gothic Demi" panose="020B0703020102020204" pitchFamily="34" charset="0"/>
              </a:rPr>
              <a:t>Έλεγχος μεταβλητού ρυθμού σε λιπάσματα –φυτοφάρμακα κλπ.</a:t>
            </a:r>
          </a:p>
          <a:p>
            <a:pPr marL="452267" lvl="1" indent="-226133">
              <a:lnSpc>
                <a:spcPts val="4109"/>
              </a:lnSpc>
              <a:buFont typeface="Arial"/>
              <a:buChar char="•"/>
            </a:pPr>
            <a:r>
              <a:rPr lang="el-GR" sz="2739" spc="27" dirty="0">
                <a:solidFill>
                  <a:srgbClr val="3B3838"/>
                </a:solidFill>
                <a:latin typeface="Franklin Gothic Demi" panose="020B0703020102020204" pitchFamily="34" charset="0"/>
              </a:rPr>
              <a:t>Γεωργικά ρομπότ για διάφορες εργασίες.</a:t>
            </a:r>
          </a:p>
          <a:p>
            <a:pPr marL="452267" lvl="1" indent="-226133">
              <a:lnSpc>
                <a:spcPts val="4109"/>
              </a:lnSpc>
              <a:buFont typeface="Arial"/>
              <a:buChar char="•"/>
            </a:pPr>
            <a:r>
              <a:rPr lang="el-GR" sz="2739" spc="27" dirty="0">
                <a:solidFill>
                  <a:srgbClr val="3B3838"/>
                </a:solidFill>
                <a:latin typeface="Franklin Gothic Demi" panose="020B0703020102020204" pitchFamily="34" charset="0"/>
              </a:rPr>
              <a:t>Γεωργία ακριβείας.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3815750" y="7474806"/>
            <a:ext cx="2147226" cy="151613"/>
          </a:xfrm>
          <a:prstGeom prst="rect">
            <a:avLst/>
          </a:prstGeom>
          <a:solidFill>
            <a:srgbClr val="B8CD72"/>
          </a:solidFill>
        </p:spPr>
      </p:sp>
      <p:sp>
        <p:nvSpPr>
          <p:cNvPr id="4" name="TextBox 4"/>
          <p:cNvSpPr txBox="1"/>
          <p:nvPr/>
        </p:nvSpPr>
        <p:spPr>
          <a:xfrm>
            <a:off x="10302229" y="886450"/>
            <a:ext cx="7006662" cy="531749"/>
          </a:xfrm>
          <a:prstGeom prst="rect">
            <a:avLst/>
          </a:prstGeom>
        </p:spPr>
        <p:txBody>
          <a:bodyPr lIns="0" tIns="0" rIns="0" bIns="0" rtlCol="0" anchor="t">
            <a:spAutoFit/>
          </a:bodyPr>
          <a:lstStyle/>
          <a:p>
            <a:pPr>
              <a:lnSpc>
                <a:spcPts val="4535"/>
              </a:lnSpc>
            </a:pPr>
            <a:r>
              <a:rPr lang="el-GR" sz="3488" spc="348" dirty="0">
                <a:solidFill>
                  <a:srgbClr val="B8CD72"/>
                </a:solidFill>
                <a:latin typeface="Franklin Gothic Demi" panose="020B0703020102020204" pitchFamily="34" charset="0"/>
              </a:rPr>
              <a:t>ΣΥΣΚΕΥΑΣΙΑ</a:t>
            </a:r>
            <a:endParaRPr lang="en-US" sz="3488" spc="348" dirty="0">
              <a:solidFill>
                <a:srgbClr val="B8CD72"/>
              </a:solidFill>
              <a:latin typeface="Franklin Gothic Demi" panose="020B0703020102020204" pitchFamily="34" charset="0"/>
            </a:endParaRPr>
          </a:p>
        </p:txBody>
      </p:sp>
      <p:sp>
        <p:nvSpPr>
          <p:cNvPr id="5" name="TextBox 5"/>
          <p:cNvSpPr txBox="1"/>
          <p:nvPr/>
        </p:nvSpPr>
        <p:spPr>
          <a:xfrm>
            <a:off x="9988030" y="1332162"/>
            <a:ext cx="7335149" cy="6309420"/>
          </a:xfrm>
          <a:prstGeom prst="rect">
            <a:avLst/>
          </a:prstGeom>
        </p:spPr>
        <p:txBody>
          <a:bodyPr lIns="0" tIns="0" rIns="0" bIns="0" rtlCol="0" anchor="t">
            <a:spAutoFit/>
          </a:bodyPr>
          <a:lstStyle/>
          <a:p>
            <a:pPr marL="226134" lvl="1">
              <a:lnSpc>
                <a:spcPts val="4109"/>
              </a:lnSpc>
            </a:pPr>
            <a:r>
              <a:rPr lang="el-GR" sz="2600" spc="27" dirty="0">
                <a:solidFill>
                  <a:srgbClr val="3B3838"/>
                </a:solidFill>
                <a:latin typeface="Franklin Gothic Demi" panose="020B0703020102020204" pitchFamily="34" charset="0"/>
              </a:rPr>
              <a:t>Εξελίξεις σε σχεδιασμό, υλικά και τεχνολογίες παραγωγής συσκευασιών, για πρωτογενή και μεταποιημένα προϊόντα, με στόχους :</a:t>
            </a:r>
          </a:p>
          <a:p>
            <a:pPr marL="452267" lvl="1" indent="-226133">
              <a:lnSpc>
                <a:spcPts val="4109"/>
              </a:lnSpc>
              <a:buFont typeface="Arial"/>
              <a:buChar char="•"/>
            </a:pPr>
            <a:r>
              <a:rPr lang="el-GR" sz="2600" spc="27" dirty="0">
                <a:solidFill>
                  <a:srgbClr val="3B3838"/>
                </a:solidFill>
                <a:latin typeface="Franklin Gothic Demi" panose="020B0703020102020204" pitchFamily="34" charset="0"/>
              </a:rPr>
              <a:t>Την άμεση προσέλκυση και ικανοποίηση του καταναλωτή.. </a:t>
            </a:r>
          </a:p>
          <a:p>
            <a:pPr marL="452267" lvl="1" indent="-226133">
              <a:lnSpc>
                <a:spcPts val="4109"/>
              </a:lnSpc>
              <a:buFont typeface="Arial"/>
              <a:buChar char="•"/>
            </a:pPr>
            <a:r>
              <a:rPr lang="el-GR" sz="2600" spc="27" dirty="0">
                <a:solidFill>
                  <a:srgbClr val="3B3838"/>
                </a:solidFill>
                <a:latin typeface="Franklin Gothic Demi" panose="020B0703020102020204" pitchFamily="34" charset="0"/>
              </a:rPr>
              <a:t>Να προσφέρουν νέες προοπτικές για τη μείωση των απωλειών, τη διατήρηση της ποιότητας, την προστιθέμενη αξία και τη διάρκεια ζωής των προϊόντων. </a:t>
            </a:r>
          </a:p>
          <a:p>
            <a:pPr marL="452267" lvl="1" indent="-226133">
              <a:lnSpc>
                <a:spcPts val="4109"/>
              </a:lnSpc>
              <a:buFont typeface="Arial"/>
              <a:buChar char="•"/>
            </a:pPr>
            <a:r>
              <a:rPr lang="el-GR" sz="2600" spc="27" dirty="0">
                <a:solidFill>
                  <a:srgbClr val="3B3838"/>
                </a:solidFill>
                <a:latin typeface="Franklin Gothic Demi" panose="020B0703020102020204" pitchFamily="34" charset="0"/>
              </a:rPr>
              <a:t>Να συμβάλλουν στη διασφάλιση του συστήματος ανακύκλωσης και τη μείωση αποβλήτων.</a:t>
            </a:r>
          </a:p>
        </p:txBody>
      </p:sp>
      <p:sp>
        <p:nvSpPr>
          <p:cNvPr id="6" name="TextBox 6"/>
          <p:cNvSpPr txBox="1"/>
          <p:nvPr/>
        </p:nvSpPr>
        <p:spPr>
          <a:xfrm>
            <a:off x="838199" y="1028700"/>
            <a:ext cx="9414439" cy="4270400"/>
          </a:xfrm>
          <a:prstGeom prst="rect">
            <a:avLst/>
          </a:prstGeom>
        </p:spPr>
        <p:txBody>
          <a:bodyPr wrap="square" lIns="0" tIns="0" rIns="0" bIns="0" rtlCol="0" anchor="t">
            <a:spAutoFit/>
          </a:bodyPr>
          <a:lstStyle/>
          <a:p>
            <a:pPr>
              <a:lnSpc>
                <a:spcPts val="11135"/>
              </a:lnSpc>
            </a:pPr>
            <a:r>
              <a:rPr lang="el-GR" sz="7200" spc="246" dirty="0">
                <a:solidFill>
                  <a:srgbClr val="B8CD72"/>
                </a:solidFill>
                <a:latin typeface="Franklin Gothic Demi" panose="020B0703020102020204" pitchFamily="34" charset="0"/>
              </a:rPr>
              <a:t>ΝΕΕΣ ΤΕΧΝΟΛΟΓΙΕΣ ΜΕΤΑΠΟΙΗΣΗΣ &amp; ΕΜΠΟΡΙΑΣ </a:t>
            </a:r>
            <a:endParaRPr lang="en-US" sz="7200" spc="246" dirty="0">
              <a:solidFill>
                <a:srgbClr val="B8CD72"/>
              </a:solidFill>
              <a:latin typeface="Franklin Gothic Demi" panose="020B0703020102020204" pitchFamily="34" charset="0"/>
            </a:endParaRPr>
          </a:p>
        </p:txBody>
      </p:sp>
      <p:sp>
        <p:nvSpPr>
          <p:cNvPr id="9" name="TextBox 9"/>
          <p:cNvSpPr txBox="1"/>
          <p:nvPr/>
        </p:nvSpPr>
        <p:spPr>
          <a:xfrm>
            <a:off x="10082523" y="7810500"/>
            <a:ext cx="7462950" cy="2103140"/>
          </a:xfrm>
          <a:prstGeom prst="rect">
            <a:avLst/>
          </a:prstGeom>
        </p:spPr>
        <p:txBody>
          <a:bodyPr wrap="square" lIns="0" tIns="0" rIns="0" bIns="0" rtlCol="0" anchor="t">
            <a:spAutoFit/>
          </a:bodyPr>
          <a:lstStyle/>
          <a:p>
            <a:pPr marL="226134" lvl="1">
              <a:lnSpc>
                <a:spcPts val="4109"/>
              </a:lnSpc>
            </a:pPr>
            <a:r>
              <a:rPr lang="el-GR" sz="3488" spc="348" dirty="0">
                <a:solidFill>
                  <a:srgbClr val="B8CD72"/>
                </a:solidFill>
                <a:latin typeface="Franklin Gothic Demi" panose="020B0703020102020204" pitchFamily="34" charset="0"/>
              </a:rPr>
              <a:t>ΔΙΚΤΥΑ ΔΙΑΝΟΜΗΣ</a:t>
            </a:r>
          </a:p>
          <a:p>
            <a:pPr marL="452267" lvl="1" indent="-226133">
              <a:lnSpc>
                <a:spcPts val="4109"/>
              </a:lnSpc>
              <a:buFont typeface="Arial"/>
              <a:buChar char="•"/>
            </a:pPr>
            <a:r>
              <a:rPr lang="el-GR" sz="2700" spc="27" dirty="0">
                <a:solidFill>
                  <a:srgbClr val="3B3838"/>
                </a:solidFill>
                <a:latin typeface="Franklin Gothic Demi" panose="020B0703020102020204" pitchFamily="34" charset="0"/>
              </a:rPr>
              <a:t>Εφοδιαστικές αλυσίδες </a:t>
            </a:r>
            <a:r>
              <a:rPr lang="en-US" sz="2700" spc="27" dirty="0">
                <a:solidFill>
                  <a:srgbClr val="3B3838"/>
                </a:solidFill>
                <a:latin typeface="Franklin Gothic Demi" panose="020B0703020102020204" pitchFamily="34" charset="0"/>
              </a:rPr>
              <a:t>(logistics), </a:t>
            </a:r>
            <a:r>
              <a:rPr lang="el-GR" sz="2700" spc="27" dirty="0">
                <a:solidFill>
                  <a:srgbClr val="3B3838"/>
                </a:solidFill>
                <a:latin typeface="Franklin Gothic Demi" panose="020B0703020102020204" pitchFamily="34" charset="0"/>
              </a:rPr>
              <a:t>αλλά και:</a:t>
            </a:r>
          </a:p>
          <a:p>
            <a:pPr marL="452267" lvl="1" indent="-226133">
              <a:lnSpc>
                <a:spcPts val="4109"/>
              </a:lnSpc>
              <a:buFont typeface="Arial"/>
              <a:buChar char="•"/>
            </a:pPr>
            <a:r>
              <a:rPr lang="el-GR" sz="2700" spc="27" dirty="0">
                <a:solidFill>
                  <a:srgbClr val="3B3838"/>
                </a:solidFill>
                <a:latin typeface="Franklin Gothic Demi" panose="020B0703020102020204" pitchFamily="34" charset="0"/>
              </a:rPr>
              <a:t>Δίκτυα Τοπικής Διανομής</a:t>
            </a:r>
          </a:p>
          <a:p>
            <a:pPr marL="452267" lvl="1" indent="-226133">
              <a:lnSpc>
                <a:spcPts val="4109"/>
              </a:lnSpc>
              <a:buFont typeface="Arial"/>
              <a:buChar char="•"/>
            </a:pPr>
            <a:r>
              <a:rPr lang="el-GR" sz="2700" spc="27" dirty="0">
                <a:solidFill>
                  <a:srgbClr val="3B3838"/>
                </a:solidFill>
                <a:latin typeface="Franklin Gothic Demi" panose="020B0703020102020204" pitchFamily="34" charset="0"/>
              </a:rPr>
              <a:t>Δίκτυα Παραγωγών –Καταναλωτών </a:t>
            </a:r>
            <a:endParaRPr lang="en-US" sz="2700" spc="27" dirty="0">
              <a:solidFill>
                <a:srgbClr val="3B3838"/>
              </a:solidFill>
              <a:latin typeface="Franklin Gothic Demi" panose="020B0703020102020204" pitchFamily="34" charset="0"/>
            </a:endParaRPr>
          </a:p>
        </p:txBody>
      </p:sp>
      <p:pic>
        <p:nvPicPr>
          <p:cNvPr id="22" name="Εικόνα 21"/>
          <p:cNvPicPr>
            <a:picLocks noChangeAspect="1"/>
          </p:cNvPicPr>
          <p:nvPr/>
        </p:nvPicPr>
        <p:blipFill>
          <a:blip r:embed="rId3"/>
          <a:stretch>
            <a:fillRect/>
          </a:stretch>
        </p:blipFill>
        <p:spPr>
          <a:xfrm>
            <a:off x="1219200" y="5524500"/>
            <a:ext cx="8054563" cy="4525641"/>
          </a:xfrm>
          <a:prstGeom prst="rect">
            <a:avLst/>
          </a:prstGeom>
        </p:spPr>
      </p:pic>
    </p:spTree>
    <p:extLst>
      <p:ext uri="{BB962C8B-B14F-4D97-AF65-F5344CB8AC3E}">
        <p14:creationId xmlns:p14="http://schemas.microsoft.com/office/powerpoint/2010/main" val="69453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8CD7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903" r="49132"/>
          <a:stretch>
            <a:fillRect/>
          </a:stretch>
        </p:blipFill>
        <p:spPr>
          <a:xfrm>
            <a:off x="0" y="0"/>
            <a:ext cx="5084965" cy="10287000"/>
          </a:xfrm>
          <a:prstGeom prst="rect">
            <a:avLst/>
          </a:prstGeom>
        </p:spPr>
      </p:pic>
      <p:sp>
        <p:nvSpPr>
          <p:cNvPr id="3" name="AutoShape 3"/>
          <p:cNvSpPr/>
          <p:nvPr/>
        </p:nvSpPr>
        <p:spPr>
          <a:xfrm>
            <a:off x="4011352" y="1598371"/>
            <a:ext cx="2147226" cy="151613"/>
          </a:xfrm>
          <a:prstGeom prst="rect">
            <a:avLst/>
          </a:prstGeom>
          <a:solidFill>
            <a:srgbClr val="FFFFFF"/>
          </a:solidFill>
        </p:spPr>
      </p:sp>
      <p:sp>
        <p:nvSpPr>
          <p:cNvPr id="4" name="TextBox 4"/>
          <p:cNvSpPr txBox="1"/>
          <p:nvPr/>
        </p:nvSpPr>
        <p:spPr>
          <a:xfrm>
            <a:off x="6491166" y="457276"/>
            <a:ext cx="11154683" cy="2257028"/>
          </a:xfrm>
          <a:prstGeom prst="rect">
            <a:avLst/>
          </a:prstGeom>
        </p:spPr>
        <p:txBody>
          <a:bodyPr lIns="0" tIns="0" rIns="0" bIns="0" rtlCol="0" anchor="t">
            <a:spAutoFit/>
          </a:bodyPr>
          <a:lstStyle/>
          <a:p>
            <a:pPr>
              <a:lnSpc>
                <a:spcPts val="8820"/>
              </a:lnSpc>
            </a:pPr>
            <a:r>
              <a:rPr lang="el-GR" sz="7000" spc="63" dirty="0">
                <a:solidFill>
                  <a:srgbClr val="FFFFFF"/>
                </a:solidFill>
                <a:latin typeface="Franklin Gothic Demi" panose="020B0703020102020204" pitchFamily="34" charset="0"/>
              </a:rPr>
              <a:t>ΔΙΑΧΕΙΡΙΣΗ ΝΕΡΟΥ &amp; ΕΞΟΙΚΟΝΟΜΗΣΗ</a:t>
            </a:r>
            <a:endParaRPr lang="en-US" sz="7000" spc="63" dirty="0">
              <a:solidFill>
                <a:srgbClr val="FFFFFF"/>
              </a:solidFill>
              <a:latin typeface="Franklin Gothic Demi" panose="020B0703020102020204" pitchFamily="34" charset="0"/>
            </a:endParaRPr>
          </a:p>
        </p:txBody>
      </p:sp>
      <p:sp>
        <p:nvSpPr>
          <p:cNvPr id="5" name="TextBox 5"/>
          <p:cNvSpPr txBox="1"/>
          <p:nvPr/>
        </p:nvSpPr>
        <p:spPr>
          <a:xfrm>
            <a:off x="6158578" y="3086100"/>
            <a:ext cx="10883392" cy="6771084"/>
          </a:xfrm>
          <a:prstGeom prst="rect">
            <a:avLst/>
          </a:prstGeom>
        </p:spPr>
        <p:txBody>
          <a:bodyPr lIns="0" tIns="0" rIns="0" bIns="0" rtlCol="0" anchor="t">
            <a:spAutoFit/>
          </a:bodyPr>
          <a:lstStyle/>
          <a:p>
            <a:pPr marL="528320" lvl="1" indent="-264160" algn="just">
              <a:lnSpc>
                <a:spcPts val="4416"/>
              </a:lnSpc>
              <a:buFont typeface="Arial"/>
              <a:buChar char="•"/>
            </a:pPr>
            <a:r>
              <a:rPr lang="el-GR" sz="3200" spc="236" dirty="0">
                <a:solidFill>
                  <a:srgbClr val="FFFFFF"/>
                </a:solidFill>
                <a:latin typeface="Franklin Gothic Demi" panose="020B0703020102020204" pitchFamily="34" charset="0"/>
              </a:rPr>
              <a:t>Η αγροτική παραγωγή ευθύνεται για το 70% της κατανάλωσης γλυκού νερού.</a:t>
            </a:r>
          </a:p>
          <a:p>
            <a:pPr marL="528320" lvl="1" indent="-264160" algn="just">
              <a:lnSpc>
                <a:spcPts val="4416"/>
              </a:lnSpc>
              <a:buFont typeface="Arial"/>
              <a:buChar char="•"/>
            </a:pPr>
            <a:r>
              <a:rPr lang="el-GR" sz="3200" spc="236" dirty="0">
                <a:solidFill>
                  <a:srgbClr val="FFFFFF"/>
                </a:solidFill>
                <a:latin typeface="Franklin Gothic Demi" panose="020B0703020102020204" pitchFamily="34" charset="0"/>
              </a:rPr>
              <a:t>Η ξηρασία γίνεται πιο συχνή στις περισσότερες περιοχές της χώρας, η αύξηση του πληθυσμού συνεχίζει να αυξάνει τη ζήτηση για νερό </a:t>
            </a:r>
          </a:p>
          <a:p>
            <a:pPr marL="528320" lvl="1" indent="-264160" algn="just">
              <a:lnSpc>
                <a:spcPts val="4416"/>
              </a:lnSpc>
              <a:buFont typeface="Arial"/>
              <a:buChar char="•"/>
            </a:pPr>
            <a:r>
              <a:rPr lang="el-GR" sz="3200" spc="236" dirty="0">
                <a:solidFill>
                  <a:srgbClr val="FFFFFF"/>
                </a:solidFill>
                <a:latin typeface="Franklin Gothic Demi" panose="020B0703020102020204" pitchFamily="34" charset="0"/>
              </a:rPr>
              <a:t>Αυξημένη ζήτηση νερού από άλλες χρήσεις –βιομηχανία –τουρισμός, κ.λπ.</a:t>
            </a:r>
            <a:endParaRPr lang="en-US" sz="3200" spc="236" dirty="0">
              <a:solidFill>
                <a:srgbClr val="FFFFFF"/>
              </a:solidFill>
              <a:latin typeface="Franklin Gothic Demi" panose="020B0703020102020204" pitchFamily="34" charset="0"/>
            </a:endParaRPr>
          </a:p>
          <a:p>
            <a:pPr marL="528320" lvl="1" indent="-264160" algn="just">
              <a:lnSpc>
                <a:spcPts val="4416"/>
              </a:lnSpc>
              <a:buFont typeface="Arial"/>
              <a:buChar char="•"/>
            </a:pPr>
            <a:r>
              <a:rPr lang="el-GR" sz="3200" spc="236" dirty="0">
                <a:solidFill>
                  <a:srgbClr val="FFFFFF"/>
                </a:solidFill>
                <a:latin typeface="Franklin Gothic Demi" panose="020B0703020102020204" pitchFamily="34" charset="0"/>
              </a:rPr>
              <a:t>Ως αποτέλεσμα, η σύγχρονη γεωργία οδηγείται να βρει καινοτομίες που βοηθούν τους αγρότες να κάνουν καλύτερη χρήση του βρόχινου νερού, καθώς και εκείνες που τους βοηθούν να ποτίζουν με τον ακριβέστερο δυνατό τρόπο.</a:t>
            </a:r>
            <a:endParaRPr lang="en-US" sz="3200" spc="236" dirty="0">
              <a:solidFill>
                <a:srgbClr val="FFFFFF"/>
              </a:solidFill>
              <a:latin typeface="Franklin Gothic Demi" panose="020B07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457" b="4457"/>
          <a:stretch>
            <a:fillRect/>
          </a:stretch>
        </p:blipFill>
        <p:spPr>
          <a:xfrm>
            <a:off x="1698056" y="1028700"/>
            <a:ext cx="6883813" cy="4114800"/>
          </a:xfrm>
          <a:prstGeom prst="rect">
            <a:avLst/>
          </a:prstGeom>
        </p:spPr>
      </p:pic>
      <p:pic>
        <p:nvPicPr>
          <p:cNvPr id="3" name="Picture 3"/>
          <p:cNvPicPr>
            <a:picLocks noChangeAspect="1"/>
          </p:cNvPicPr>
          <p:nvPr/>
        </p:nvPicPr>
        <p:blipFill>
          <a:blip r:embed="rId3"/>
          <a:srcRect l="3000" r="3000"/>
          <a:stretch>
            <a:fillRect/>
          </a:stretch>
        </p:blipFill>
        <p:spPr>
          <a:xfrm>
            <a:off x="9706131" y="5143500"/>
            <a:ext cx="6883813" cy="4114800"/>
          </a:xfrm>
          <a:prstGeom prst="rect">
            <a:avLst/>
          </a:prstGeom>
        </p:spPr>
      </p:pic>
      <p:sp>
        <p:nvSpPr>
          <p:cNvPr id="4" name="AutoShape 4"/>
          <p:cNvSpPr/>
          <p:nvPr/>
        </p:nvSpPr>
        <p:spPr>
          <a:xfrm>
            <a:off x="-1118526" y="1028700"/>
            <a:ext cx="2147226" cy="151613"/>
          </a:xfrm>
          <a:prstGeom prst="rect">
            <a:avLst/>
          </a:prstGeom>
          <a:solidFill>
            <a:srgbClr val="B8CD72"/>
          </a:solidFill>
        </p:spPr>
      </p:sp>
      <p:sp>
        <p:nvSpPr>
          <p:cNvPr id="5" name="TextBox 5"/>
          <p:cNvSpPr txBox="1"/>
          <p:nvPr/>
        </p:nvSpPr>
        <p:spPr>
          <a:xfrm>
            <a:off x="9720418" y="800100"/>
            <a:ext cx="6883813" cy="1654299"/>
          </a:xfrm>
          <a:prstGeom prst="rect">
            <a:avLst/>
          </a:prstGeom>
        </p:spPr>
        <p:txBody>
          <a:bodyPr wrap="square" lIns="0" tIns="0" rIns="0" bIns="0" rtlCol="0" anchor="t">
            <a:spAutoFit/>
          </a:bodyPr>
          <a:lstStyle/>
          <a:p>
            <a:pPr>
              <a:lnSpc>
                <a:spcPts val="4332"/>
              </a:lnSpc>
            </a:pPr>
            <a:r>
              <a:rPr lang="el-GR" sz="3610" spc="267" dirty="0">
                <a:solidFill>
                  <a:srgbClr val="B8CD72"/>
                </a:solidFill>
                <a:latin typeface="Franklin Gothic Demi" panose="020B0703020102020204" pitchFamily="34" charset="0"/>
              </a:rPr>
              <a:t>ΣΠΟΡΟΙ –Πολλαπλασιαστικό υλικό</a:t>
            </a:r>
          </a:p>
          <a:p>
            <a:pPr>
              <a:lnSpc>
                <a:spcPts val="4332"/>
              </a:lnSpc>
            </a:pPr>
            <a:endParaRPr lang="en-US" sz="3610" spc="267" dirty="0">
              <a:solidFill>
                <a:srgbClr val="B8CD72"/>
              </a:solidFill>
              <a:latin typeface="Franklin Gothic Demi" panose="020B0703020102020204" pitchFamily="34" charset="0"/>
            </a:endParaRPr>
          </a:p>
        </p:txBody>
      </p:sp>
      <p:sp>
        <p:nvSpPr>
          <p:cNvPr id="6" name="TextBox 6"/>
          <p:cNvSpPr txBox="1"/>
          <p:nvPr/>
        </p:nvSpPr>
        <p:spPr>
          <a:xfrm>
            <a:off x="9706131" y="2121982"/>
            <a:ext cx="6883813" cy="2872581"/>
          </a:xfrm>
          <a:prstGeom prst="rect">
            <a:avLst/>
          </a:prstGeom>
        </p:spPr>
        <p:txBody>
          <a:bodyPr lIns="0" tIns="0" rIns="0" bIns="0" rtlCol="0" anchor="t">
            <a:spAutoFit/>
          </a:bodyPr>
          <a:lstStyle/>
          <a:p>
            <a:pPr algn="just">
              <a:lnSpc>
                <a:spcPts val="2800"/>
              </a:lnSpc>
            </a:pPr>
            <a:r>
              <a:rPr lang="el-GR" sz="2369" spc="109" dirty="0">
                <a:solidFill>
                  <a:srgbClr val="3B3838"/>
                </a:solidFill>
                <a:latin typeface="Franklin Gothic Demi" panose="020B0703020102020204" pitchFamily="34" charset="0"/>
              </a:rPr>
              <a:t>Σπόροι και Πολλαπλασιαστικό υλικό με βελτιωμένη ανοχή στην ξηρασία και ανθεκτικότητα ως απάντηση στα μεταβαλλόμενα μοτίβα βροχοπτώσεων.</a:t>
            </a:r>
          </a:p>
          <a:p>
            <a:pPr algn="just">
              <a:lnSpc>
                <a:spcPts val="2800"/>
              </a:lnSpc>
            </a:pPr>
            <a:r>
              <a:rPr lang="el-GR" sz="2369" spc="109" dirty="0">
                <a:solidFill>
                  <a:srgbClr val="3B3838"/>
                </a:solidFill>
                <a:latin typeface="Franklin Gothic Demi" panose="020B0703020102020204" pitchFamily="34" charset="0"/>
              </a:rPr>
              <a:t>Αλλά και «τράπεζες» και συστήματα </a:t>
            </a:r>
            <a:r>
              <a:rPr lang="el-GR" sz="2369" spc="109" dirty="0" err="1">
                <a:solidFill>
                  <a:srgbClr val="3B3838"/>
                </a:solidFill>
                <a:latin typeface="Franklin Gothic Demi" panose="020B0703020102020204" pitchFamily="34" charset="0"/>
              </a:rPr>
              <a:t>αναταλλγών</a:t>
            </a:r>
            <a:r>
              <a:rPr lang="el-GR" sz="2369" spc="109" dirty="0">
                <a:solidFill>
                  <a:srgbClr val="3B3838"/>
                </a:solidFill>
                <a:latin typeface="Franklin Gothic Demi" panose="020B0703020102020204" pitchFamily="34" charset="0"/>
              </a:rPr>
              <a:t> παραδοσιακών ποικιλιών, με προσαρμοστικότητα και αντοχή στις τοπικές συνθήκες.</a:t>
            </a:r>
            <a:endParaRPr lang="en-US" sz="2369" spc="109" dirty="0">
              <a:solidFill>
                <a:srgbClr val="3B3838"/>
              </a:solidFill>
              <a:latin typeface="Franklin Gothic Demi" panose="020B0703020102020204" pitchFamily="34" charset="0"/>
            </a:endParaRPr>
          </a:p>
        </p:txBody>
      </p:sp>
      <p:sp>
        <p:nvSpPr>
          <p:cNvPr id="7" name="AutoShape 7"/>
          <p:cNvSpPr/>
          <p:nvPr/>
        </p:nvSpPr>
        <p:spPr>
          <a:xfrm>
            <a:off x="17259300" y="9106687"/>
            <a:ext cx="2147226" cy="151613"/>
          </a:xfrm>
          <a:prstGeom prst="rect">
            <a:avLst/>
          </a:prstGeom>
          <a:solidFill>
            <a:srgbClr val="B8CD72"/>
          </a:solidFill>
        </p:spPr>
      </p:sp>
      <p:sp>
        <p:nvSpPr>
          <p:cNvPr id="8" name="TextBox 8"/>
          <p:cNvSpPr txBox="1"/>
          <p:nvPr/>
        </p:nvSpPr>
        <p:spPr>
          <a:xfrm>
            <a:off x="1133524" y="5348235"/>
            <a:ext cx="8012876" cy="1102866"/>
          </a:xfrm>
          <a:prstGeom prst="rect">
            <a:avLst/>
          </a:prstGeom>
        </p:spPr>
        <p:txBody>
          <a:bodyPr lIns="0" tIns="0" rIns="0" bIns="0" rtlCol="0" anchor="t">
            <a:spAutoFit/>
          </a:bodyPr>
          <a:lstStyle/>
          <a:p>
            <a:pPr algn="r">
              <a:lnSpc>
                <a:spcPts val="4332"/>
              </a:lnSpc>
            </a:pPr>
            <a:r>
              <a:rPr lang="el-GR" sz="3610" spc="267" dirty="0">
                <a:solidFill>
                  <a:srgbClr val="B8CD72"/>
                </a:solidFill>
                <a:latin typeface="Franklin Gothic Demi" panose="020B0703020102020204" pitchFamily="34" charset="0"/>
              </a:rPr>
              <a:t>ΑΙΣΘΗΤΗΡΕΣ &amp; ΔΟΡΥΦΟΡΙΚΗ ΤΕΧΝΟΛΟΓΙΑ</a:t>
            </a:r>
            <a:endParaRPr lang="en-US" sz="3610" spc="267" dirty="0">
              <a:solidFill>
                <a:srgbClr val="B8CD72"/>
              </a:solidFill>
              <a:latin typeface="Franklin Gothic Demi" panose="020B0703020102020204" pitchFamily="34" charset="0"/>
            </a:endParaRPr>
          </a:p>
        </p:txBody>
      </p:sp>
      <p:sp>
        <p:nvSpPr>
          <p:cNvPr id="9" name="TextBox 9"/>
          <p:cNvSpPr txBox="1"/>
          <p:nvPr/>
        </p:nvSpPr>
        <p:spPr>
          <a:xfrm>
            <a:off x="1133524" y="6531047"/>
            <a:ext cx="8012876" cy="3231654"/>
          </a:xfrm>
          <a:prstGeom prst="rect">
            <a:avLst/>
          </a:prstGeom>
        </p:spPr>
        <p:txBody>
          <a:bodyPr lIns="0" tIns="0" rIns="0" bIns="0" rtlCol="0" anchor="t">
            <a:spAutoFit/>
          </a:bodyPr>
          <a:lstStyle/>
          <a:p>
            <a:pPr algn="just">
              <a:lnSpc>
                <a:spcPts val="3554"/>
              </a:lnSpc>
            </a:pPr>
            <a:r>
              <a:rPr lang="el-GR" sz="2369" spc="109" dirty="0">
                <a:solidFill>
                  <a:srgbClr val="3B3838"/>
                </a:solidFill>
                <a:latin typeface="Franklin Gothic Demi" panose="020B0703020102020204" pitchFamily="34" charset="0"/>
              </a:rPr>
              <a:t>Εργαλεία πρόβλεψης που συνδυάζουν την ισχυρή συλλογή δεδομένων με προηγμένο λογισμικό ανάλυσης. Αυτό επιτρέπει στους αγρότες να λάβουν ενημερωμένες και ακριβείς αποφάσεις σχετικά με τη συχνότητα άρδευσης, μεταφράζοντας τες σε οικονομικές αποταμιεύσεις και εξοικονόμηση φυσικών πόρων.</a:t>
            </a:r>
            <a:endParaRPr lang="en-US" sz="2369" spc="109" dirty="0">
              <a:solidFill>
                <a:srgbClr val="3B3838"/>
              </a:solidFill>
              <a:latin typeface="Franklin Gothic Demi" panose="020B07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58" y="187871"/>
            <a:ext cx="16974883" cy="10065040"/>
          </a:xfrm>
          <a:prstGeom prst="rect">
            <a:avLst/>
          </a:prstGeom>
        </p:spPr>
      </p:pic>
      <p:sp>
        <p:nvSpPr>
          <p:cNvPr id="3" name="TextBox 3"/>
          <p:cNvSpPr txBox="1"/>
          <p:nvPr/>
        </p:nvSpPr>
        <p:spPr>
          <a:xfrm>
            <a:off x="1284732" y="1683202"/>
            <a:ext cx="5174574" cy="6822380"/>
          </a:xfrm>
          <a:prstGeom prst="rect">
            <a:avLst/>
          </a:prstGeom>
        </p:spPr>
        <p:txBody>
          <a:bodyPr wrap="square" lIns="0" tIns="0" rIns="0" bIns="0" rtlCol="0" anchor="t">
            <a:spAutoFit/>
          </a:bodyPr>
          <a:lstStyle/>
          <a:p>
            <a:pPr>
              <a:lnSpc>
                <a:spcPts val="13256"/>
              </a:lnSpc>
            </a:pPr>
            <a:r>
              <a:rPr lang="el-GR" sz="7200" spc="94" dirty="0">
                <a:solidFill>
                  <a:srgbClr val="B8CD72"/>
                </a:solidFill>
                <a:latin typeface="Franklin Gothic Demi" panose="020B0703020102020204" pitchFamily="34" charset="0"/>
              </a:rPr>
              <a:t>ΕΝΕΡΓΕΙΑ –ΑΠΕ /ΕΞΟΙΚΟΝΟΜΗΣΗ</a:t>
            </a:r>
            <a:endParaRPr lang="en-US" sz="7200" spc="94" dirty="0">
              <a:solidFill>
                <a:srgbClr val="B8CD72"/>
              </a:solidFill>
              <a:latin typeface="Franklin Gothic Demi" panose="020B0703020102020204" pitchFamily="34" charset="0"/>
            </a:endParaRPr>
          </a:p>
        </p:txBody>
      </p:sp>
      <p:sp>
        <p:nvSpPr>
          <p:cNvPr id="4" name="AutoShape 4"/>
          <p:cNvSpPr/>
          <p:nvPr/>
        </p:nvSpPr>
        <p:spPr>
          <a:xfrm>
            <a:off x="-522496" y="5985518"/>
            <a:ext cx="2147226" cy="151613"/>
          </a:xfrm>
          <a:prstGeom prst="rect">
            <a:avLst/>
          </a:prstGeom>
          <a:solidFill>
            <a:srgbClr val="B8CD72"/>
          </a:solidFill>
        </p:spPr>
      </p:sp>
      <p:sp>
        <p:nvSpPr>
          <p:cNvPr id="5" name="TextBox 5"/>
          <p:cNvSpPr txBox="1"/>
          <p:nvPr/>
        </p:nvSpPr>
        <p:spPr>
          <a:xfrm>
            <a:off x="6459307" y="673472"/>
            <a:ext cx="11172134" cy="8108117"/>
          </a:xfrm>
          <a:prstGeom prst="rect">
            <a:avLst/>
          </a:prstGeom>
        </p:spPr>
        <p:txBody>
          <a:bodyPr wrap="square" lIns="0" tIns="0" rIns="0" bIns="0" rtlCol="0" anchor="t">
            <a:spAutoFit/>
          </a:bodyPr>
          <a:lstStyle/>
          <a:p>
            <a:pPr algn="just">
              <a:lnSpc>
                <a:spcPts val="4897"/>
              </a:lnSpc>
            </a:pPr>
            <a:r>
              <a:rPr lang="el-GR" sz="3265" spc="32" dirty="0">
                <a:solidFill>
                  <a:srgbClr val="3B3838"/>
                </a:solidFill>
                <a:latin typeface="Franklin Gothic Demi" panose="020B0703020102020204" pitchFamily="34" charset="0"/>
              </a:rPr>
              <a:t>Τεχνολογικές εξελίξεις με πρωταρχική σημασία για την αντιμετώπιση του παγκόσμιου προβλήματος της κλιματικής αλλαγής και  διαχείρισης των εξαντλούμενων φυσικών πόρων, είναι οι ανανεώσιμες πηγές ενέργειας, αλλά και η μείωση και η εξοικονόμηση χρήσης ενέργειας.</a:t>
            </a:r>
          </a:p>
          <a:p>
            <a:pPr algn="just">
              <a:lnSpc>
                <a:spcPts val="4897"/>
              </a:lnSpc>
            </a:pPr>
            <a:r>
              <a:rPr lang="el-GR" sz="3265" spc="32" dirty="0">
                <a:solidFill>
                  <a:srgbClr val="3B3838"/>
                </a:solidFill>
                <a:latin typeface="Franklin Gothic Demi" panose="020B0703020102020204" pitchFamily="34" charset="0"/>
              </a:rPr>
              <a:t>Τεχνολογίες και καινοτομίες που αφορούν και τις αγροτικές περιοχές. </a:t>
            </a:r>
          </a:p>
          <a:p>
            <a:pPr algn="just">
              <a:lnSpc>
                <a:spcPts val="4897"/>
              </a:lnSpc>
            </a:pPr>
            <a:r>
              <a:rPr lang="el-GR" sz="3265" spc="32" dirty="0">
                <a:solidFill>
                  <a:srgbClr val="3B3838"/>
                </a:solidFill>
                <a:latin typeface="Franklin Gothic Demi" panose="020B0703020102020204" pitchFamily="34" charset="0"/>
              </a:rPr>
              <a:t>Αιολική, ηλιακή ενέργεια, γεωθερμία, οι βασικοί τομείς παραγωγής ενέργειας από ΑΠΕ, αλλά και σημαντικοί οι συνδυασμοί τους σε τοπικό επίπεδο. Με ειδικό ενδιαφέρον για της περιοχές ενεργειακής μετάβασης, όπως η Δυτική Μακεδονία.</a:t>
            </a:r>
          </a:p>
          <a:p>
            <a:pPr algn="just">
              <a:lnSpc>
                <a:spcPts val="4897"/>
              </a:lnSpc>
            </a:pPr>
            <a:endParaRPr lang="en-US" sz="3265" spc="32" dirty="0">
              <a:solidFill>
                <a:srgbClr val="3B3838"/>
              </a:solidFill>
              <a:latin typeface="Franklin Gothic Demi" panose="020B07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8CD72"/>
        </a:solidFill>
        <a:effectLst/>
      </p:bgPr>
    </p:bg>
    <p:spTree>
      <p:nvGrpSpPr>
        <p:cNvPr id="1" name=""/>
        <p:cNvGrpSpPr/>
        <p:nvPr/>
      </p:nvGrpSpPr>
      <p:grpSpPr>
        <a:xfrm>
          <a:off x="0" y="0"/>
          <a:ext cx="0" cy="0"/>
          <a:chOff x="0" y="0"/>
          <a:chExt cx="0" cy="0"/>
        </a:xfrm>
      </p:grpSpPr>
      <p:sp>
        <p:nvSpPr>
          <p:cNvPr id="2" name="AutoShape 2"/>
          <p:cNvSpPr/>
          <p:nvPr/>
        </p:nvSpPr>
        <p:spPr>
          <a:xfrm>
            <a:off x="8679879" y="0"/>
            <a:ext cx="9884114" cy="10287000"/>
          </a:xfrm>
          <a:prstGeom prst="rect">
            <a:avLst/>
          </a:prstGeom>
          <a:solidFill>
            <a:srgbClr val="FFFFFF"/>
          </a:solidFill>
        </p:spPr>
      </p:sp>
      <p:pic>
        <p:nvPicPr>
          <p:cNvPr id="3" name="Picture 3"/>
          <p:cNvPicPr>
            <a:picLocks noChangeAspect="1"/>
          </p:cNvPicPr>
          <p:nvPr/>
        </p:nvPicPr>
        <p:blipFill>
          <a:blip r:embed="rId3"/>
          <a:srcRect l="1190" t="43357" r="28934" b="1543"/>
          <a:stretch>
            <a:fillRect/>
          </a:stretch>
        </p:blipFill>
        <p:spPr>
          <a:xfrm>
            <a:off x="0" y="5752541"/>
            <a:ext cx="8679879" cy="4534459"/>
          </a:xfrm>
          <a:prstGeom prst="rect">
            <a:avLst/>
          </a:prstGeom>
        </p:spPr>
      </p:pic>
      <p:sp>
        <p:nvSpPr>
          <p:cNvPr id="4" name="TextBox 4"/>
          <p:cNvSpPr txBox="1"/>
          <p:nvPr/>
        </p:nvSpPr>
        <p:spPr>
          <a:xfrm>
            <a:off x="609600" y="488641"/>
            <a:ext cx="7736986" cy="4391202"/>
          </a:xfrm>
          <a:prstGeom prst="rect">
            <a:avLst/>
          </a:prstGeom>
        </p:spPr>
        <p:txBody>
          <a:bodyPr wrap="square" lIns="0" tIns="0" rIns="0" bIns="0" rtlCol="0" anchor="t">
            <a:spAutoFit/>
          </a:bodyPr>
          <a:lstStyle/>
          <a:p>
            <a:pPr>
              <a:lnSpc>
                <a:spcPts val="8820"/>
              </a:lnSpc>
            </a:pPr>
            <a:r>
              <a:rPr lang="el-GR" sz="5400" spc="63" dirty="0">
                <a:solidFill>
                  <a:srgbClr val="FFFFFF"/>
                </a:solidFill>
                <a:latin typeface="Franklin Gothic Demi" panose="020B0703020102020204" pitchFamily="34" charset="0"/>
              </a:rPr>
              <a:t>ΠΟΛΙΤΙΚΕΣ &amp; ΜΕΤΡΑ ΓΙΑ ΕΞΟΙΚΟΝΟΜΗΣΗ ΕΝΕΡΓΕΙΑΣ ΣΤΟΝ</a:t>
            </a:r>
          </a:p>
          <a:p>
            <a:pPr>
              <a:lnSpc>
                <a:spcPts val="8820"/>
              </a:lnSpc>
            </a:pPr>
            <a:r>
              <a:rPr lang="el-GR" sz="5400" spc="63" dirty="0">
                <a:solidFill>
                  <a:srgbClr val="FFFFFF"/>
                </a:solidFill>
                <a:latin typeface="Franklin Gothic Demi" panose="020B0703020102020204" pitchFamily="34" charset="0"/>
              </a:rPr>
              <a:t>ΤΟΜΕΑ ΤΗΣ ΓΕΩΡΓΙΑΣ</a:t>
            </a:r>
            <a:endParaRPr lang="en-US" sz="5400" spc="63" dirty="0">
              <a:solidFill>
                <a:srgbClr val="FFFFFF"/>
              </a:solidFill>
              <a:latin typeface="Franklin Gothic Demi" panose="020B0703020102020204" pitchFamily="34" charset="0"/>
            </a:endParaRPr>
          </a:p>
        </p:txBody>
      </p:sp>
      <p:sp>
        <p:nvSpPr>
          <p:cNvPr id="5" name="TextBox 5"/>
          <p:cNvSpPr txBox="1"/>
          <p:nvPr/>
        </p:nvSpPr>
        <p:spPr>
          <a:xfrm>
            <a:off x="10017268" y="547448"/>
            <a:ext cx="7995987" cy="923330"/>
          </a:xfrm>
          <a:prstGeom prst="rect">
            <a:avLst/>
          </a:prstGeom>
        </p:spPr>
        <p:txBody>
          <a:bodyPr lIns="0" tIns="0" rIns="0" bIns="0" rtlCol="0" anchor="t">
            <a:spAutoFit/>
          </a:bodyPr>
          <a:lstStyle/>
          <a:p>
            <a:pPr algn="just">
              <a:lnSpc>
                <a:spcPts val="3640"/>
              </a:lnSpc>
            </a:pPr>
            <a:r>
              <a:rPr lang="el-GR" sz="2800" spc="280" dirty="0">
                <a:solidFill>
                  <a:srgbClr val="B8CD72"/>
                </a:solidFill>
                <a:latin typeface="Franklin Gothic Demi" panose="020B0703020102020204" pitchFamily="34" charset="0"/>
              </a:rPr>
              <a:t>Βιολογική γεωργία –ολοκληρωμένη διαχείριση –Μείωση εισροών</a:t>
            </a:r>
            <a:endParaRPr lang="en-US" sz="2800" spc="280" dirty="0">
              <a:solidFill>
                <a:srgbClr val="B8CD72"/>
              </a:solidFill>
              <a:latin typeface="Franklin Gothic Demi" panose="020B0703020102020204" pitchFamily="34" charset="0"/>
            </a:endParaRPr>
          </a:p>
        </p:txBody>
      </p:sp>
      <p:sp>
        <p:nvSpPr>
          <p:cNvPr id="6" name="TextBox 6"/>
          <p:cNvSpPr txBox="1"/>
          <p:nvPr/>
        </p:nvSpPr>
        <p:spPr>
          <a:xfrm>
            <a:off x="8955872" y="528398"/>
            <a:ext cx="837929" cy="732473"/>
          </a:xfrm>
          <a:prstGeom prst="rect">
            <a:avLst/>
          </a:prstGeom>
        </p:spPr>
        <p:txBody>
          <a:bodyPr lIns="0" tIns="0" rIns="0" bIns="0" rtlCol="0" anchor="t">
            <a:spAutoFit/>
          </a:bodyPr>
          <a:lstStyle/>
          <a:p>
            <a:pPr algn="r">
              <a:lnSpc>
                <a:spcPts val="5895"/>
              </a:lnSpc>
            </a:pPr>
            <a:r>
              <a:rPr lang="en-US" sz="4500" spc="130">
                <a:solidFill>
                  <a:srgbClr val="B8CD72">
                    <a:alpha val="29804"/>
                  </a:srgbClr>
                </a:solidFill>
                <a:latin typeface="Montserrat Classic Bold"/>
              </a:rPr>
              <a:t>01</a:t>
            </a:r>
          </a:p>
        </p:txBody>
      </p:sp>
      <p:sp>
        <p:nvSpPr>
          <p:cNvPr id="7" name="TextBox 7"/>
          <p:cNvSpPr txBox="1"/>
          <p:nvPr/>
        </p:nvSpPr>
        <p:spPr>
          <a:xfrm>
            <a:off x="8955872" y="1714181"/>
            <a:ext cx="837929" cy="731520"/>
          </a:xfrm>
          <a:prstGeom prst="rect">
            <a:avLst/>
          </a:prstGeom>
        </p:spPr>
        <p:txBody>
          <a:bodyPr lIns="0" tIns="0" rIns="0" bIns="0" rtlCol="0" anchor="t">
            <a:spAutoFit/>
          </a:bodyPr>
          <a:lstStyle/>
          <a:p>
            <a:pPr marL="0" lvl="0" indent="0" algn="r">
              <a:lnSpc>
                <a:spcPts val="5895"/>
              </a:lnSpc>
              <a:spcBef>
                <a:spcPct val="0"/>
              </a:spcBef>
            </a:pPr>
            <a:r>
              <a:rPr lang="en-US" sz="4500" u="none" spc="130" dirty="0">
                <a:solidFill>
                  <a:srgbClr val="B8CD72">
                    <a:alpha val="29804"/>
                  </a:srgbClr>
                </a:solidFill>
                <a:latin typeface="Montserrat Classic Bold"/>
              </a:rPr>
              <a:t>02</a:t>
            </a:r>
          </a:p>
        </p:txBody>
      </p:sp>
      <p:sp>
        <p:nvSpPr>
          <p:cNvPr id="8" name="TextBox 8"/>
          <p:cNvSpPr txBox="1"/>
          <p:nvPr/>
        </p:nvSpPr>
        <p:spPr>
          <a:xfrm>
            <a:off x="10017268" y="1790700"/>
            <a:ext cx="7937439" cy="1384995"/>
          </a:xfrm>
          <a:prstGeom prst="rect">
            <a:avLst/>
          </a:prstGeom>
        </p:spPr>
        <p:txBody>
          <a:bodyPr wrap="square" lIns="0" tIns="0" rIns="0" bIns="0" rtlCol="0" anchor="t">
            <a:spAutoFit/>
          </a:bodyPr>
          <a:lstStyle/>
          <a:p>
            <a:pPr algn="just">
              <a:lnSpc>
                <a:spcPts val="3640"/>
              </a:lnSpc>
            </a:pPr>
            <a:r>
              <a:rPr lang="el-GR" sz="2800" spc="280" dirty="0">
                <a:solidFill>
                  <a:srgbClr val="B8CD72"/>
                </a:solidFill>
                <a:latin typeface="Franklin Gothic Demi" panose="020B0703020102020204" pitchFamily="34" charset="0"/>
              </a:rPr>
              <a:t>Οργάνωση αλυσίδας εφοδιασμού και προσωρινής αποθήκευσης βιομάζας γεωργικών / δασικών υπολειμμάτων.</a:t>
            </a:r>
            <a:endParaRPr lang="en-US" sz="2800" spc="280" dirty="0">
              <a:solidFill>
                <a:srgbClr val="B8CD72"/>
              </a:solidFill>
              <a:latin typeface="Franklin Gothic Demi" panose="020B0703020102020204" pitchFamily="34" charset="0"/>
            </a:endParaRPr>
          </a:p>
        </p:txBody>
      </p:sp>
      <p:sp>
        <p:nvSpPr>
          <p:cNvPr id="9" name="TextBox 9"/>
          <p:cNvSpPr txBox="1"/>
          <p:nvPr/>
        </p:nvSpPr>
        <p:spPr>
          <a:xfrm>
            <a:off x="10017268" y="3519189"/>
            <a:ext cx="7995987" cy="1846659"/>
          </a:xfrm>
          <a:prstGeom prst="rect">
            <a:avLst/>
          </a:prstGeom>
        </p:spPr>
        <p:txBody>
          <a:bodyPr lIns="0" tIns="0" rIns="0" bIns="0" rtlCol="0" anchor="t">
            <a:spAutoFit/>
          </a:bodyPr>
          <a:lstStyle/>
          <a:p>
            <a:pPr algn="just">
              <a:lnSpc>
                <a:spcPts val="3640"/>
              </a:lnSpc>
            </a:pPr>
            <a:r>
              <a:rPr lang="el-GR" sz="2800" spc="280" dirty="0">
                <a:solidFill>
                  <a:srgbClr val="B8CD72"/>
                </a:solidFill>
                <a:latin typeface="Franklin Gothic Demi" panose="020B0703020102020204" pitchFamily="34" charset="0"/>
              </a:rPr>
              <a:t>Συντήρηση και επέκταση του συστήματος πιστοποίησης των </a:t>
            </a:r>
            <a:r>
              <a:rPr lang="el-GR" sz="2800" spc="280" dirty="0" err="1">
                <a:solidFill>
                  <a:srgbClr val="B8CD72"/>
                </a:solidFill>
                <a:latin typeface="Franklin Gothic Demi" panose="020B0703020102020204" pitchFamily="34" charset="0"/>
              </a:rPr>
              <a:t>βιοκαυσίμων</a:t>
            </a:r>
            <a:r>
              <a:rPr lang="el-GR" sz="2800" spc="280" dirty="0">
                <a:solidFill>
                  <a:srgbClr val="B8CD72"/>
                </a:solidFill>
                <a:latin typeface="Franklin Gothic Demi" panose="020B0703020102020204" pitchFamily="34" charset="0"/>
              </a:rPr>
              <a:t>.</a:t>
            </a:r>
          </a:p>
          <a:p>
            <a:pPr algn="just">
              <a:lnSpc>
                <a:spcPts val="3640"/>
              </a:lnSpc>
            </a:pPr>
            <a:endParaRPr lang="el-GR" sz="2800" spc="280" dirty="0">
              <a:solidFill>
                <a:srgbClr val="B8CD72"/>
              </a:solidFill>
              <a:latin typeface="Franklin Gothic Demi" panose="020B0703020102020204" pitchFamily="34" charset="0"/>
            </a:endParaRPr>
          </a:p>
          <a:p>
            <a:pPr algn="just">
              <a:lnSpc>
                <a:spcPts val="3640"/>
              </a:lnSpc>
            </a:pPr>
            <a:endParaRPr lang="en-US" sz="2800" spc="280" dirty="0">
              <a:solidFill>
                <a:srgbClr val="B8CD72"/>
              </a:solidFill>
              <a:latin typeface="Franklin Gothic Demi" panose="020B0703020102020204" pitchFamily="34" charset="0"/>
            </a:endParaRPr>
          </a:p>
        </p:txBody>
      </p:sp>
      <p:sp>
        <p:nvSpPr>
          <p:cNvPr id="10" name="TextBox 10"/>
          <p:cNvSpPr txBox="1"/>
          <p:nvPr/>
        </p:nvSpPr>
        <p:spPr>
          <a:xfrm>
            <a:off x="8955872" y="3392696"/>
            <a:ext cx="837929" cy="731520"/>
          </a:xfrm>
          <a:prstGeom prst="rect">
            <a:avLst/>
          </a:prstGeom>
        </p:spPr>
        <p:txBody>
          <a:bodyPr lIns="0" tIns="0" rIns="0" bIns="0" rtlCol="0" anchor="t">
            <a:spAutoFit/>
          </a:bodyPr>
          <a:lstStyle/>
          <a:p>
            <a:pPr marL="0" lvl="0" indent="0" algn="r">
              <a:lnSpc>
                <a:spcPts val="5895"/>
              </a:lnSpc>
              <a:spcBef>
                <a:spcPct val="0"/>
              </a:spcBef>
            </a:pPr>
            <a:r>
              <a:rPr lang="en-US" sz="4500" u="none" spc="130">
                <a:solidFill>
                  <a:srgbClr val="B8CD72">
                    <a:alpha val="29804"/>
                  </a:srgbClr>
                </a:solidFill>
                <a:latin typeface="Montserrat Classic Bold"/>
              </a:rPr>
              <a:t>03</a:t>
            </a:r>
          </a:p>
        </p:txBody>
      </p:sp>
      <p:sp>
        <p:nvSpPr>
          <p:cNvPr id="11" name="TextBox 11"/>
          <p:cNvSpPr txBox="1"/>
          <p:nvPr/>
        </p:nvSpPr>
        <p:spPr>
          <a:xfrm>
            <a:off x="10017268" y="5114925"/>
            <a:ext cx="7995987" cy="923330"/>
          </a:xfrm>
          <a:prstGeom prst="rect">
            <a:avLst/>
          </a:prstGeom>
        </p:spPr>
        <p:txBody>
          <a:bodyPr lIns="0" tIns="0" rIns="0" bIns="0" rtlCol="0" anchor="t">
            <a:spAutoFit/>
          </a:bodyPr>
          <a:lstStyle/>
          <a:p>
            <a:pPr algn="just">
              <a:lnSpc>
                <a:spcPts val="3640"/>
              </a:lnSpc>
            </a:pPr>
            <a:r>
              <a:rPr lang="el-GR" sz="2800" spc="280" dirty="0">
                <a:solidFill>
                  <a:srgbClr val="B8CD72"/>
                </a:solidFill>
                <a:latin typeface="Franklin Gothic Demi" panose="020B0703020102020204" pitchFamily="34" charset="0"/>
              </a:rPr>
              <a:t>Προώθηση ενεργειακών καλλιεργειών ξυλώδους βιομάζας ή πεύκων.</a:t>
            </a:r>
            <a:endParaRPr lang="en-US" sz="2800" spc="280" dirty="0">
              <a:solidFill>
                <a:srgbClr val="B8CD72"/>
              </a:solidFill>
              <a:latin typeface="Franklin Gothic Demi" panose="020B0703020102020204" pitchFamily="34" charset="0"/>
            </a:endParaRPr>
          </a:p>
        </p:txBody>
      </p:sp>
      <p:sp>
        <p:nvSpPr>
          <p:cNvPr id="12" name="TextBox 12"/>
          <p:cNvSpPr txBox="1"/>
          <p:nvPr/>
        </p:nvSpPr>
        <p:spPr>
          <a:xfrm>
            <a:off x="8955872" y="5095875"/>
            <a:ext cx="837929" cy="731520"/>
          </a:xfrm>
          <a:prstGeom prst="rect">
            <a:avLst/>
          </a:prstGeom>
        </p:spPr>
        <p:txBody>
          <a:bodyPr lIns="0" tIns="0" rIns="0" bIns="0" rtlCol="0" anchor="t">
            <a:spAutoFit/>
          </a:bodyPr>
          <a:lstStyle/>
          <a:p>
            <a:pPr marL="0" lvl="0" indent="0" algn="r">
              <a:lnSpc>
                <a:spcPts val="5895"/>
              </a:lnSpc>
              <a:spcBef>
                <a:spcPct val="0"/>
              </a:spcBef>
            </a:pPr>
            <a:r>
              <a:rPr lang="en-US" sz="4500" u="none" spc="130" dirty="0">
                <a:solidFill>
                  <a:srgbClr val="B8CD72">
                    <a:alpha val="29804"/>
                  </a:srgbClr>
                </a:solidFill>
                <a:latin typeface="Montserrat Classic Bold"/>
              </a:rPr>
              <a:t>04</a:t>
            </a:r>
          </a:p>
        </p:txBody>
      </p:sp>
      <p:sp>
        <p:nvSpPr>
          <p:cNvPr id="13" name="TextBox 13"/>
          <p:cNvSpPr txBox="1"/>
          <p:nvPr/>
        </p:nvSpPr>
        <p:spPr>
          <a:xfrm>
            <a:off x="8955872" y="7288251"/>
            <a:ext cx="837929" cy="731520"/>
          </a:xfrm>
          <a:prstGeom prst="rect">
            <a:avLst/>
          </a:prstGeom>
        </p:spPr>
        <p:txBody>
          <a:bodyPr lIns="0" tIns="0" rIns="0" bIns="0" rtlCol="0" anchor="t">
            <a:spAutoFit/>
          </a:bodyPr>
          <a:lstStyle/>
          <a:p>
            <a:pPr marL="0" lvl="0" indent="0" algn="r">
              <a:lnSpc>
                <a:spcPts val="5895"/>
              </a:lnSpc>
              <a:spcBef>
                <a:spcPct val="0"/>
              </a:spcBef>
            </a:pPr>
            <a:r>
              <a:rPr lang="en-US" sz="4500" u="none" spc="130">
                <a:solidFill>
                  <a:srgbClr val="B8CD72">
                    <a:alpha val="29804"/>
                  </a:srgbClr>
                </a:solidFill>
                <a:latin typeface="Montserrat Classic Bold"/>
              </a:rPr>
              <a:t>05</a:t>
            </a:r>
          </a:p>
        </p:txBody>
      </p:sp>
      <p:sp>
        <p:nvSpPr>
          <p:cNvPr id="14" name="TextBox 14"/>
          <p:cNvSpPr txBox="1"/>
          <p:nvPr/>
        </p:nvSpPr>
        <p:spPr>
          <a:xfrm>
            <a:off x="10017268" y="7307301"/>
            <a:ext cx="7995987" cy="1384995"/>
          </a:xfrm>
          <a:prstGeom prst="rect">
            <a:avLst/>
          </a:prstGeom>
        </p:spPr>
        <p:txBody>
          <a:bodyPr lIns="0" tIns="0" rIns="0" bIns="0" rtlCol="0" anchor="t">
            <a:spAutoFit/>
          </a:bodyPr>
          <a:lstStyle/>
          <a:p>
            <a:pPr algn="just">
              <a:lnSpc>
                <a:spcPts val="3640"/>
              </a:lnSpc>
            </a:pPr>
            <a:r>
              <a:rPr lang="el-GR" sz="2800" spc="280" dirty="0">
                <a:solidFill>
                  <a:srgbClr val="B8CD72"/>
                </a:solidFill>
                <a:latin typeface="Franklin Gothic Demi" panose="020B0703020102020204" pitchFamily="34" charset="0"/>
              </a:rPr>
              <a:t>Παραγωγή ενέργειας από αγροτικά απόβλητα -Δημιουργία και ενίσχυση της αγοράς </a:t>
            </a:r>
            <a:r>
              <a:rPr lang="el-GR" sz="2800" spc="280" dirty="0" err="1">
                <a:solidFill>
                  <a:srgbClr val="B8CD72"/>
                </a:solidFill>
                <a:latin typeface="Franklin Gothic Demi" panose="020B0703020102020204" pitchFamily="34" charset="0"/>
              </a:rPr>
              <a:t>βιοαιθανόλης</a:t>
            </a:r>
            <a:r>
              <a:rPr lang="el-GR" sz="2800" spc="280" dirty="0">
                <a:solidFill>
                  <a:srgbClr val="B8CD72"/>
                </a:solidFill>
                <a:latin typeface="Franklin Gothic Demi" panose="020B0703020102020204" pitchFamily="34" charset="0"/>
              </a:rPr>
              <a:t>.</a:t>
            </a:r>
            <a:endParaRPr lang="en-US" sz="2800" spc="280" dirty="0">
              <a:solidFill>
                <a:srgbClr val="B8CD72"/>
              </a:solidFill>
              <a:latin typeface="Franklin Gothic Demi" panose="020B0703020102020204" pitchFamily="34" charset="0"/>
            </a:endParaRPr>
          </a:p>
        </p:txBody>
      </p:sp>
      <p:sp>
        <p:nvSpPr>
          <p:cNvPr id="15" name="TextBox 15"/>
          <p:cNvSpPr txBox="1"/>
          <p:nvPr/>
        </p:nvSpPr>
        <p:spPr>
          <a:xfrm>
            <a:off x="10017268" y="8676957"/>
            <a:ext cx="7995987" cy="425694"/>
          </a:xfrm>
          <a:prstGeom prst="rect">
            <a:avLst/>
          </a:prstGeom>
        </p:spPr>
        <p:txBody>
          <a:bodyPr lIns="0" tIns="0" rIns="0" bIns="0" rtlCol="0" anchor="t">
            <a:spAutoFit/>
          </a:bodyPr>
          <a:lstStyle/>
          <a:p>
            <a:pPr algn="just">
              <a:lnSpc>
                <a:spcPts val="3640"/>
              </a:lnSpc>
            </a:pPr>
            <a:r>
              <a:rPr lang="el-GR" sz="2800" spc="280" dirty="0">
                <a:solidFill>
                  <a:srgbClr val="B8CD72"/>
                </a:solidFill>
                <a:latin typeface="Franklin Gothic Demi" panose="020B0703020102020204" pitchFamily="34" charset="0"/>
              </a:rPr>
              <a:t>Ανάπτυξη της αγοράς </a:t>
            </a:r>
            <a:r>
              <a:rPr lang="el-GR" sz="2800" spc="280" dirty="0" err="1">
                <a:solidFill>
                  <a:srgbClr val="B8CD72"/>
                </a:solidFill>
                <a:latin typeface="Franklin Gothic Demi" panose="020B0703020102020204" pitchFamily="34" charset="0"/>
              </a:rPr>
              <a:t>βιομεθανίου</a:t>
            </a:r>
            <a:r>
              <a:rPr lang="el-GR" sz="2800" spc="280" dirty="0">
                <a:solidFill>
                  <a:srgbClr val="B8CD72"/>
                </a:solidFill>
                <a:latin typeface="Franklin Gothic Demi" panose="020B0703020102020204" pitchFamily="34" charset="0"/>
              </a:rPr>
              <a:t>.</a:t>
            </a:r>
            <a:endParaRPr lang="en-US" sz="2800" spc="280" dirty="0">
              <a:solidFill>
                <a:srgbClr val="B8CD72"/>
              </a:solidFill>
              <a:latin typeface="Franklin Gothic Demi" panose="020B0703020102020204" pitchFamily="34" charset="0"/>
            </a:endParaRPr>
          </a:p>
        </p:txBody>
      </p:sp>
      <p:sp>
        <p:nvSpPr>
          <p:cNvPr id="16" name="TextBox 16"/>
          <p:cNvSpPr txBox="1"/>
          <p:nvPr/>
        </p:nvSpPr>
        <p:spPr>
          <a:xfrm>
            <a:off x="9001029" y="8526780"/>
            <a:ext cx="837929" cy="731520"/>
          </a:xfrm>
          <a:prstGeom prst="rect">
            <a:avLst/>
          </a:prstGeom>
        </p:spPr>
        <p:txBody>
          <a:bodyPr lIns="0" tIns="0" rIns="0" bIns="0" rtlCol="0" anchor="t">
            <a:spAutoFit/>
          </a:bodyPr>
          <a:lstStyle/>
          <a:p>
            <a:pPr marL="0" lvl="0" indent="0" algn="r">
              <a:lnSpc>
                <a:spcPts val="5895"/>
              </a:lnSpc>
              <a:spcBef>
                <a:spcPct val="0"/>
              </a:spcBef>
            </a:pPr>
            <a:r>
              <a:rPr lang="en-US" sz="4500" u="none" spc="130">
                <a:solidFill>
                  <a:srgbClr val="B8CD72">
                    <a:alpha val="29804"/>
                  </a:srgbClr>
                </a:solidFill>
                <a:latin typeface="Montserrat Classic Bold"/>
              </a:rPr>
              <a:t>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845" b="22845"/>
          <a:stretch>
            <a:fillRect/>
          </a:stretch>
        </p:blipFill>
        <p:spPr>
          <a:xfrm>
            <a:off x="0" y="3007491"/>
            <a:ext cx="17259300" cy="6250809"/>
          </a:xfrm>
          <a:prstGeom prst="rect">
            <a:avLst/>
          </a:prstGeom>
        </p:spPr>
      </p:pic>
      <p:sp>
        <p:nvSpPr>
          <p:cNvPr id="3" name="TextBox 3"/>
          <p:cNvSpPr txBox="1"/>
          <p:nvPr/>
        </p:nvSpPr>
        <p:spPr>
          <a:xfrm>
            <a:off x="431801" y="491898"/>
            <a:ext cx="15307988" cy="2092368"/>
          </a:xfrm>
          <a:prstGeom prst="rect">
            <a:avLst/>
          </a:prstGeom>
        </p:spPr>
        <p:txBody>
          <a:bodyPr lIns="0" tIns="0" rIns="0" bIns="0" rtlCol="0" anchor="t">
            <a:spAutoFit/>
          </a:bodyPr>
          <a:lstStyle/>
          <a:p>
            <a:pPr>
              <a:lnSpc>
                <a:spcPts val="17484"/>
              </a:lnSpc>
            </a:pPr>
            <a:r>
              <a:rPr lang="el-GR" sz="13000" spc="124" dirty="0">
                <a:solidFill>
                  <a:srgbClr val="B8CD72"/>
                </a:solidFill>
                <a:latin typeface="Franklin Gothic Demi" panose="020B0703020102020204" pitchFamily="34" charset="0"/>
              </a:rPr>
              <a:t>ΕΥΧΑΡΙΣΤΟΥΜΕ!</a:t>
            </a:r>
            <a:endParaRPr lang="en-US" sz="13000" spc="124" dirty="0">
              <a:solidFill>
                <a:srgbClr val="B8CD72"/>
              </a:solidFill>
              <a:latin typeface="Franklin Gothic Demi" panose="020B0703020102020204" pitchFamily="34" charset="0"/>
            </a:endParaRPr>
          </a:p>
        </p:txBody>
      </p:sp>
      <p:sp>
        <p:nvSpPr>
          <p:cNvPr id="4" name="AutoShape 4"/>
          <p:cNvSpPr/>
          <p:nvPr/>
        </p:nvSpPr>
        <p:spPr>
          <a:xfrm>
            <a:off x="16140774" y="1483436"/>
            <a:ext cx="2147226" cy="151613"/>
          </a:xfrm>
          <a:prstGeom prst="rect">
            <a:avLst/>
          </a:prstGeom>
          <a:solidFill>
            <a:srgbClr val="B8CD72"/>
          </a:solidFill>
        </p:spPr>
      </p:sp>
      <p:pic>
        <p:nvPicPr>
          <p:cNvPr id="6" name="Εικόνα 5">
            <a:extLst>
              <a:ext uri="{FF2B5EF4-FFF2-40B4-BE49-F238E27FC236}">
                <a16:creationId xmlns:a16="http://schemas.microsoft.com/office/drawing/2014/main" id="{B8B9C390-3012-4F8B-90E6-122F89B6E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538942"/>
            <a:ext cx="4524005" cy="21922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915</Words>
  <Application>Microsoft Office PowerPoint</Application>
  <PresentationFormat>Προσαρμογή</PresentationFormat>
  <Paragraphs>80</Paragraphs>
  <Slides>9</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Franklin Gothic Demi</vt:lpstr>
      <vt:lpstr>Montserrat Classic Bold</vt:lpstr>
      <vt:lpstr>Calibri</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NEW_TECH_INN_COUNTRYSIDE</dc:title>
  <dc:creator>Vicki T</dc:creator>
  <cp:lastModifiedBy>data7399</cp:lastModifiedBy>
  <cp:revision>53</cp:revision>
  <dcterms:created xsi:type="dcterms:W3CDTF">2006-08-16T00:00:00Z</dcterms:created>
  <dcterms:modified xsi:type="dcterms:W3CDTF">2021-05-20T10:23:10Z</dcterms:modified>
  <dc:identifier>DAD3EbsZruc</dc:identifier>
</cp:coreProperties>
</file>