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Lst>
  <p:notesMasterIdLst>
    <p:notesMasterId r:id="rId25"/>
  </p:notesMasterIdLst>
  <p:sldIdLst>
    <p:sldId id="256" r:id="rId4"/>
    <p:sldId id="258" r:id="rId5"/>
    <p:sldId id="273" r:id="rId6"/>
    <p:sldId id="289" r:id="rId7"/>
    <p:sldId id="290" r:id="rId8"/>
    <p:sldId id="275" r:id="rId9"/>
    <p:sldId id="287" r:id="rId10"/>
    <p:sldId id="277" r:id="rId11"/>
    <p:sldId id="279" r:id="rId12"/>
    <p:sldId id="292" r:id="rId13"/>
    <p:sldId id="291" r:id="rId14"/>
    <p:sldId id="294" r:id="rId15"/>
    <p:sldId id="283" r:id="rId16"/>
    <p:sldId id="285" r:id="rId17"/>
    <p:sldId id="282" r:id="rId18"/>
    <p:sldId id="269" r:id="rId19"/>
    <p:sldId id="295" r:id="rId20"/>
    <p:sldId id="296" r:id="rId21"/>
    <p:sldId id="297" r:id="rId22"/>
    <p:sldId id="298" r:id="rId23"/>
    <p:sldId id="270" r:id="rId24"/>
  </p:sldIdLst>
  <p:sldSz cx="18288000" cy="10287000"/>
  <p:notesSz cx="6858000" cy="9144000"/>
  <p:embeddedFontLst>
    <p:embeddedFont>
      <p:font typeface="Calibri" panose="020F0502020204030204" pitchFamily="34" charset="0"/>
      <p:regular r:id="rId26"/>
      <p:bold r:id="rId27"/>
      <p:italic r:id="rId28"/>
      <p:boldItalic r:id="rId29"/>
    </p:embeddedFont>
    <p:embeddedFont>
      <p:font typeface="Calibri Light" panose="020F0302020204030204" pitchFamily="34" charset="0"/>
      <p:regular r:id="rId30"/>
      <p:italic r:id="rId31"/>
    </p:embeddedFont>
    <p:embeddedFont>
      <p:font typeface="Century Gothic" panose="020B0502020202020204" pitchFamily="34" charset="0"/>
      <p:regular r:id="rId32"/>
      <p:bold r:id="rId33"/>
      <p:italic r:id="rId34"/>
      <p:boldItalic r:id="rId35"/>
    </p:embeddedFont>
    <p:embeddedFont>
      <p:font typeface="Microsoft YaHei" panose="020B0503020204020204" pitchFamily="34" charset="-122"/>
      <p:regular r:id="rId36"/>
      <p:bold r:id="rId37"/>
    </p:embeddedFont>
    <p:embeddedFont>
      <p:font typeface="Montserrat Classic" panose="020B0604020202020204" charset="0"/>
      <p:regular r:id="rId38"/>
    </p:embeddedFont>
    <p:embeddedFont>
      <p:font typeface="Montserrat Classic Bold" panose="020B0604020202020204" charset="0"/>
      <p:regular r:id="rId39"/>
    </p:embeddedFont>
    <p:embeddedFont>
      <p:font typeface="Source Serif Pro Bold" panose="020B0604020202020204" charset="0"/>
      <p:regular r:id="rId40"/>
    </p:embeddedFont>
    <p:embeddedFont>
      <p:font typeface="Wingdings 3" panose="05040102010807070707" pitchFamily="18" charset="2"/>
      <p:regular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EE6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autoAdjust="0"/>
    <p:restoredTop sz="95501" autoAdjust="0"/>
  </p:normalViewPr>
  <p:slideViewPr>
    <p:cSldViewPr>
      <p:cViewPr varScale="1">
        <p:scale>
          <a:sx n="77" d="100"/>
          <a:sy n="77" d="100"/>
        </p:scale>
        <p:origin x="414"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18.xml"/><Relationship Id="rId34" Type="http://schemas.openxmlformats.org/officeDocument/2006/relationships/font" Target="fonts/font9.fntdata"/><Relationship Id="rId42"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6.fntdata"/><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20" Type="http://schemas.openxmlformats.org/officeDocument/2006/relationships/slide" Target="slides/slide17.xml"/><Relationship Id="rId41" Type="http://schemas.openxmlformats.org/officeDocument/2006/relationships/font" Target="fonts/font16.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l-GR" dirty="0"/>
              <a:t>Αριθμός</a:t>
            </a:r>
            <a:r>
              <a:rPr lang="el-GR" baseline="0" dirty="0"/>
              <a:t> έργων</a:t>
            </a:r>
            <a:endParaRPr lang="el-GR"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l-GR"/>
        </a:p>
      </c:txPr>
    </c:title>
    <c:autoTitleDeleted val="0"/>
    <c:plotArea>
      <c:layout/>
      <c:barChart>
        <c:barDir val="col"/>
        <c:grouping val="clustered"/>
        <c:varyColors val="0"/>
        <c:ser>
          <c:idx val="0"/>
          <c:order val="0"/>
          <c:spPr>
            <a:solidFill>
              <a:schemeClr val="accent1"/>
            </a:solidFill>
            <a:ln>
              <a:noFill/>
            </a:ln>
            <a:effectLst/>
          </c:spPr>
          <c:invertIfNegative val="0"/>
          <c:cat>
            <c:strRef>
              <c:f>Φύλλο1!$E$101:$E$126</c:f>
              <c:strCache>
                <c:ptCount val="26"/>
                <c:pt idx="0">
                  <c:v>ΑΠΟΣΤΑΚΤΗΡΙΑ ΑΙΘΕΡΙΩΝ ΕΛΑΙΩΝ/ΠΑΡΑΓΩΓΗ ΚΑΛΛΥΝΤΙΚΩΝ</c:v>
                </c:pt>
                <c:pt idx="1">
                  <c:v>ΞΗΡΑΝΤΗΡΙΑ - ΖΩΟΤΡΟΦΕΣ</c:v>
                </c:pt>
                <c:pt idx="2">
                  <c:v>ΤΥΡΟΚΟΜΕΙΑ</c:v>
                </c:pt>
                <c:pt idx="3">
                  <c:v>ΟΣΠΡΙΑ</c:v>
                </c:pt>
                <c:pt idx="4">
                  <c:v>ΑΛΛΑΝΤΙΚΑ</c:v>
                </c:pt>
                <c:pt idx="5">
                  <c:v>ΠΑΡΑΓΩΓΗ ΜΠΥΡΑΣ</c:v>
                </c:pt>
                <c:pt idx="6">
                  <c:v>ΠΑΡΑΡΩΓΗ ΤΣΙΠΟΥΡΟΥ</c:v>
                </c:pt>
                <c:pt idx="7">
                  <c:v>ΠΑΡΑΓΩΓΗ ΜΕΛΙΟΥ</c:v>
                </c:pt>
                <c:pt idx="8">
                  <c:v>ΜΑΡΜΕΛΑΔΕΣ</c:v>
                </c:pt>
                <c:pt idx="9">
                  <c:v>ΠΑΡΑΓΩΓΗ ΠΡΟΙΟΝΤΩΝ ΚΑΝΑΒΗΣ</c:v>
                </c:pt>
                <c:pt idx="10">
                  <c:v>ΤΥΠΟΠΟΙΗΣΗ ΤΣΑΓΙΟΥ</c:v>
                </c:pt>
                <c:pt idx="11">
                  <c:v>ΜΑΝΙΤΑΡΙΑ</c:v>
                </c:pt>
                <c:pt idx="12">
                  <c:v>ΣΚΟΡΔΑ</c:v>
                </c:pt>
                <c:pt idx="13">
                  <c:v>ΟΠΩΡΟΚΗΠΕΥΤΙΚΑ</c:v>
                </c:pt>
                <c:pt idx="14">
                  <c:v>ΑΓΡΟΚΤΗΜΑΤΑ</c:v>
                </c:pt>
                <c:pt idx="15">
                  <c:v>CATERING</c:v>
                </c:pt>
                <c:pt idx="16">
                  <c:v>ΕΙΔΗ ΖΥΜΗΣ</c:v>
                </c:pt>
                <c:pt idx="17">
                  <c:v>ΣΕΜΙΝΑΡΙΑ</c:v>
                </c:pt>
                <c:pt idx="18">
                  <c:v>ΣΥΝΕΡΓΑΤΙΚΑ</c:v>
                </c:pt>
                <c:pt idx="19">
                  <c:v>ΚΡΕΟΠΩΛΕΙΑ</c:v>
                </c:pt>
                <c:pt idx="20">
                  <c:v>ΒΙΟΤΕΧΝΙΕΣ - ΚΑΤΑΣΚΕΥΕΣ</c:v>
                </c:pt>
                <c:pt idx="21">
                  <c:v>ΚΑΦΕ - ΕΣΤΙΑΤΟΡΙΑ</c:v>
                </c:pt>
                <c:pt idx="22">
                  <c:v>ΚΑΤΑΛΥΜΑΤΑ</c:v>
                </c:pt>
                <c:pt idx="23">
                  <c:v>ΚΤΗΝΙΑΤΡΙΟ</c:v>
                </c:pt>
                <c:pt idx="24">
                  <c:v>ΕΝΝΑΛΑΚΤΙΚΟΣ ΤΟΥΡΙΣΜΟΣ</c:v>
                </c:pt>
                <c:pt idx="25">
                  <c:v>ΠΑΙΔΙΚΟΣ ΣΤΑΘΜΟΣ</c:v>
                </c:pt>
              </c:strCache>
            </c:strRef>
          </c:cat>
          <c:val>
            <c:numRef>
              <c:f>Φύλλο1!$F$101:$F$126</c:f>
              <c:numCache>
                <c:formatCode>General</c:formatCode>
                <c:ptCount val="26"/>
              </c:numCache>
            </c:numRef>
          </c:val>
          <c:extLst>
            <c:ext xmlns:c16="http://schemas.microsoft.com/office/drawing/2014/chart" uri="{C3380CC4-5D6E-409C-BE32-E72D297353CC}">
              <c16:uniqueId val="{00000000-E7FF-41F0-B1A6-B243CAE5CC4C}"/>
            </c:ext>
          </c:extLst>
        </c:ser>
        <c:ser>
          <c:idx val="1"/>
          <c:order val="1"/>
          <c:spPr>
            <a:solidFill>
              <a:schemeClr val="accent2"/>
            </a:solidFill>
            <a:ln>
              <a:noFill/>
            </a:ln>
            <a:effectLst/>
          </c:spPr>
          <c:invertIfNegative val="0"/>
          <c:dPt>
            <c:idx val="0"/>
            <c:invertIfNegative val="0"/>
            <c:bubble3D val="0"/>
            <c:spPr>
              <a:solidFill>
                <a:srgbClr val="CD57D9"/>
              </a:solidFill>
              <a:ln>
                <a:solidFill>
                  <a:srgbClr val="CD57D9"/>
                </a:solidFill>
              </a:ln>
              <a:effectLst/>
            </c:spPr>
            <c:extLst>
              <c:ext xmlns:c16="http://schemas.microsoft.com/office/drawing/2014/chart" uri="{C3380CC4-5D6E-409C-BE32-E72D297353CC}">
                <c16:uniqueId val="{00000002-E7FF-41F0-B1A6-B243CAE5CC4C}"/>
              </c:ext>
            </c:extLst>
          </c:dPt>
          <c:cat>
            <c:strRef>
              <c:f>Φύλλο1!$E$101:$E$126</c:f>
              <c:strCache>
                <c:ptCount val="26"/>
                <c:pt idx="0">
                  <c:v>ΑΠΟΣΤΑΚΤΗΡΙΑ ΑΙΘΕΡΙΩΝ ΕΛΑΙΩΝ/ΠΑΡΑΓΩΓΗ ΚΑΛΛΥΝΤΙΚΩΝ</c:v>
                </c:pt>
                <c:pt idx="1">
                  <c:v>ΞΗΡΑΝΤΗΡΙΑ - ΖΩΟΤΡΟΦΕΣ</c:v>
                </c:pt>
                <c:pt idx="2">
                  <c:v>ΤΥΡΟΚΟΜΕΙΑ</c:v>
                </c:pt>
                <c:pt idx="3">
                  <c:v>ΟΣΠΡΙΑ</c:v>
                </c:pt>
                <c:pt idx="4">
                  <c:v>ΑΛΛΑΝΤΙΚΑ</c:v>
                </c:pt>
                <c:pt idx="5">
                  <c:v>ΠΑΡΑΓΩΓΗ ΜΠΥΡΑΣ</c:v>
                </c:pt>
                <c:pt idx="6">
                  <c:v>ΠΑΡΑΡΩΓΗ ΤΣΙΠΟΥΡΟΥ</c:v>
                </c:pt>
                <c:pt idx="7">
                  <c:v>ΠΑΡΑΓΩΓΗ ΜΕΛΙΟΥ</c:v>
                </c:pt>
                <c:pt idx="8">
                  <c:v>ΜΑΡΜΕΛΑΔΕΣ</c:v>
                </c:pt>
                <c:pt idx="9">
                  <c:v>ΠΑΡΑΓΩΓΗ ΠΡΟΙΟΝΤΩΝ ΚΑΝΑΒΗΣ</c:v>
                </c:pt>
                <c:pt idx="10">
                  <c:v>ΤΥΠΟΠΟΙΗΣΗ ΤΣΑΓΙΟΥ</c:v>
                </c:pt>
                <c:pt idx="11">
                  <c:v>ΜΑΝΙΤΑΡΙΑ</c:v>
                </c:pt>
                <c:pt idx="12">
                  <c:v>ΣΚΟΡΔΑ</c:v>
                </c:pt>
                <c:pt idx="13">
                  <c:v>ΟΠΩΡΟΚΗΠΕΥΤΙΚΑ</c:v>
                </c:pt>
                <c:pt idx="14">
                  <c:v>ΑΓΡΟΚΤΗΜΑΤΑ</c:v>
                </c:pt>
                <c:pt idx="15">
                  <c:v>CATERING</c:v>
                </c:pt>
                <c:pt idx="16">
                  <c:v>ΕΙΔΗ ΖΥΜΗΣ</c:v>
                </c:pt>
                <c:pt idx="17">
                  <c:v>ΣΕΜΙΝΑΡΙΑ</c:v>
                </c:pt>
                <c:pt idx="18">
                  <c:v>ΣΥΝΕΡΓΑΤΙΚΑ</c:v>
                </c:pt>
                <c:pt idx="19">
                  <c:v>ΚΡΕΟΠΩΛΕΙΑ</c:v>
                </c:pt>
                <c:pt idx="20">
                  <c:v>ΒΙΟΤΕΧΝΙΕΣ - ΚΑΤΑΣΚΕΥΕΣ</c:v>
                </c:pt>
                <c:pt idx="21">
                  <c:v>ΚΑΦΕ - ΕΣΤΙΑΤΟΡΙΑ</c:v>
                </c:pt>
                <c:pt idx="22">
                  <c:v>ΚΑΤΑΛΥΜΑΤΑ</c:v>
                </c:pt>
                <c:pt idx="23">
                  <c:v>ΚΤΗΝΙΑΤΡΙΟ</c:v>
                </c:pt>
                <c:pt idx="24">
                  <c:v>ΕΝΝΑΛΑΚΤΙΚΟΣ ΤΟΥΡΙΣΜΟΣ</c:v>
                </c:pt>
                <c:pt idx="25">
                  <c:v>ΠΑΙΔΙΚΟΣ ΣΤΑΘΜΟΣ</c:v>
                </c:pt>
              </c:strCache>
            </c:strRef>
          </c:cat>
          <c:val>
            <c:numRef>
              <c:f>Φύλλο1!$G$101:$G$126</c:f>
              <c:numCache>
                <c:formatCode>General</c:formatCode>
                <c:ptCount val="26"/>
                <c:pt idx="0">
                  <c:v>10</c:v>
                </c:pt>
                <c:pt idx="1">
                  <c:v>7</c:v>
                </c:pt>
                <c:pt idx="2">
                  <c:v>5</c:v>
                </c:pt>
                <c:pt idx="3">
                  <c:v>3</c:v>
                </c:pt>
                <c:pt idx="4">
                  <c:v>2</c:v>
                </c:pt>
                <c:pt idx="5">
                  <c:v>1</c:v>
                </c:pt>
                <c:pt idx="6">
                  <c:v>1</c:v>
                </c:pt>
                <c:pt idx="7">
                  <c:v>1</c:v>
                </c:pt>
                <c:pt idx="8">
                  <c:v>1</c:v>
                </c:pt>
                <c:pt idx="9">
                  <c:v>1</c:v>
                </c:pt>
                <c:pt idx="10">
                  <c:v>2</c:v>
                </c:pt>
                <c:pt idx="11">
                  <c:v>1</c:v>
                </c:pt>
                <c:pt idx="12">
                  <c:v>1</c:v>
                </c:pt>
                <c:pt idx="13">
                  <c:v>1</c:v>
                </c:pt>
                <c:pt idx="14">
                  <c:v>2</c:v>
                </c:pt>
                <c:pt idx="15">
                  <c:v>1</c:v>
                </c:pt>
                <c:pt idx="16">
                  <c:v>2</c:v>
                </c:pt>
                <c:pt idx="17">
                  <c:v>9</c:v>
                </c:pt>
                <c:pt idx="18">
                  <c:v>3</c:v>
                </c:pt>
                <c:pt idx="19">
                  <c:v>3</c:v>
                </c:pt>
                <c:pt idx="20">
                  <c:v>3</c:v>
                </c:pt>
                <c:pt idx="21">
                  <c:v>10</c:v>
                </c:pt>
                <c:pt idx="22">
                  <c:v>8</c:v>
                </c:pt>
                <c:pt idx="23">
                  <c:v>1</c:v>
                </c:pt>
                <c:pt idx="24">
                  <c:v>1</c:v>
                </c:pt>
                <c:pt idx="25">
                  <c:v>1</c:v>
                </c:pt>
              </c:numCache>
            </c:numRef>
          </c:val>
          <c:extLst>
            <c:ext xmlns:c16="http://schemas.microsoft.com/office/drawing/2014/chart" uri="{C3380CC4-5D6E-409C-BE32-E72D297353CC}">
              <c16:uniqueId val="{00000003-E7FF-41F0-B1A6-B243CAE5CC4C}"/>
            </c:ext>
          </c:extLst>
        </c:ser>
        <c:dLbls>
          <c:showLegendKey val="0"/>
          <c:showVal val="0"/>
          <c:showCatName val="0"/>
          <c:showSerName val="0"/>
          <c:showPercent val="0"/>
          <c:showBubbleSize val="0"/>
        </c:dLbls>
        <c:gapWidth val="219"/>
        <c:overlap val="-27"/>
        <c:axId val="286363264"/>
        <c:axId val="286361584"/>
      </c:barChart>
      <c:catAx>
        <c:axId val="286363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l-GR"/>
          </a:p>
        </c:txPr>
        <c:crossAx val="286361584"/>
        <c:crosses val="autoZero"/>
        <c:auto val="1"/>
        <c:lblAlgn val="ctr"/>
        <c:lblOffset val="100"/>
        <c:noMultiLvlLbl val="0"/>
      </c:catAx>
      <c:valAx>
        <c:axId val="2863615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l-GR"/>
          </a:p>
        </c:txPr>
        <c:crossAx val="2863632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l-G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l-GR" dirty="0"/>
              <a:t>Σύμφωνα</a:t>
            </a:r>
            <a:r>
              <a:rPr lang="el-GR" baseline="0" dirty="0"/>
              <a:t> με την </a:t>
            </a:r>
            <a:r>
              <a:rPr lang="el-GR" baseline="0" dirty="0" err="1"/>
              <a:t>Δ.Δαπάνη</a:t>
            </a:r>
            <a:endParaRPr lang="el-GR" dirty="0"/>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l-GR"/>
        </a:p>
      </c:txPr>
    </c:title>
    <c:autoTitleDeleted val="0"/>
    <c:plotArea>
      <c:layout/>
      <c:barChart>
        <c:barDir val="col"/>
        <c:grouping val="stack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dPt>
            <c:idx val="0"/>
            <c:invertIfNegative val="0"/>
            <c:bubble3D val="0"/>
            <c:spPr>
              <a:solidFill>
                <a:srgbClr val="CD57D9"/>
              </a:solidFill>
              <a:ln>
                <a:solidFill>
                  <a:srgbClr val="CD57D9"/>
                </a:solid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4AFF-4F4A-81EB-D8383AAD087D}"/>
              </c:ext>
            </c:extLst>
          </c:dPt>
          <c:cat>
            <c:strRef>
              <c:f>Φύλλο1!$E$101:$E$126</c:f>
              <c:strCache>
                <c:ptCount val="26"/>
                <c:pt idx="0">
                  <c:v>ΑΠΟΣΤΑΚΤΗΡΙΑ ΑΙΘΕΡΙΩΝ ΕΛΑΙΩΝ/ΠΑΡΑΓΩΓΗ ΚΑΛΛΥΝΤΙΚΩΝ</c:v>
                </c:pt>
                <c:pt idx="1">
                  <c:v>ΞΗΡΑΝΤΗΡΙΑ - ΖΩΟΤΡΟΦΕΣ</c:v>
                </c:pt>
                <c:pt idx="2">
                  <c:v>ΤΥΡΟΚΟΜΕΙΑ</c:v>
                </c:pt>
                <c:pt idx="3">
                  <c:v>ΟΣΠΡΙΑ</c:v>
                </c:pt>
                <c:pt idx="4">
                  <c:v>ΑΛΛΑΝΤΙΚΑ</c:v>
                </c:pt>
                <c:pt idx="5">
                  <c:v>ΠΑΡΑΓΩΓΗ ΜΠΥΡΑΣ</c:v>
                </c:pt>
                <c:pt idx="6">
                  <c:v>ΠΑΡΑΡΩΓΗ ΤΣΙΠΟΥΡΟΥ</c:v>
                </c:pt>
                <c:pt idx="7">
                  <c:v>ΠΑΡΑΓΩΓΗ ΜΕΛΙΟΥ</c:v>
                </c:pt>
                <c:pt idx="8">
                  <c:v>ΜΑΡΜΕΛΑΔΕΣ</c:v>
                </c:pt>
                <c:pt idx="9">
                  <c:v>ΠΑΡΑΓΩΓΗ ΠΡΟΙΟΝΤΩΝ ΚΑΝΑΒΗΣ</c:v>
                </c:pt>
                <c:pt idx="10">
                  <c:v>ΤΥΠΟΠΟΙΗΣΗ ΤΣΑΓΙΟΥ</c:v>
                </c:pt>
                <c:pt idx="11">
                  <c:v>ΜΑΝΙΤΑΡΙΑ</c:v>
                </c:pt>
                <c:pt idx="12">
                  <c:v>ΣΚΟΡΔΑ</c:v>
                </c:pt>
                <c:pt idx="13">
                  <c:v>ΟΠΩΡΟΚΗΠΕΥΤΙΚΑ</c:v>
                </c:pt>
                <c:pt idx="14">
                  <c:v>ΑΓΡΟΚΤΗΜΑΤΑ</c:v>
                </c:pt>
                <c:pt idx="15">
                  <c:v>CATERING</c:v>
                </c:pt>
                <c:pt idx="16">
                  <c:v>ΕΙΔΗ ΖΥΜΗΣ</c:v>
                </c:pt>
                <c:pt idx="17">
                  <c:v>ΣΕΜΙΝΑΡΙΑ</c:v>
                </c:pt>
                <c:pt idx="18">
                  <c:v>ΣΥΝΕΡΓΑΤΙΚΑ</c:v>
                </c:pt>
                <c:pt idx="19">
                  <c:v>ΚΡΕΟΠΩΛΕΙΑ</c:v>
                </c:pt>
                <c:pt idx="20">
                  <c:v>ΒΙΟΤΕΧΝΙΕΣ - ΚΑΤΑΣΚΕΥΕΣ</c:v>
                </c:pt>
                <c:pt idx="21">
                  <c:v>ΚΑΦΕ - ΕΣΤΙΑΤΟΡΙΑ</c:v>
                </c:pt>
                <c:pt idx="22">
                  <c:v>ΚΑΤΑΛΥΜΑΤΑ</c:v>
                </c:pt>
                <c:pt idx="23">
                  <c:v>ΚΤΗΝΙΑΤΡΙΟ</c:v>
                </c:pt>
                <c:pt idx="24">
                  <c:v>ΕΝΝΑΛΑΚΤΙΚΟΣ ΤΟΥΡΙΣΜΟΣ</c:v>
                </c:pt>
                <c:pt idx="25">
                  <c:v>ΠΑΙΔΙΚΟΣ ΣΤΑΘΜΟΣ</c:v>
                </c:pt>
              </c:strCache>
            </c:strRef>
          </c:cat>
          <c:val>
            <c:numRef>
              <c:f>Φύλλο1!$H$101:$H$126</c:f>
              <c:numCache>
                <c:formatCode>#,##0.00</c:formatCode>
                <c:ptCount val="26"/>
                <c:pt idx="0">
                  <c:v>1165640.4099999999</c:v>
                </c:pt>
                <c:pt idx="1">
                  <c:v>1332341.01</c:v>
                </c:pt>
                <c:pt idx="2">
                  <c:v>939881.09</c:v>
                </c:pt>
                <c:pt idx="3">
                  <c:v>477789.64</c:v>
                </c:pt>
                <c:pt idx="4">
                  <c:v>210721.85</c:v>
                </c:pt>
                <c:pt idx="5">
                  <c:v>63920.42</c:v>
                </c:pt>
                <c:pt idx="6">
                  <c:v>132863.6</c:v>
                </c:pt>
                <c:pt idx="7">
                  <c:v>130637.28</c:v>
                </c:pt>
                <c:pt idx="8">
                  <c:v>97476.27</c:v>
                </c:pt>
                <c:pt idx="9">
                  <c:v>226500.11</c:v>
                </c:pt>
                <c:pt idx="10">
                  <c:v>126810.8</c:v>
                </c:pt>
                <c:pt idx="11">
                  <c:v>55602.05</c:v>
                </c:pt>
                <c:pt idx="12">
                  <c:v>72079.34</c:v>
                </c:pt>
                <c:pt idx="13">
                  <c:v>238761.49</c:v>
                </c:pt>
                <c:pt idx="14">
                  <c:v>340646.52</c:v>
                </c:pt>
                <c:pt idx="15">
                  <c:v>14448.89</c:v>
                </c:pt>
                <c:pt idx="16">
                  <c:v>36397.83</c:v>
                </c:pt>
                <c:pt idx="17">
                  <c:v>177910</c:v>
                </c:pt>
                <c:pt idx="18">
                  <c:v>210930.2</c:v>
                </c:pt>
                <c:pt idx="19">
                  <c:v>140789.35999999999</c:v>
                </c:pt>
                <c:pt idx="20">
                  <c:v>391399.04000000004</c:v>
                </c:pt>
                <c:pt idx="21">
                  <c:v>495984.96999999991</c:v>
                </c:pt>
                <c:pt idx="22">
                  <c:v>1379499.29</c:v>
                </c:pt>
                <c:pt idx="23">
                  <c:v>5948.95</c:v>
                </c:pt>
                <c:pt idx="24">
                  <c:v>36981.89</c:v>
                </c:pt>
                <c:pt idx="25">
                  <c:v>18450.68</c:v>
                </c:pt>
              </c:numCache>
            </c:numRef>
          </c:val>
          <c:extLst>
            <c:ext xmlns:c16="http://schemas.microsoft.com/office/drawing/2014/chart" uri="{C3380CC4-5D6E-409C-BE32-E72D297353CC}">
              <c16:uniqueId val="{00000002-4AFF-4F4A-81EB-D8383AAD087D}"/>
            </c:ext>
          </c:extLst>
        </c:ser>
        <c:dLbls>
          <c:showLegendKey val="0"/>
          <c:showVal val="0"/>
          <c:showCatName val="0"/>
          <c:showSerName val="0"/>
          <c:showPercent val="0"/>
          <c:showBubbleSize val="0"/>
        </c:dLbls>
        <c:gapWidth val="150"/>
        <c:overlap val="100"/>
        <c:axId val="286352624"/>
        <c:axId val="286355984"/>
      </c:barChart>
      <c:catAx>
        <c:axId val="286352624"/>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l-GR"/>
          </a:p>
        </c:txPr>
        <c:crossAx val="286355984"/>
        <c:crosses val="autoZero"/>
        <c:auto val="1"/>
        <c:lblAlgn val="ctr"/>
        <c:lblOffset val="100"/>
        <c:noMultiLvlLbl val="0"/>
      </c:catAx>
      <c:valAx>
        <c:axId val="286355984"/>
        <c:scaling>
          <c:orientation val="minMax"/>
        </c:scaling>
        <c:delete val="0"/>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l-GR"/>
          </a:p>
        </c:txPr>
        <c:crossAx val="286352624"/>
        <c:crosses val="autoZero"/>
        <c:crossBetween val="between"/>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l-G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04">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9C0C71-7852-4EFE-895C-1DF999218BD2}" type="doc">
      <dgm:prSet loTypeId="urn:microsoft.com/office/officeart/2005/8/layout/pyramid2" loCatId="pyramid" qsTypeId="urn:microsoft.com/office/officeart/2005/8/quickstyle/simple1" qsCatId="simple" csTypeId="urn:microsoft.com/office/officeart/2005/8/colors/accent1_2" csCatId="accent1" phldr="1"/>
      <dgm:spPr/>
      <dgm:t>
        <a:bodyPr/>
        <a:lstStyle/>
        <a:p>
          <a:endParaRPr lang="el-GR"/>
        </a:p>
      </dgm:t>
    </dgm:pt>
    <dgm:pt modelId="{74953CB4-06F8-4124-9FAE-DA61D0A74C31}">
      <dgm:prSet custT="1"/>
      <dgm:spPr/>
      <dgm:t>
        <a:bodyPr/>
        <a:lstStyle/>
        <a:p>
          <a:pPr rtl="0"/>
          <a:r>
            <a:rPr lang="el-GR" sz="2000" b="1" dirty="0"/>
            <a:t>Συστατικό</a:t>
          </a:r>
          <a:r>
            <a:rPr lang="el-GR" sz="2000" dirty="0"/>
            <a:t> </a:t>
          </a:r>
          <a:r>
            <a:rPr lang="en-US" sz="2000" dirty="0" err="1"/>
            <a:t>στοιχείο</a:t>
          </a:r>
          <a:r>
            <a:rPr lang="en-US" sz="2000" dirty="0"/>
            <a:t> </a:t>
          </a:r>
          <a:r>
            <a:rPr lang="el-GR" sz="2000" dirty="0"/>
            <a:t>είναι η «από κάτω προς τα πάνω» </a:t>
          </a:r>
          <a:r>
            <a:rPr lang="en-US" sz="2000" dirty="0" err="1"/>
            <a:t>δι</a:t>
          </a:r>
          <a:r>
            <a:rPr lang="en-US" sz="2000" dirty="0"/>
            <a:t>αδικασία</a:t>
          </a:r>
          <a:endParaRPr lang="el-GR" sz="2000" dirty="0"/>
        </a:p>
      </dgm:t>
    </dgm:pt>
    <dgm:pt modelId="{7C2878A6-38FD-454C-8831-780078ACAF66}" type="parTrans" cxnId="{B6A43CB5-D00C-4E1C-B8D8-1C9F55FBD89B}">
      <dgm:prSet/>
      <dgm:spPr/>
      <dgm:t>
        <a:bodyPr/>
        <a:lstStyle/>
        <a:p>
          <a:endParaRPr lang="el-GR"/>
        </a:p>
      </dgm:t>
    </dgm:pt>
    <dgm:pt modelId="{7DF51471-D8A6-41A9-8136-A2877616194E}" type="sibTrans" cxnId="{B6A43CB5-D00C-4E1C-B8D8-1C9F55FBD89B}">
      <dgm:prSet/>
      <dgm:spPr/>
      <dgm:t>
        <a:bodyPr/>
        <a:lstStyle/>
        <a:p>
          <a:endParaRPr lang="el-GR"/>
        </a:p>
      </dgm:t>
    </dgm:pt>
    <dgm:pt modelId="{466719BA-D06B-4300-9F91-F31F0C9F883F}">
      <dgm:prSet custT="1"/>
      <dgm:spPr/>
      <dgm:t>
        <a:bodyPr/>
        <a:lstStyle/>
        <a:p>
          <a:pPr rtl="0"/>
          <a:r>
            <a:rPr lang="en-US" sz="2000" dirty="0" err="1"/>
            <a:t>Εφ</a:t>
          </a:r>
          <a:r>
            <a:rPr lang="en-US" sz="2000" dirty="0"/>
            <a:t>αρμόζεται </a:t>
          </a:r>
          <a:r>
            <a:rPr lang="el-GR" sz="2000" dirty="0"/>
            <a:t> σε συγκεκριμένες </a:t>
          </a:r>
          <a:r>
            <a:rPr lang="el-GR" sz="2000" dirty="0" err="1"/>
            <a:t>υποπεριφερειακές</a:t>
          </a:r>
          <a:r>
            <a:rPr lang="el-GR" sz="2000" dirty="0"/>
            <a:t> περιοχές.</a:t>
          </a:r>
        </a:p>
      </dgm:t>
    </dgm:pt>
    <dgm:pt modelId="{0F78DACE-A9C2-44AF-8498-5E7A8DD0C3B2}" type="parTrans" cxnId="{0249B0D7-F23D-4B31-8D1D-54E74D232110}">
      <dgm:prSet/>
      <dgm:spPr/>
      <dgm:t>
        <a:bodyPr/>
        <a:lstStyle/>
        <a:p>
          <a:endParaRPr lang="el-GR"/>
        </a:p>
      </dgm:t>
    </dgm:pt>
    <dgm:pt modelId="{629CF410-A6B5-4E2A-9B83-8F9034996E70}" type="sibTrans" cxnId="{0249B0D7-F23D-4B31-8D1D-54E74D232110}">
      <dgm:prSet/>
      <dgm:spPr/>
      <dgm:t>
        <a:bodyPr/>
        <a:lstStyle/>
        <a:p>
          <a:endParaRPr lang="el-GR"/>
        </a:p>
      </dgm:t>
    </dgm:pt>
    <dgm:pt modelId="{8E15C85A-7236-4737-9FD3-98C3962A0C26}">
      <dgm:prSet custT="1"/>
      <dgm:spPr/>
      <dgm:t>
        <a:bodyPr/>
        <a:lstStyle/>
        <a:p>
          <a:pPr rtl="0"/>
          <a:r>
            <a:rPr lang="el-GR" sz="2000" dirty="0" err="1"/>
            <a:t>Απ</a:t>
          </a:r>
          <a:r>
            <a:rPr lang="en-US" sz="2000" dirty="0" err="1"/>
            <a:t>οτελεί</a:t>
          </a:r>
          <a:r>
            <a:rPr lang="en-US" sz="2000" dirty="0"/>
            <a:t> π</a:t>
          </a:r>
          <a:r>
            <a:rPr lang="en-US" sz="2000" dirty="0" err="1"/>
            <a:t>ολυτομε</a:t>
          </a:r>
          <a:r>
            <a:rPr lang="en-US" sz="2000" dirty="0"/>
            <a:t>ακή και </a:t>
          </a:r>
          <a:r>
            <a:rPr lang="el-GR" sz="2000" dirty="0" err="1"/>
            <a:t>πολυταμειακή</a:t>
          </a:r>
          <a:r>
            <a:rPr lang="el-GR" sz="2000" dirty="0"/>
            <a:t> προσέγγιση</a:t>
          </a:r>
        </a:p>
      </dgm:t>
    </dgm:pt>
    <dgm:pt modelId="{5E87AA21-A955-4D4D-931E-89BB8D8ECB21}" type="parTrans" cxnId="{BDA6097D-D1C3-4A63-AD46-918E88B43289}">
      <dgm:prSet/>
      <dgm:spPr/>
      <dgm:t>
        <a:bodyPr/>
        <a:lstStyle/>
        <a:p>
          <a:endParaRPr lang="el-GR"/>
        </a:p>
      </dgm:t>
    </dgm:pt>
    <dgm:pt modelId="{DABCABD3-5CC2-4E86-A6DF-AC62654CEDA9}" type="sibTrans" cxnId="{BDA6097D-D1C3-4A63-AD46-918E88B43289}">
      <dgm:prSet/>
      <dgm:spPr/>
      <dgm:t>
        <a:bodyPr/>
        <a:lstStyle/>
        <a:p>
          <a:endParaRPr lang="el-GR"/>
        </a:p>
      </dgm:t>
    </dgm:pt>
    <dgm:pt modelId="{02C194F4-28AF-4A33-AED4-583AD7333E36}">
      <dgm:prSet custT="1"/>
      <dgm:spPr/>
      <dgm:t>
        <a:bodyPr/>
        <a:lstStyle/>
        <a:p>
          <a:pPr rtl="0"/>
          <a:r>
            <a:rPr lang="el-GR" sz="2000" b="1" dirty="0"/>
            <a:t>Η</a:t>
          </a:r>
          <a:r>
            <a:rPr lang="en-US" sz="2000" b="1" dirty="0"/>
            <a:t> </a:t>
          </a:r>
          <a:r>
            <a:rPr lang="el-GR" sz="2000" b="1" dirty="0"/>
            <a:t>Στρατηγική </a:t>
          </a:r>
          <a:r>
            <a:rPr lang="el-GR" sz="2000" dirty="0"/>
            <a:t>για την περιοχή </a:t>
          </a:r>
          <a:r>
            <a:rPr lang="el-GR" sz="2000" dirty="0" err="1"/>
            <a:t>αποτελ</a:t>
          </a:r>
          <a:r>
            <a:rPr lang="en-US" sz="2000" dirty="0" err="1"/>
            <a:t>εί</a:t>
          </a:r>
          <a:r>
            <a:rPr lang="en-US" sz="2000" dirty="0"/>
            <a:t> </a:t>
          </a:r>
          <a:r>
            <a:rPr lang="el-GR" sz="2000" dirty="0"/>
            <a:t> προϊόν διαβούλευσης με τους αντιπροσωπευτικούς φορείς της περιοχής</a:t>
          </a:r>
        </a:p>
      </dgm:t>
    </dgm:pt>
    <dgm:pt modelId="{8AD09F23-EF10-48DD-AE80-34598CD7F2F5}" type="parTrans" cxnId="{052A13A0-6F65-4966-A62A-CAF17314F01B}">
      <dgm:prSet/>
      <dgm:spPr/>
      <dgm:t>
        <a:bodyPr/>
        <a:lstStyle/>
        <a:p>
          <a:endParaRPr lang="el-GR"/>
        </a:p>
      </dgm:t>
    </dgm:pt>
    <dgm:pt modelId="{6DE26676-0CA0-4281-9141-8669D75EB512}" type="sibTrans" cxnId="{052A13A0-6F65-4966-A62A-CAF17314F01B}">
      <dgm:prSet/>
      <dgm:spPr/>
      <dgm:t>
        <a:bodyPr/>
        <a:lstStyle/>
        <a:p>
          <a:endParaRPr lang="el-GR"/>
        </a:p>
      </dgm:t>
    </dgm:pt>
    <dgm:pt modelId="{9B52B4B7-BBB7-4A32-94E3-41A1FDFB3C5E}">
      <dgm:prSet custT="1"/>
      <dgm:spPr/>
      <dgm:t>
        <a:bodyPr/>
        <a:lstStyle/>
        <a:p>
          <a:pPr rtl="0"/>
          <a:r>
            <a:rPr lang="en-US" sz="2000" dirty="0"/>
            <a:t>Λαμβ</a:t>
          </a:r>
          <a:r>
            <a:rPr lang="en-US" sz="2000" dirty="0" err="1"/>
            <a:t>άνει</a:t>
          </a:r>
          <a:r>
            <a:rPr lang="en-US" sz="2000" dirty="0"/>
            <a:t> </a:t>
          </a:r>
          <a:r>
            <a:rPr lang="el-GR" sz="2000" dirty="0"/>
            <a:t>υπόψη τις τοπικές ανάγκες και </a:t>
          </a:r>
          <a:r>
            <a:rPr lang="en-US" sz="2000" dirty="0" err="1"/>
            <a:t>τις</a:t>
          </a:r>
          <a:r>
            <a:rPr lang="en-US" sz="2000" dirty="0"/>
            <a:t> </a:t>
          </a:r>
          <a:r>
            <a:rPr lang="el-GR" sz="2000" dirty="0"/>
            <a:t>δυνατότητες</a:t>
          </a:r>
          <a:r>
            <a:rPr lang="en-US" sz="2000" dirty="0"/>
            <a:t> </a:t>
          </a:r>
          <a:r>
            <a:rPr lang="en-US" sz="2000" dirty="0" err="1"/>
            <a:t>της</a:t>
          </a:r>
          <a:r>
            <a:rPr lang="en-US" sz="2000" dirty="0"/>
            <a:t> π</a:t>
          </a:r>
          <a:r>
            <a:rPr lang="en-US" sz="2000" dirty="0" err="1"/>
            <a:t>εριοχής</a:t>
          </a:r>
          <a:r>
            <a:rPr lang="en-US" sz="2000" dirty="0"/>
            <a:t> </a:t>
          </a:r>
          <a:r>
            <a:rPr lang="en-US" sz="2000" dirty="0" err="1"/>
            <a:t>γι</a:t>
          </a:r>
          <a:r>
            <a:rPr lang="en-US" sz="2000" dirty="0"/>
            <a:t>α την εφαρμογή ολοκληρωμένων στρατηγικών τοπικής ανάπτυξης</a:t>
          </a:r>
          <a:endParaRPr lang="el-GR" sz="2000" dirty="0"/>
        </a:p>
      </dgm:t>
    </dgm:pt>
    <dgm:pt modelId="{6E973DA8-E402-4D4E-BF7A-1F0B15B8AD2F}" type="parTrans" cxnId="{A84A431A-25A8-4639-A55E-1F1F6A2467AD}">
      <dgm:prSet/>
      <dgm:spPr/>
      <dgm:t>
        <a:bodyPr/>
        <a:lstStyle/>
        <a:p>
          <a:endParaRPr lang="el-GR"/>
        </a:p>
      </dgm:t>
    </dgm:pt>
    <dgm:pt modelId="{EB7BD279-8ED9-4829-87B1-7AA66C28158C}" type="sibTrans" cxnId="{A84A431A-25A8-4639-A55E-1F1F6A2467AD}">
      <dgm:prSet/>
      <dgm:spPr/>
      <dgm:t>
        <a:bodyPr/>
        <a:lstStyle/>
        <a:p>
          <a:endParaRPr lang="el-GR"/>
        </a:p>
      </dgm:t>
    </dgm:pt>
    <dgm:pt modelId="{E8B3AB81-8238-4D3B-BFB2-48DB31CB1F31}" type="pres">
      <dgm:prSet presAssocID="{1E9C0C71-7852-4EFE-895C-1DF999218BD2}" presName="compositeShape" presStyleCnt="0">
        <dgm:presLayoutVars>
          <dgm:dir/>
          <dgm:resizeHandles/>
        </dgm:presLayoutVars>
      </dgm:prSet>
      <dgm:spPr/>
    </dgm:pt>
    <dgm:pt modelId="{2DD4DAEE-086B-4C77-8B84-A5FD9B516E3E}" type="pres">
      <dgm:prSet presAssocID="{1E9C0C71-7852-4EFE-895C-1DF999218BD2}" presName="pyramid" presStyleLbl="node1" presStyleIdx="0" presStyleCnt="1" custLinFactNeighborX="489"/>
      <dgm:spPr/>
    </dgm:pt>
    <dgm:pt modelId="{F28BD7D1-E9DC-4DAC-A6DE-751C0889832E}" type="pres">
      <dgm:prSet presAssocID="{1E9C0C71-7852-4EFE-895C-1DF999218BD2}" presName="theList" presStyleCnt="0"/>
      <dgm:spPr/>
    </dgm:pt>
    <dgm:pt modelId="{E9B711D8-A8FE-4D7A-843B-727202B4E4FE}" type="pres">
      <dgm:prSet presAssocID="{74953CB4-06F8-4124-9FAE-DA61D0A74C31}" presName="aNode" presStyleLbl="fgAcc1" presStyleIdx="0" presStyleCnt="5">
        <dgm:presLayoutVars>
          <dgm:bulletEnabled val="1"/>
        </dgm:presLayoutVars>
      </dgm:prSet>
      <dgm:spPr/>
    </dgm:pt>
    <dgm:pt modelId="{07721C61-BBB4-49A8-85B7-A9D29C6E993C}" type="pres">
      <dgm:prSet presAssocID="{74953CB4-06F8-4124-9FAE-DA61D0A74C31}" presName="aSpace" presStyleCnt="0"/>
      <dgm:spPr/>
    </dgm:pt>
    <dgm:pt modelId="{61E050AC-641B-4ABF-BAEC-72ABE4E6EF79}" type="pres">
      <dgm:prSet presAssocID="{466719BA-D06B-4300-9F91-F31F0C9F883F}" presName="aNode" presStyleLbl="fgAcc1" presStyleIdx="1" presStyleCnt="5" custLinFactY="300000" custLinFactNeighborX="-1701" custLinFactNeighborY="340518">
        <dgm:presLayoutVars>
          <dgm:bulletEnabled val="1"/>
        </dgm:presLayoutVars>
      </dgm:prSet>
      <dgm:spPr/>
    </dgm:pt>
    <dgm:pt modelId="{51ED2E94-30B6-494F-8D5B-AFE96288D8FA}" type="pres">
      <dgm:prSet presAssocID="{466719BA-D06B-4300-9F91-F31F0C9F883F}" presName="aSpace" presStyleCnt="0"/>
      <dgm:spPr/>
    </dgm:pt>
    <dgm:pt modelId="{DBFDDA1B-FF4E-4189-9BB1-F05D65265779}" type="pres">
      <dgm:prSet presAssocID="{8E15C85A-7236-4737-9FD3-98C3962A0C26}" presName="aNode" presStyleLbl="fgAcc1" presStyleIdx="2" presStyleCnt="5" custLinFactY="100000" custLinFactNeighborX="-1701" custLinFactNeighborY="150151">
        <dgm:presLayoutVars>
          <dgm:bulletEnabled val="1"/>
        </dgm:presLayoutVars>
      </dgm:prSet>
      <dgm:spPr/>
    </dgm:pt>
    <dgm:pt modelId="{37067F1A-9A74-4C38-9B93-FC76A26229A7}" type="pres">
      <dgm:prSet presAssocID="{8E15C85A-7236-4737-9FD3-98C3962A0C26}" presName="aSpace" presStyleCnt="0"/>
      <dgm:spPr/>
    </dgm:pt>
    <dgm:pt modelId="{58A84108-CC5B-426A-AE01-7956D543FBD8}" type="pres">
      <dgm:prSet presAssocID="{02C194F4-28AF-4A33-AED4-583AD7333E36}" presName="aNode" presStyleLbl="fgAcc1" presStyleIdx="3" presStyleCnt="5" custLinFactY="-200000" custLinFactNeighborX="-769" custLinFactNeighborY="-200329">
        <dgm:presLayoutVars>
          <dgm:bulletEnabled val="1"/>
        </dgm:presLayoutVars>
      </dgm:prSet>
      <dgm:spPr/>
    </dgm:pt>
    <dgm:pt modelId="{084B0633-5205-48A2-913F-18A26B2B3AA1}" type="pres">
      <dgm:prSet presAssocID="{02C194F4-28AF-4A33-AED4-583AD7333E36}" presName="aSpace" presStyleCnt="0"/>
      <dgm:spPr/>
    </dgm:pt>
    <dgm:pt modelId="{38ECC39D-0C54-42CA-B63F-E13FF8AC2CCA}" type="pres">
      <dgm:prSet presAssocID="{9B52B4B7-BBB7-4A32-94E3-41A1FDFB3C5E}" presName="aNode" presStyleLbl="fgAcc1" presStyleIdx="4" presStyleCnt="5" custScaleY="110610" custLinFactY="-200000" custLinFactNeighborX="-769" custLinFactNeighborY="-200110">
        <dgm:presLayoutVars>
          <dgm:bulletEnabled val="1"/>
        </dgm:presLayoutVars>
      </dgm:prSet>
      <dgm:spPr/>
    </dgm:pt>
    <dgm:pt modelId="{05D7A9F8-0A7D-41B2-B673-B68EFB7D28E7}" type="pres">
      <dgm:prSet presAssocID="{9B52B4B7-BBB7-4A32-94E3-41A1FDFB3C5E}" presName="aSpace" presStyleCnt="0"/>
      <dgm:spPr/>
    </dgm:pt>
  </dgm:ptLst>
  <dgm:cxnLst>
    <dgm:cxn modelId="{2807EE06-94AD-4E28-B87D-69D40DE6D0DA}" type="presOf" srcId="{8E15C85A-7236-4737-9FD3-98C3962A0C26}" destId="{DBFDDA1B-FF4E-4189-9BB1-F05D65265779}" srcOrd="0" destOrd="0" presId="urn:microsoft.com/office/officeart/2005/8/layout/pyramid2"/>
    <dgm:cxn modelId="{638DCC07-2B54-459C-8C30-D0EB829F0655}" type="presOf" srcId="{1E9C0C71-7852-4EFE-895C-1DF999218BD2}" destId="{E8B3AB81-8238-4D3B-BFB2-48DB31CB1F31}" srcOrd="0" destOrd="0" presId="urn:microsoft.com/office/officeart/2005/8/layout/pyramid2"/>
    <dgm:cxn modelId="{A84A431A-25A8-4639-A55E-1F1F6A2467AD}" srcId="{1E9C0C71-7852-4EFE-895C-1DF999218BD2}" destId="{9B52B4B7-BBB7-4A32-94E3-41A1FDFB3C5E}" srcOrd="4" destOrd="0" parTransId="{6E973DA8-E402-4D4E-BF7A-1F0B15B8AD2F}" sibTransId="{EB7BD279-8ED9-4829-87B1-7AA66C28158C}"/>
    <dgm:cxn modelId="{55FB381C-79C7-41C7-B85B-2601E6E52B8E}" type="presOf" srcId="{02C194F4-28AF-4A33-AED4-583AD7333E36}" destId="{58A84108-CC5B-426A-AE01-7956D543FBD8}" srcOrd="0" destOrd="0" presId="urn:microsoft.com/office/officeart/2005/8/layout/pyramid2"/>
    <dgm:cxn modelId="{B3FA465C-7900-41D7-AEBF-CC37CD0B2654}" type="presOf" srcId="{9B52B4B7-BBB7-4A32-94E3-41A1FDFB3C5E}" destId="{38ECC39D-0C54-42CA-B63F-E13FF8AC2CCA}" srcOrd="0" destOrd="0" presId="urn:microsoft.com/office/officeart/2005/8/layout/pyramid2"/>
    <dgm:cxn modelId="{072E596A-3AF5-42CF-92DE-74BE96595BFA}" type="presOf" srcId="{74953CB4-06F8-4124-9FAE-DA61D0A74C31}" destId="{E9B711D8-A8FE-4D7A-843B-727202B4E4FE}" srcOrd="0" destOrd="0" presId="urn:microsoft.com/office/officeart/2005/8/layout/pyramid2"/>
    <dgm:cxn modelId="{BDA6097D-D1C3-4A63-AD46-918E88B43289}" srcId="{1E9C0C71-7852-4EFE-895C-1DF999218BD2}" destId="{8E15C85A-7236-4737-9FD3-98C3962A0C26}" srcOrd="2" destOrd="0" parTransId="{5E87AA21-A955-4D4D-931E-89BB8D8ECB21}" sibTransId="{DABCABD3-5CC2-4E86-A6DF-AC62654CEDA9}"/>
    <dgm:cxn modelId="{052A13A0-6F65-4966-A62A-CAF17314F01B}" srcId="{1E9C0C71-7852-4EFE-895C-1DF999218BD2}" destId="{02C194F4-28AF-4A33-AED4-583AD7333E36}" srcOrd="3" destOrd="0" parTransId="{8AD09F23-EF10-48DD-AE80-34598CD7F2F5}" sibTransId="{6DE26676-0CA0-4281-9141-8669D75EB512}"/>
    <dgm:cxn modelId="{B6A43CB5-D00C-4E1C-B8D8-1C9F55FBD89B}" srcId="{1E9C0C71-7852-4EFE-895C-1DF999218BD2}" destId="{74953CB4-06F8-4124-9FAE-DA61D0A74C31}" srcOrd="0" destOrd="0" parTransId="{7C2878A6-38FD-454C-8831-780078ACAF66}" sibTransId="{7DF51471-D8A6-41A9-8136-A2877616194E}"/>
    <dgm:cxn modelId="{0249B0D7-F23D-4B31-8D1D-54E74D232110}" srcId="{1E9C0C71-7852-4EFE-895C-1DF999218BD2}" destId="{466719BA-D06B-4300-9F91-F31F0C9F883F}" srcOrd="1" destOrd="0" parTransId="{0F78DACE-A9C2-44AF-8498-5E7A8DD0C3B2}" sibTransId="{629CF410-A6B5-4E2A-9B83-8F9034996E70}"/>
    <dgm:cxn modelId="{A5A25BE3-CDA8-40CC-83BA-91723DF5B8A7}" type="presOf" srcId="{466719BA-D06B-4300-9F91-F31F0C9F883F}" destId="{61E050AC-641B-4ABF-BAEC-72ABE4E6EF79}" srcOrd="0" destOrd="0" presId="urn:microsoft.com/office/officeart/2005/8/layout/pyramid2"/>
    <dgm:cxn modelId="{E1C947C3-9C8A-49CE-8FE3-700A0D62C7F4}" type="presParOf" srcId="{E8B3AB81-8238-4D3B-BFB2-48DB31CB1F31}" destId="{2DD4DAEE-086B-4C77-8B84-A5FD9B516E3E}" srcOrd="0" destOrd="0" presId="urn:microsoft.com/office/officeart/2005/8/layout/pyramid2"/>
    <dgm:cxn modelId="{955005F9-7378-4544-AFEF-1300EBA8C737}" type="presParOf" srcId="{E8B3AB81-8238-4D3B-BFB2-48DB31CB1F31}" destId="{F28BD7D1-E9DC-4DAC-A6DE-751C0889832E}" srcOrd="1" destOrd="0" presId="urn:microsoft.com/office/officeart/2005/8/layout/pyramid2"/>
    <dgm:cxn modelId="{49B4AD70-7B96-4D82-88ED-C9C6FC255B49}" type="presParOf" srcId="{F28BD7D1-E9DC-4DAC-A6DE-751C0889832E}" destId="{E9B711D8-A8FE-4D7A-843B-727202B4E4FE}" srcOrd="0" destOrd="0" presId="urn:microsoft.com/office/officeart/2005/8/layout/pyramid2"/>
    <dgm:cxn modelId="{16E09840-E2F6-4FEC-8526-A81A8E73AEF5}" type="presParOf" srcId="{F28BD7D1-E9DC-4DAC-A6DE-751C0889832E}" destId="{07721C61-BBB4-49A8-85B7-A9D29C6E993C}" srcOrd="1" destOrd="0" presId="urn:microsoft.com/office/officeart/2005/8/layout/pyramid2"/>
    <dgm:cxn modelId="{FFEA1990-1F47-425B-8AD1-72D48F1786E6}" type="presParOf" srcId="{F28BD7D1-E9DC-4DAC-A6DE-751C0889832E}" destId="{61E050AC-641B-4ABF-BAEC-72ABE4E6EF79}" srcOrd="2" destOrd="0" presId="urn:microsoft.com/office/officeart/2005/8/layout/pyramid2"/>
    <dgm:cxn modelId="{EA61A42A-2FA9-447A-9AB1-45A8CD1246DC}" type="presParOf" srcId="{F28BD7D1-E9DC-4DAC-A6DE-751C0889832E}" destId="{51ED2E94-30B6-494F-8D5B-AFE96288D8FA}" srcOrd="3" destOrd="0" presId="urn:microsoft.com/office/officeart/2005/8/layout/pyramid2"/>
    <dgm:cxn modelId="{67585CD3-5054-49CA-9949-A42A57FABB5F}" type="presParOf" srcId="{F28BD7D1-E9DC-4DAC-A6DE-751C0889832E}" destId="{DBFDDA1B-FF4E-4189-9BB1-F05D65265779}" srcOrd="4" destOrd="0" presId="urn:microsoft.com/office/officeart/2005/8/layout/pyramid2"/>
    <dgm:cxn modelId="{B25F6D7A-8798-4CDE-93B6-2F7DD541F222}" type="presParOf" srcId="{F28BD7D1-E9DC-4DAC-A6DE-751C0889832E}" destId="{37067F1A-9A74-4C38-9B93-FC76A26229A7}" srcOrd="5" destOrd="0" presId="urn:microsoft.com/office/officeart/2005/8/layout/pyramid2"/>
    <dgm:cxn modelId="{244BE14D-E7A6-4CA1-96ED-55BB9BB69218}" type="presParOf" srcId="{F28BD7D1-E9DC-4DAC-A6DE-751C0889832E}" destId="{58A84108-CC5B-426A-AE01-7956D543FBD8}" srcOrd="6" destOrd="0" presId="urn:microsoft.com/office/officeart/2005/8/layout/pyramid2"/>
    <dgm:cxn modelId="{9C2D8C0E-8CE0-4605-AF56-A2FB20C1DD8D}" type="presParOf" srcId="{F28BD7D1-E9DC-4DAC-A6DE-751C0889832E}" destId="{084B0633-5205-48A2-913F-18A26B2B3AA1}" srcOrd="7" destOrd="0" presId="urn:microsoft.com/office/officeart/2005/8/layout/pyramid2"/>
    <dgm:cxn modelId="{7768EB1E-87EB-4626-B57F-D37E147D8DD3}" type="presParOf" srcId="{F28BD7D1-E9DC-4DAC-A6DE-751C0889832E}" destId="{38ECC39D-0C54-42CA-B63F-E13FF8AC2CCA}" srcOrd="8" destOrd="0" presId="urn:microsoft.com/office/officeart/2005/8/layout/pyramid2"/>
    <dgm:cxn modelId="{73FD51AF-1AF8-41A7-8405-CFDC66AFF445}" type="presParOf" srcId="{F28BD7D1-E9DC-4DAC-A6DE-751C0889832E}" destId="{05D7A9F8-0A7D-41B2-B673-B68EFB7D28E7}" srcOrd="9" destOrd="0" presId="urn:microsoft.com/office/officeart/2005/8/layout/pyramid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37881C0-548F-453C-8C56-198F65EE1095}" type="doc">
      <dgm:prSet loTypeId="urn:microsoft.com/office/officeart/2005/8/layout/radial5" loCatId="cycle" qsTypeId="urn:microsoft.com/office/officeart/2005/8/quickstyle/3d2" qsCatId="3D" csTypeId="urn:microsoft.com/office/officeart/2005/8/colors/accent1_2" csCatId="accent1" phldr="1"/>
      <dgm:spPr/>
      <dgm:t>
        <a:bodyPr/>
        <a:lstStyle/>
        <a:p>
          <a:endParaRPr lang="el-GR"/>
        </a:p>
      </dgm:t>
    </dgm:pt>
    <dgm:pt modelId="{911925EB-E85D-470A-85E3-C128B03B686C}">
      <dgm:prSet phldrT="[Κείμενο]"/>
      <dgm:spPr>
        <a:solidFill>
          <a:schemeClr val="tx1">
            <a:lumMod val="65000"/>
            <a:lumOff val="35000"/>
          </a:schemeClr>
        </a:solidFill>
      </dgm:spPr>
      <dgm:t>
        <a:bodyPr/>
        <a:lstStyle/>
        <a:p>
          <a:r>
            <a:rPr lang="el-GR" dirty="0"/>
            <a:t>εταιρική σχέση</a:t>
          </a:r>
        </a:p>
      </dgm:t>
    </dgm:pt>
    <dgm:pt modelId="{E476BAA5-D8EC-4091-817E-8E4956DF6ABA}" type="parTrans" cxnId="{914B1E44-5DAC-45DD-A7D4-329471AD4D57}">
      <dgm:prSet/>
      <dgm:spPr/>
      <dgm:t>
        <a:bodyPr/>
        <a:lstStyle/>
        <a:p>
          <a:endParaRPr lang="el-GR"/>
        </a:p>
      </dgm:t>
    </dgm:pt>
    <dgm:pt modelId="{7830EA17-CBD8-4C9C-BF27-622A1517F47A}" type="sibTrans" cxnId="{914B1E44-5DAC-45DD-A7D4-329471AD4D57}">
      <dgm:prSet/>
      <dgm:spPr/>
      <dgm:t>
        <a:bodyPr/>
        <a:lstStyle/>
        <a:p>
          <a:endParaRPr lang="el-GR"/>
        </a:p>
      </dgm:t>
    </dgm:pt>
    <dgm:pt modelId="{AE95E529-CD06-4AE3-97B8-251919D31144}">
      <dgm:prSet phldrT="[Κείμενο]" custT="1"/>
      <dgm:spPr/>
      <dgm:t>
        <a:bodyPr/>
        <a:lstStyle/>
        <a:p>
          <a:r>
            <a:rPr lang="el-GR" sz="2400" b="1" dirty="0"/>
            <a:t>αναπτυξιακός χαρακτήρας</a:t>
          </a:r>
        </a:p>
      </dgm:t>
    </dgm:pt>
    <dgm:pt modelId="{353358CC-FA68-4213-8C2A-66EE8148B0DD}" type="parTrans" cxnId="{A416F01D-312A-43FB-9EEF-F0CF146B6E7C}">
      <dgm:prSet/>
      <dgm:spPr/>
      <dgm:t>
        <a:bodyPr/>
        <a:lstStyle/>
        <a:p>
          <a:endParaRPr lang="el-GR"/>
        </a:p>
      </dgm:t>
    </dgm:pt>
    <dgm:pt modelId="{CB4CCD03-8C3D-4861-926C-45B5029DD959}" type="sibTrans" cxnId="{A416F01D-312A-43FB-9EEF-F0CF146B6E7C}">
      <dgm:prSet/>
      <dgm:spPr/>
      <dgm:t>
        <a:bodyPr/>
        <a:lstStyle/>
        <a:p>
          <a:endParaRPr lang="el-GR"/>
        </a:p>
      </dgm:t>
    </dgm:pt>
    <dgm:pt modelId="{2682C4F9-E34E-4C54-AE20-634241DC2366}">
      <dgm:prSet phldrT="[Κείμενο]"/>
      <dgm:spPr/>
      <dgm:t>
        <a:bodyPr/>
        <a:lstStyle/>
        <a:p>
          <a:r>
            <a:rPr lang="el-GR" b="1" dirty="0"/>
            <a:t>ικανοποιητική οικονομική ρευστότητα</a:t>
          </a:r>
          <a:endParaRPr lang="el-GR" dirty="0"/>
        </a:p>
      </dgm:t>
    </dgm:pt>
    <dgm:pt modelId="{380D190B-BDB3-44DB-A60B-CB08032328D3}" type="parTrans" cxnId="{995E2D3D-EB00-405A-8A55-715E46C0C4E0}">
      <dgm:prSet/>
      <dgm:spPr/>
      <dgm:t>
        <a:bodyPr/>
        <a:lstStyle/>
        <a:p>
          <a:endParaRPr lang="el-GR"/>
        </a:p>
      </dgm:t>
    </dgm:pt>
    <dgm:pt modelId="{62D3DC0A-A964-45D1-8ED1-C0C822FE8902}" type="sibTrans" cxnId="{995E2D3D-EB00-405A-8A55-715E46C0C4E0}">
      <dgm:prSet/>
      <dgm:spPr/>
      <dgm:t>
        <a:bodyPr/>
        <a:lstStyle/>
        <a:p>
          <a:endParaRPr lang="el-GR"/>
        </a:p>
      </dgm:t>
    </dgm:pt>
    <dgm:pt modelId="{1996E19F-E4F3-4F0B-BB1A-E60CA4BA3C48}">
      <dgm:prSet/>
      <dgm:spPr/>
      <dgm:t>
        <a:bodyPr/>
        <a:lstStyle/>
        <a:p>
          <a:r>
            <a:rPr lang="el-GR" b="1" dirty="0"/>
            <a:t>ικανότητα διαχείρισης δημοσίων κονδυλίων</a:t>
          </a:r>
          <a:endParaRPr lang="el-GR" dirty="0"/>
        </a:p>
      </dgm:t>
    </dgm:pt>
    <dgm:pt modelId="{80AF3C76-99F6-42E6-B718-3C243D21D711}" type="parTrans" cxnId="{5755DA61-5F78-4CF0-A5CF-C018DD786B32}">
      <dgm:prSet/>
      <dgm:spPr/>
      <dgm:t>
        <a:bodyPr/>
        <a:lstStyle/>
        <a:p>
          <a:endParaRPr lang="el-GR"/>
        </a:p>
      </dgm:t>
    </dgm:pt>
    <dgm:pt modelId="{DD70206E-9D30-44C6-A7EE-38C633EEBFF2}" type="sibTrans" cxnId="{5755DA61-5F78-4CF0-A5CF-C018DD786B32}">
      <dgm:prSet/>
      <dgm:spPr/>
      <dgm:t>
        <a:bodyPr/>
        <a:lstStyle/>
        <a:p>
          <a:endParaRPr lang="el-GR"/>
        </a:p>
      </dgm:t>
    </dgm:pt>
    <dgm:pt modelId="{AA098DA1-2571-4066-A08D-38C79440EFDA}">
      <dgm:prSet/>
      <dgm:spPr/>
      <dgm:t>
        <a:bodyPr/>
        <a:lstStyle/>
        <a:p>
          <a:r>
            <a:rPr lang="el-GR" b="1" dirty="0"/>
            <a:t>αναγκαία σύνθεση στο επίπεδο λήψης απόφασης </a:t>
          </a:r>
        </a:p>
      </dgm:t>
    </dgm:pt>
    <dgm:pt modelId="{BC596D5E-5818-45C7-9D69-3F2D99C9BFA6}" type="parTrans" cxnId="{F75BDF92-BE81-48F7-A8CD-0A14D113C838}">
      <dgm:prSet/>
      <dgm:spPr/>
      <dgm:t>
        <a:bodyPr/>
        <a:lstStyle/>
        <a:p>
          <a:endParaRPr lang="el-GR"/>
        </a:p>
      </dgm:t>
    </dgm:pt>
    <dgm:pt modelId="{3005434E-01C1-4E1E-A8CB-068D8341CF02}" type="sibTrans" cxnId="{F75BDF92-BE81-48F7-A8CD-0A14D113C838}">
      <dgm:prSet/>
      <dgm:spPr/>
      <dgm:t>
        <a:bodyPr/>
        <a:lstStyle/>
        <a:p>
          <a:endParaRPr lang="el-GR"/>
        </a:p>
      </dgm:t>
    </dgm:pt>
    <dgm:pt modelId="{C2D8ED06-02C3-4F21-940E-C6B99C23253A}">
      <dgm:prSet/>
      <dgm:spPr/>
      <dgm:t>
        <a:bodyPr/>
        <a:lstStyle/>
        <a:p>
          <a:r>
            <a:rPr lang="el-GR" b="1" dirty="0"/>
            <a:t>η εύρυθμη λειτουργία της εταιρικής σχέσης </a:t>
          </a:r>
        </a:p>
      </dgm:t>
    </dgm:pt>
    <dgm:pt modelId="{7EA1B581-2C0F-4CEC-B73A-A6BA70FB1073}" type="parTrans" cxnId="{A41F1B90-1F91-47A5-AD73-58B7A8661CFA}">
      <dgm:prSet/>
      <dgm:spPr/>
      <dgm:t>
        <a:bodyPr/>
        <a:lstStyle/>
        <a:p>
          <a:endParaRPr lang="el-GR"/>
        </a:p>
      </dgm:t>
    </dgm:pt>
    <dgm:pt modelId="{A1F1EE56-6FD5-4389-99F7-380D03EA6878}" type="sibTrans" cxnId="{A41F1B90-1F91-47A5-AD73-58B7A8661CFA}">
      <dgm:prSet/>
      <dgm:spPr/>
      <dgm:t>
        <a:bodyPr/>
        <a:lstStyle/>
        <a:p>
          <a:endParaRPr lang="el-GR"/>
        </a:p>
      </dgm:t>
    </dgm:pt>
    <dgm:pt modelId="{DC7AD5E4-FC84-4F73-8B32-0BB7EBA61DBF}" type="pres">
      <dgm:prSet presAssocID="{637881C0-548F-453C-8C56-198F65EE1095}" presName="Name0" presStyleCnt="0">
        <dgm:presLayoutVars>
          <dgm:chMax val="1"/>
          <dgm:dir/>
          <dgm:animLvl val="ctr"/>
          <dgm:resizeHandles val="exact"/>
        </dgm:presLayoutVars>
      </dgm:prSet>
      <dgm:spPr/>
    </dgm:pt>
    <dgm:pt modelId="{A6B6DCAB-506A-4928-B7DA-A9A445324560}" type="pres">
      <dgm:prSet presAssocID="{911925EB-E85D-470A-85E3-C128B03B686C}" presName="centerShape" presStyleLbl="node0" presStyleIdx="0" presStyleCnt="1" custScaleX="107964" custScaleY="113030"/>
      <dgm:spPr/>
    </dgm:pt>
    <dgm:pt modelId="{A9FF4221-CCD5-4C1A-8E8C-01DF40C9DF45}" type="pres">
      <dgm:prSet presAssocID="{353358CC-FA68-4213-8C2A-66EE8148B0DD}" presName="parTrans" presStyleLbl="sibTrans2D1" presStyleIdx="0" presStyleCnt="5"/>
      <dgm:spPr/>
    </dgm:pt>
    <dgm:pt modelId="{ED74C646-F2F6-4FB3-95E0-94713FAC459B}" type="pres">
      <dgm:prSet presAssocID="{353358CC-FA68-4213-8C2A-66EE8148B0DD}" presName="connectorText" presStyleLbl="sibTrans2D1" presStyleIdx="0" presStyleCnt="5"/>
      <dgm:spPr/>
    </dgm:pt>
    <dgm:pt modelId="{0C390D95-0987-46AE-8F88-3F61DA713B93}" type="pres">
      <dgm:prSet presAssocID="{AE95E529-CD06-4AE3-97B8-251919D31144}" presName="node" presStyleLbl="node1" presStyleIdx="0" presStyleCnt="5" custScaleX="130684" custScaleY="130446">
        <dgm:presLayoutVars>
          <dgm:bulletEnabled val="1"/>
        </dgm:presLayoutVars>
      </dgm:prSet>
      <dgm:spPr/>
    </dgm:pt>
    <dgm:pt modelId="{9B53B49A-85CE-41AB-BA2B-A83188215D9B}" type="pres">
      <dgm:prSet presAssocID="{380D190B-BDB3-44DB-A60B-CB08032328D3}" presName="parTrans" presStyleLbl="sibTrans2D1" presStyleIdx="1" presStyleCnt="5"/>
      <dgm:spPr/>
    </dgm:pt>
    <dgm:pt modelId="{1DB23B59-4326-47F8-A30A-72E12E873FBC}" type="pres">
      <dgm:prSet presAssocID="{380D190B-BDB3-44DB-A60B-CB08032328D3}" presName="connectorText" presStyleLbl="sibTrans2D1" presStyleIdx="1" presStyleCnt="5"/>
      <dgm:spPr/>
    </dgm:pt>
    <dgm:pt modelId="{93C552CC-89D5-460E-A468-B19C4C88D73E}" type="pres">
      <dgm:prSet presAssocID="{2682C4F9-E34E-4C54-AE20-634241DC2366}" presName="node" presStyleLbl="node1" presStyleIdx="1" presStyleCnt="5" custScaleX="128523" custScaleY="130490">
        <dgm:presLayoutVars>
          <dgm:bulletEnabled val="1"/>
        </dgm:presLayoutVars>
      </dgm:prSet>
      <dgm:spPr/>
    </dgm:pt>
    <dgm:pt modelId="{8F1A0EEF-187D-45CB-9099-A64D61C560A1}" type="pres">
      <dgm:prSet presAssocID="{80AF3C76-99F6-42E6-B718-3C243D21D711}" presName="parTrans" presStyleLbl="sibTrans2D1" presStyleIdx="2" presStyleCnt="5"/>
      <dgm:spPr/>
    </dgm:pt>
    <dgm:pt modelId="{9F57ACE1-1562-4858-A0D9-85060A3878C1}" type="pres">
      <dgm:prSet presAssocID="{80AF3C76-99F6-42E6-B718-3C243D21D711}" presName="connectorText" presStyleLbl="sibTrans2D1" presStyleIdx="2" presStyleCnt="5"/>
      <dgm:spPr/>
    </dgm:pt>
    <dgm:pt modelId="{C8558E5C-8F6D-4C63-9DCD-9B71034FDB5D}" type="pres">
      <dgm:prSet presAssocID="{1996E19F-E4F3-4F0B-BB1A-E60CA4BA3C48}" presName="node" presStyleLbl="node1" presStyleIdx="2" presStyleCnt="5" custScaleX="130819" custScaleY="120456">
        <dgm:presLayoutVars>
          <dgm:bulletEnabled val="1"/>
        </dgm:presLayoutVars>
      </dgm:prSet>
      <dgm:spPr/>
    </dgm:pt>
    <dgm:pt modelId="{5DB90F03-181E-4A60-A0C4-E062192AC8EB}" type="pres">
      <dgm:prSet presAssocID="{7EA1B581-2C0F-4CEC-B73A-A6BA70FB1073}" presName="parTrans" presStyleLbl="sibTrans2D1" presStyleIdx="3" presStyleCnt="5"/>
      <dgm:spPr/>
    </dgm:pt>
    <dgm:pt modelId="{C705289A-A571-4327-A255-5D40409EB395}" type="pres">
      <dgm:prSet presAssocID="{7EA1B581-2C0F-4CEC-B73A-A6BA70FB1073}" presName="connectorText" presStyleLbl="sibTrans2D1" presStyleIdx="3" presStyleCnt="5"/>
      <dgm:spPr/>
    </dgm:pt>
    <dgm:pt modelId="{9D2558FD-999E-4FDE-ABCB-FAB96AB038DE}" type="pres">
      <dgm:prSet presAssocID="{C2D8ED06-02C3-4F21-940E-C6B99C23253A}" presName="node" presStyleLbl="node1" presStyleIdx="3" presStyleCnt="5" custScaleX="126112" custScaleY="113493">
        <dgm:presLayoutVars>
          <dgm:bulletEnabled val="1"/>
        </dgm:presLayoutVars>
      </dgm:prSet>
      <dgm:spPr/>
    </dgm:pt>
    <dgm:pt modelId="{C63D7793-3E18-4027-9848-74ADC779105A}" type="pres">
      <dgm:prSet presAssocID="{BC596D5E-5818-45C7-9D69-3F2D99C9BFA6}" presName="parTrans" presStyleLbl="sibTrans2D1" presStyleIdx="4" presStyleCnt="5"/>
      <dgm:spPr/>
    </dgm:pt>
    <dgm:pt modelId="{733DF0E6-4A51-42E6-BBA1-A27E3CC865F8}" type="pres">
      <dgm:prSet presAssocID="{BC596D5E-5818-45C7-9D69-3F2D99C9BFA6}" presName="connectorText" presStyleLbl="sibTrans2D1" presStyleIdx="4" presStyleCnt="5"/>
      <dgm:spPr/>
    </dgm:pt>
    <dgm:pt modelId="{B3CCE4FE-D0C7-4426-B007-82EF563FD5E2}" type="pres">
      <dgm:prSet presAssocID="{AA098DA1-2571-4066-A08D-38C79440EFDA}" presName="node" presStyleLbl="node1" presStyleIdx="4" presStyleCnt="5" custScaleX="120285" custScaleY="121040">
        <dgm:presLayoutVars>
          <dgm:bulletEnabled val="1"/>
        </dgm:presLayoutVars>
      </dgm:prSet>
      <dgm:spPr/>
    </dgm:pt>
  </dgm:ptLst>
  <dgm:cxnLst>
    <dgm:cxn modelId="{5EE9D102-D6F0-4D8D-ACDA-BDF899ACCA80}" type="presOf" srcId="{380D190B-BDB3-44DB-A60B-CB08032328D3}" destId="{1DB23B59-4326-47F8-A30A-72E12E873FBC}" srcOrd="1" destOrd="0" presId="urn:microsoft.com/office/officeart/2005/8/layout/radial5"/>
    <dgm:cxn modelId="{097DE20A-F15F-4C22-BCF3-31A25E5991D3}" type="presOf" srcId="{1996E19F-E4F3-4F0B-BB1A-E60CA4BA3C48}" destId="{C8558E5C-8F6D-4C63-9DCD-9B71034FDB5D}" srcOrd="0" destOrd="0" presId="urn:microsoft.com/office/officeart/2005/8/layout/radial5"/>
    <dgm:cxn modelId="{A416F01D-312A-43FB-9EEF-F0CF146B6E7C}" srcId="{911925EB-E85D-470A-85E3-C128B03B686C}" destId="{AE95E529-CD06-4AE3-97B8-251919D31144}" srcOrd="0" destOrd="0" parTransId="{353358CC-FA68-4213-8C2A-66EE8148B0DD}" sibTransId="{CB4CCD03-8C3D-4861-926C-45B5029DD959}"/>
    <dgm:cxn modelId="{E6D6AA2C-FAF6-4CC7-9326-98429F20318D}" type="presOf" srcId="{BC596D5E-5818-45C7-9D69-3F2D99C9BFA6}" destId="{733DF0E6-4A51-42E6-BBA1-A27E3CC865F8}" srcOrd="1" destOrd="0" presId="urn:microsoft.com/office/officeart/2005/8/layout/radial5"/>
    <dgm:cxn modelId="{C4AA5A2E-3624-4F04-9D05-629F45E073D8}" type="presOf" srcId="{353358CC-FA68-4213-8C2A-66EE8148B0DD}" destId="{A9FF4221-CCD5-4C1A-8E8C-01DF40C9DF45}" srcOrd="0" destOrd="0" presId="urn:microsoft.com/office/officeart/2005/8/layout/radial5"/>
    <dgm:cxn modelId="{BB13EA2E-ECD2-4AC2-9F2A-AF6278913878}" type="presOf" srcId="{AE95E529-CD06-4AE3-97B8-251919D31144}" destId="{0C390D95-0987-46AE-8F88-3F61DA713B93}" srcOrd="0" destOrd="0" presId="urn:microsoft.com/office/officeart/2005/8/layout/radial5"/>
    <dgm:cxn modelId="{6077FA30-DBD1-4F56-A444-A9905CA761A2}" type="presOf" srcId="{2682C4F9-E34E-4C54-AE20-634241DC2366}" destId="{93C552CC-89D5-460E-A468-B19C4C88D73E}" srcOrd="0" destOrd="0" presId="urn:microsoft.com/office/officeart/2005/8/layout/radial5"/>
    <dgm:cxn modelId="{3D40A838-F03B-4012-BFC8-1FC462691664}" type="presOf" srcId="{7EA1B581-2C0F-4CEC-B73A-A6BA70FB1073}" destId="{5DB90F03-181E-4A60-A0C4-E062192AC8EB}" srcOrd="0" destOrd="0" presId="urn:microsoft.com/office/officeart/2005/8/layout/radial5"/>
    <dgm:cxn modelId="{995E2D3D-EB00-405A-8A55-715E46C0C4E0}" srcId="{911925EB-E85D-470A-85E3-C128B03B686C}" destId="{2682C4F9-E34E-4C54-AE20-634241DC2366}" srcOrd="1" destOrd="0" parTransId="{380D190B-BDB3-44DB-A60B-CB08032328D3}" sibTransId="{62D3DC0A-A964-45D1-8ED1-C0C822FE8902}"/>
    <dgm:cxn modelId="{5755DA61-5F78-4CF0-A5CF-C018DD786B32}" srcId="{911925EB-E85D-470A-85E3-C128B03B686C}" destId="{1996E19F-E4F3-4F0B-BB1A-E60CA4BA3C48}" srcOrd="2" destOrd="0" parTransId="{80AF3C76-99F6-42E6-B718-3C243D21D711}" sibTransId="{DD70206E-9D30-44C6-A7EE-38C633EEBFF2}"/>
    <dgm:cxn modelId="{509F1443-6A04-46B3-8AEB-FD288CC9622A}" type="presOf" srcId="{7EA1B581-2C0F-4CEC-B73A-A6BA70FB1073}" destId="{C705289A-A571-4327-A255-5D40409EB395}" srcOrd="1" destOrd="0" presId="urn:microsoft.com/office/officeart/2005/8/layout/radial5"/>
    <dgm:cxn modelId="{914B1E44-5DAC-45DD-A7D4-329471AD4D57}" srcId="{637881C0-548F-453C-8C56-198F65EE1095}" destId="{911925EB-E85D-470A-85E3-C128B03B686C}" srcOrd="0" destOrd="0" parTransId="{E476BAA5-D8EC-4091-817E-8E4956DF6ABA}" sibTransId="{7830EA17-CBD8-4C9C-BF27-622A1517F47A}"/>
    <dgm:cxn modelId="{27AE1268-1ECD-4117-AD1E-4969EA0F7811}" type="presOf" srcId="{80AF3C76-99F6-42E6-B718-3C243D21D711}" destId="{9F57ACE1-1562-4858-A0D9-85060A3878C1}" srcOrd="1" destOrd="0" presId="urn:microsoft.com/office/officeart/2005/8/layout/radial5"/>
    <dgm:cxn modelId="{AA4E2252-8A81-49A4-823D-28ADAB27294E}" type="presOf" srcId="{353358CC-FA68-4213-8C2A-66EE8148B0DD}" destId="{ED74C646-F2F6-4FB3-95E0-94713FAC459B}" srcOrd="1" destOrd="0" presId="urn:microsoft.com/office/officeart/2005/8/layout/radial5"/>
    <dgm:cxn modelId="{FB4D2E77-B59A-48E2-8FE5-07CCC20A6CF0}" type="presOf" srcId="{911925EB-E85D-470A-85E3-C128B03B686C}" destId="{A6B6DCAB-506A-4928-B7DA-A9A445324560}" srcOrd="0" destOrd="0" presId="urn:microsoft.com/office/officeart/2005/8/layout/radial5"/>
    <dgm:cxn modelId="{43E56E78-6D0C-4C04-A364-6F491CE866EC}" type="presOf" srcId="{637881C0-548F-453C-8C56-198F65EE1095}" destId="{DC7AD5E4-FC84-4F73-8B32-0BB7EBA61DBF}" srcOrd="0" destOrd="0" presId="urn:microsoft.com/office/officeart/2005/8/layout/radial5"/>
    <dgm:cxn modelId="{E327B986-64FA-45E9-AD12-A125BFDB0914}" type="presOf" srcId="{BC596D5E-5818-45C7-9D69-3F2D99C9BFA6}" destId="{C63D7793-3E18-4027-9848-74ADC779105A}" srcOrd="0" destOrd="0" presId="urn:microsoft.com/office/officeart/2005/8/layout/radial5"/>
    <dgm:cxn modelId="{A41F1B90-1F91-47A5-AD73-58B7A8661CFA}" srcId="{911925EB-E85D-470A-85E3-C128B03B686C}" destId="{C2D8ED06-02C3-4F21-940E-C6B99C23253A}" srcOrd="3" destOrd="0" parTransId="{7EA1B581-2C0F-4CEC-B73A-A6BA70FB1073}" sibTransId="{A1F1EE56-6FD5-4389-99F7-380D03EA6878}"/>
    <dgm:cxn modelId="{F75BDF92-BE81-48F7-A8CD-0A14D113C838}" srcId="{911925EB-E85D-470A-85E3-C128B03B686C}" destId="{AA098DA1-2571-4066-A08D-38C79440EFDA}" srcOrd="4" destOrd="0" parTransId="{BC596D5E-5818-45C7-9D69-3F2D99C9BFA6}" sibTransId="{3005434E-01C1-4E1E-A8CB-068D8341CF02}"/>
    <dgm:cxn modelId="{63E6669A-25C5-4C91-8B80-2F36581876F5}" type="presOf" srcId="{80AF3C76-99F6-42E6-B718-3C243D21D711}" destId="{8F1A0EEF-187D-45CB-9099-A64D61C560A1}" srcOrd="0" destOrd="0" presId="urn:microsoft.com/office/officeart/2005/8/layout/radial5"/>
    <dgm:cxn modelId="{3FB758C0-0226-47A9-8A58-772F88813A10}" type="presOf" srcId="{AA098DA1-2571-4066-A08D-38C79440EFDA}" destId="{B3CCE4FE-D0C7-4426-B007-82EF563FD5E2}" srcOrd="0" destOrd="0" presId="urn:microsoft.com/office/officeart/2005/8/layout/radial5"/>
    <dgm:cxn modelId="{1CEAA4D0-9A95-4832-B734-2DF8682BB1B8}" type="presOf" srcId="{C2D8ED06-02C3-4F21-940E-C6B99C23253A}" destId="{9D2558FD-999E-4FDE-ABCB-FAB96AB038DE}" srcOrd="0" destOrd="0" presId="urn:microsoft.com/office/officeart/2005/8/layout/radial5"/>
    <dgm:cxn modelId="{73D013F9-E1F6-4F3A-96C0-FBB58F29152E}" type="presOf" srcId="{380D190B-BDB3-44DB-A60B-CB08032328D3}" destId="{9B53B49A-85CE-41AB-BA2B-A83188215D9B}" srcOrd="0" destOrd="0" presId="urn:microsoft.com/office/officeart/2005/8/layout/radial5"/>
    <dgm:cxn modelId="{98A6A444-60D4-4915-8F06-3B4EFCF9903C}" type="presParOf" srcId="{DC7AD5E4-FC84-4F73-8B32-0BB7EBA61DBF}" destId="{A6B6DCAB-506A-4928-B7DA-A9A445324560}" srcOrd="0" destOrd="0" presId="urn:microsoft.com/office/officeart/2005/8/layout/radial5"/>
    <dgm:cxn modelId="{AB4CC5D3-4471-4923-965F-3DD85C9133F7}" type="presParOf" srcId="{DC7AD5E4-FC84-4F73-8B32-0BB7EBA61DBF}" destId="{A9FF4221-CCD5-4C1A-8E8C-01DF40C9DF45}" srcOrd="1" destOrd="0" presId="urn:microsoft.com/office/officeart/2005/8/layout/radial5"/>
    <dgm:cxn modelId="{F88C3F01-60B3-45FF-AE8C-B29E019911AC}" type="presParOf" srcId="{A9FF4221-CCD5-4C1A-8E8C-01DF40C9DF45}" destId="{ED74C646-F2F6-4FB3-95E0-94713FAC459B}" srcOrd="0" destOrd="0" presId="urn:microsoft.com/office/officeart/2005/8/layout/radial5"/>
    <dgm:cxn modelId="{6B079DEE-8F1E-43F7-B47C-9629285C6BD0}" type="presParOf" srcId="{DC7AD5E4-FC84-4F73-8B32-0BB7EBA61DBF}" destId="{0C390D95-0987-46AE-8F88-3F61DA713B93}" srcOrd="2" destOrd="0" presId="urn:microsoft.com/office/officeart/2005/8/layout/radial5"/>
    <dgm:cxn modelId="{22693078-003D-4BCE-B244-BA525D7C7868}" type="presParOf" srcId="{DC7AD5E4-FC84-4F73-8B32-0BB7EBA61DBF}" destId="{9B53B49A-85CE-41AB-BA2B-A83188215D9B}" srcOrd="3" destOrd="0" presId="urn:microsoft.com/office/officeart/2005/8/layout/radial5"/>
    <dgm:cxn modelId="{FCF02284-EA48-411A-9D46-47AFF31625F6}" type="presParOf" srcId="{9B53B49A-85CE-41AB-BA2B-A83188215D9B}" destId="{1DB23B59-4326-47F8-A30A-72E12E873FBC}" srcOrd="0" destOrd="0" presId="urn:microsoft.com/office/officeart/2005/8/layout/radial5"/>
    <dgm:cxn modelId="{1AF6AB0C-C491-476D-8BED-89BA7C3048F9}" type="presParOf" srcId="{DC7AD5E4-FC84-4F73-8B32-0BB7EBA61DBF}" destId="{93C552CC-89D5-460E-A468-B19C4C88D73E}" srcOrd="4" destOrd="0" presId="urn:microsoft.com/office/officeart/2005/8/layout/radial5"/>
    <dgm:cxn modelId="{941F901C-89A5-4FBE-B1BC-327CCD59C8A7}" type="presParOf" srcId="{DC7AD5E4-FC84-4F73-8B32-0BB7EBA61DBF}" destId="{8F1A0EEF-187D-45CB-9099-A64D61C560A1}" srcOrd="5" destOrd="0" presId="urn:microsoft.com/office/officeart/2005/8/layout/radial5"/>
    <dgm:cxn modelId="{1EA197A1-B9F7-4D88-9B0E-9173CD2B4383}" type="presParOf" srcId="{8F1A0EEF-187D-45CB-9099-A64D61C560A1}" destId="{9F57ACE1-1562-4858-A0D9-85060A3878C1}" srcOrd="0" destOrd="0" presId="urn:microsoft.com/office/officeart/2005/8/layout/radial5"/>
    <dgm:cxn modelId="{F9E5CCF9-49F4-43EC-80B0-E6C6B2FAFD3D}" type="presParOf" srcId="{DC7AD5E4-FC84-4F73-8B32-0BB7EBA61DBF}" destId="{C8558E5C-8F6D-4C63-9DCD-9B71034FDB5D}" srcOrd="6" destOrd="0" presId="urn:microsoft.com/office/officeart/2005/8/layout/radial5"/>
    <dgm:cxn modelId="{13799219-37E2-441E-94E2-1D08F8F379F9}" type="presParOf" srcId="{DC7AD5E4-FC84-4F73-8B32-0BB7EBA61DBF}" destId="{5DB90F03-181E-4A60-A0C4-E062192AC8EB}" srcOrd="7" destOrd="0" presId="urn:microsoft.com/office/officeart/2005/8/layout/radial5"/>
    <dgm:cxn modelId="{D5224CE2-6096-474F-A422-D5509AD1FDC6}" type="presParOf" srcId="{5DB90F03-181E-4A60-A0C4-E062192AC8EB}" destId="{C705289A-A571-4327-A255-5D40409EB395}" srcOrd="0" destOrd="0" presId="urn:microsoft.com/office/officeart/2005/8/layout/radial5"/>
    <dgm:cxn modelId="{BC74076F-DBB1-4336-A296-8E9CDE3BFF8C}" type="presParOf" srcId="{DC7AD5E4-FC84-4F73-8B32-0BB7EBA61DBF}" destId="{9D2558FD-999E-4FDE-ABCB-FAB96AB038DE}" srcOrd="8" destOrd="0" presId="urn:microsoft.com/office/officeart/2005/8/layout/radial5"/>
    <dgm:cxn modelId="{5EF33D62-0812-4854-BA2B-0E35CAEC8285}" type="presParOf" srcId="{DC7AD5E4-FC84-4F73-8B32-0BB7EBA61DBF}" destId="{C63D7793-3E18-4027-9848-74ADC779105A}" srcOrd="9" destOrd="0" presId="urn:microsoft.com/office/officeart/2005/8/layout/radial5"/>
    <dgm:cxn modelId="{BDE3BEE7-4D3C-44EC-886C-5B54E554476F}" type="presParOf" srcId="{C63D7793-3E18-4027-9848-74ADC779105A}" destId="{733DF0E6-4A51-42E6-BBA1-A27E3CC865F8}" srcOrd="0" destOrd="0" presId="urn:microsoft.com/office/officeart/2005/8/layout/radial5"/>
    <dgm:cxn modelId="{BA856605-A7B7-4557-B13C-C89D19EF4AC4}" type="presParOf" srcId="{DC7AD5E4-FC84-4F73-8B32-0BB7EBA61DBF}" destId="{B3CCE4FE-D0C7-4426-B007-82EF563FD5E2}" srcOrd="10"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059BE05-CAFD-4310-A5B6-5F7B211AEDBE}"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l-GR"/>
        </a:p>
      </dgm:t>
    </dgm:pt>
    <dgm:pt modelId="{F038083A-BCCF-4776-A711-26C9A9A2B608}">
      <dgm:prSet/>
      <dgm:spPr/>
      <dgm:t>
        <a:bodyPr/>
        <a:lstStyle/>
        <a:p>
          <a:pPr rtl="0"/>
          <a:r>
            <a:rPr lang="el-GR" dirty="0"/>
            <a:t>ΠΡΟΚΗΡΥΞΗ </a:t>
          </a:r>
        </a:p>
        <a:p>
          <a:pPr rtl="0"/>
          <a:r>
            <a:rPr lang="el-GR" dirty="0"/>
            <a:t>3</a:t>
          </a:r>
          <a:r>
            <a:rPr lang="el-GR" baseline="30000" dirty="0"/>
            <a:t>ος</a:t>
          </a:r>
          <a:r>
            <a:rPr lang="el-GR" dirty="0"/>
            <a:t>  2018</a:t>
          </a:r>
        </a:p>
      </dgm:t>
    </dgm:pt>
    <dgm:pt modelId="{C529B39F-4E76-41D0-9612-D17B448BAF3A}" type="parTrans" cxnId="{A539B05E-FA44-44FC-820D-9ED6AAB9BC70}">
      <dgm:prSet/>
      <dgm:spPr/>
      <dgm:t>
        <a:bodyPr/>
        <a:lstStyle/>
        <a:p>
          <a:endParaRPr lang="el-GR"/>
        </a:p>
      </dgm:t>
    </dgm:pt>
    <dgm:pt modelId="{05A5220C-2A7B-4EB5-97FC-883BAD4F7F63}" type="sibTrans" cxnId="{A539B05E-FA44-44FC-820D-9ED6AAB9BC70}">
      <dgm:prSet/>
      <dgm:spPr/>
      <dgm:t>
        <a:bodyPr/>
        <a:lstStyle/>
        <a:p>
          <a:endParaRPr lang="el-GR"/>
        </a:p>
      </dgm:t>
    </dgm:pt>
    <dgm:pt modelId="{77D062B9-AF1A-471B-B2EC-869AD67EA0B8}">
      <dgm:prSet/>
      <dgm:spPr/>
      <dgm:t>
        <a:bodyPr/>
        <a:lstStyle/>
        <a:p>
          <a:pPr rtl="0"/>
          <a:r>
            <a:rPr lang="el-GR" dirty="0"/>
            <a:t>ΚΑΤΑΘΕΣΗ ΠΡΟΤΑΣΕΩΝ  10</a:t>
          </a:r>
          <a:r>
            <a:rPr lang="el-GR" baseline="30000" dirty="0"/>
            <a:t>ος</a:t>
          </a:r>
          <a:r>
            <a:rPr lang="el-GR" dirty="0"/>
            <a:t> 2018</a:t>
          </a:r>
        </a:p>
      </dgm:t>
    </dgm:pt>
    <dgm:pt modelId="{DBA16ED4-B410-4051-ACB4-2AEBFA562D4E}" type="parTrans" cxnId="{B6BA5882-A73D-4368-BF4D-8CEC22DFA34E}">
      <dgm:prSet/>
      <dgm:spPr/>
      <dgm:t>
        <a:bodyPr/>
        <a:lstStyle/>
        <a:p>
          <a:endParaRPr lang="el-GR"/>
        </a:p>
      </dgm:t>
    </dgm:pt>
    <dgm:pt modelId="{4AA577B0-B937-4126-8944-B4F2076ECB79}" type="sibTrans" cxnId="{B6BA5882-A73D-4368-BF4D-8CEC22DFA34E}">
      <dgm:prSet/>
      <dgm:spPr/>
      <dgm:t>
        <a:bodyPr/>
        <a:lstStyle/>
        <a:p>
          <a:endParaRPr lang="el-GR"/>
        </a:p>
      </dgm:t>
    </dgm:pt>
    <dgm:pt modelId="{29C92517-4F8B-47C1-A76D-F62D238A97CD}">
      <dgm:prSet/>
      <dgm:spPr/>
      <dgm:t>
        <a:bodyPr/>
        <a:lstStyle/>
        <a:p>
          <a:pPr rtl="0"/>
          <a:r>
            <a:rPr lang="el-GR" dirty="0"/>
            <a:t>ΑΞΙΟΛΟΓΗΣΗ  </a:t>
          </a:r>
        </a:p>
        <a:p>
          <a:pPr rtl="0"/>
          <a:r>
            <a:rPr lang="el-GR" dirty="0"/>
            <a:t>4</a:t>
          </a:r>
          <a:r>
            <a:rPr lang="el-GR" baseline="30000" dirty="0"/>
            <a:t>ος</a:t>
          </a:r>
          <a:r>
            <a:rPr lang="el-GR" dirty="0"/>
            <a:t> 2019</a:t>
          </a:r>
        </a:p>
      </dgm:t>
    </dgm:pt>
    <dgm:pt modelId="{6B1D4948-0F89-4F0E-91D4-7686C145FFF1}" type="parTrans" cxnId="{CD4FF1CD-6DC6-48C3-803D-E4203F32AB04}">
      <dgm:prSet/>
      <dgm:spPr/>
      <dgm:t>
        <a:bodyPr/>
        <a:lstStyle/>
        <a:p>
          <a:endParaRPr lang="el-GR"/>
        </a:p>
      </dgm:t>
    </dgm:pt>
    <dgm:pt modelId="{A53D8D69-E1D0-4F36-8FD8-1218268441FB}" type="sibTrans" cxnId="{CD4FF1CD-6DC6-48C3-803D-E4203F32AB04}">
      <dgm:prSet/>
      <dgm:spPr/>
      <dgm:t>
        <a:bodyPr/>
        <a:lstStyle/>
        <a:p>
          <a:endParaRPr lang="el-GR"/>
        </a:p>
      </dgm:t>
    </dgm:pt>
    <dgm:pt modelId="{3E51290A-0D30-4236-A172-6EF6B320553E}">
      <dgm:prSet/>
      <dgm:spPr/>
      <dgm:t>
        <a:bodyPr/>
        <a:lstStyle/>
        <a:p>
          <a:pPr rtl="0"/>
          <a:r>
            <a:rPr lang="el-GR"/>
            <a:t>ΕΓΚΡΙΣΗ ΥΠΕΡΔΕΣΜΕΥΣΗΣ 9</a:t>
          </a:r>
          <a:r>
            <a:rPr lang="el-GR" baseline="30000"/>
            <a:t>ος</a:t>
          </a:r>
          <a:r>
            <a:rPr lang="el-GR"/>
            <a:t> 2019 </a:t>
          </a:r>
        </a:p>
      </dgm:t>
    </dgm:pt>
    <dgm:pt modelId="{D626AD79-4422-465D-83FF-C99520E7DEDD}" type="parTrans" cxnId="{24644947-6F6E-4F4E-BF24-77A2A004EACC}">
      <dgm:prSet/>
      <dgm:spPr/>
      <dgm:t>
        <a:bodyPr/>
        <a:lstStyle/>
        <a:p>
          <a:endParaRPr lang="el-GR"/>
        </a:p>
      </dgm:t>
    </dgm:pt>
    <dgm:pt modelId="{E5EC07E5-A1EE-4236-9408-B5E0152D6123}" type="sibTrans" cxnId="{24644947-6F6E-4F4E-BF24-77A2A004EACC}">
      <dgm:prSet/>
      <dgm:spPr/>
      <dgm:t>
        <a:bodyPr/>
        <a:lstStyle/>
        <a:p>
          <a:endParaRPr lang="el-GR"/>
        </a:p>
      </dgm:t>
    </dgm:pt>
    <dgm:pt modelId="{ABF77F60-2092-490E-ADC6-1F9D24EE421A}">
      <dgm:prSet/>
      <dgm:spPr/>
      <dgm:t>
        <a:bodyPr/>
        <a:lstStyle/>
        <a:p>
          <a:pPr rtl="0"/>
          <a:r>
            <a:rPr lang="el-GR" dirty="0"/>
            <a:t>ΕΝΤΑΞΗ ΠΡΟΤΑΣΕΩΝ </a:t>
          </a:r>
        </a:p>
        <a:p>
          <a:pPr rtl="0"/>
          <a:r>
            <a:rPr lang="el-GR" dirty="0"/>
            <a:t>11</a:t>
          </a:r>
          <a:r>
            <a:rPr lang="el-GR" baseline="30000" dirty="0"/>
            <a:t>ος</a:t>
          </a:r>
          <a:r>
            <a:rPr lang="el-GR" dirty="0"/>
            <a:t> 2019 </a:t>
          </a:r>
        </a:p>
      </dgm:t>
    </dgm:pt>
    <dgm:pt modelId="{7D5F11FD-594D-4BE6-91EC-9E6198D76D75}" type="parTrans" cxnId="{CCFD0F66-2C5B-4080-920C-9F9C5D3759C0}">
      <dgm:prSet/>
      <dgm:spPr/>
      <dgm:t>
        <a:bodyPr/>
        <a:lstStyle/>
        <a:p>
          <a:endParaRPr lang="el-GR"/>
        </a:p>
      </dgm:t>
    </dgm:pt>
    <dgm:pt modelId="{81EFEA37-5E1E-441A-AD39-F94EE0AFE1D3}" type="sibTrans" cxnId="{CCFD0F66-2C5B-4080-920C-9F9C5D3759C0}">
      <dgm:prSet/>
      <dgm:spPr/>
      <dgm:t>
        <a:bodyPr/>
        <a:lstStyle/>
        <a:p>
          <a:endParaRPr lang="el-GR"/>
        </a:p>
      </dgm:t>
    </dgm:pt>
    <dgm:pt modelId="{FB4E24E4-B553-45D3-AA44-3ADF4FCE6215}">
      <dgm:prSet/>
      <dgm:spPr/>
      <dgm:t>
        <a:bodyPr/>
        <a:lstStyle/>
        <a:p>
          <a:pPr rtl="0"/>
          <a:r>
            <a:rPr lang="el-GR" dirty="0"/>
            <a:t>ΥΠΟΓΡΑΦΗ ΣΥΜΒΑΣΕΩΝ 12</a:t>
          </a:r>
          <a:r>
            <a:rPr lang="el-GR" baseline="30000" dirty="0"/>
            <a:t>ος</a:t>
          </a:r>
          <a:r>
            <a:rPr lang="el-GR" dirty="0"/>
            <a:t> 2019</a:t>
          </a:r>
        </a:p>
      </dgm:t>
    </dgm:pt>
    <dgm:pt modelId="{C33FB21D-E652-4D83-ADF2-12B23D61DD7D}" type="parTrans" cxnId="{12CF0C21-9989-4B03-A93D-8FB2F00D17D0}">
      <dgm:prSet/>
      <dgm:spPr/>
      <dgm:t>
        <a:bodyPr/>
        <a:lstStyle/>
        <a:p>
          <a:endParaRPr lang="el-GR"/>
        </a:p>
      </dgm:t>
    </dgm:pt>
    <dgm:pt modelId="{C50BFD4A-E949-4D31-9562-8C23B7767C32}" type="sibTrans" cxnId="{12CF0C21-9989-4B03-A93D-8FB2F00D17D0}">
      <dgm:prSet/>
      <dgm:spPr/>
      <dgm:t>
        <a:bodyPr/>
        <a:lstStyle/>
        <a:p>
          <a:endParaRPr lang="el-GR"/>
        </a:p>
      </dgm:t>
    </dgm:pt>
    <dgm:pt modelId="{B5ACB290-8713-43E5-8DE3-C659A800C52D}" type="pres">
      <dgm:prSet presAssocID="{2059BE05-CAFD-4310-A5B6-5F7B211AEDBE}" presName="Name0" presStyleCnt="0">
        <dgm:presLayoutVars>
          <dgm:dir/>
          <dgm:resizeHandles val="exact"/>
        </dgm:presLayoutVars>
      </dgm:prSet>
      <dgm:spPr/>
    </dgm:pt>
    <dgm:pt modelId="{3EF651C1-FBB2-4289-81D8-B31EE8EFFC0E}" type="pres">
      <dgm:prSet presAssocID="{F038083A-BCCF-4776-A711-26C9A9A2B608}" presName="node" presStyleLbl="node1" presStyleIdx="0" presStyleCnt="6">
        <dgm:presLayoutVars>
          <dgm:bulletEnabled val="1"/>
        </dgm:presLayoutVars>
      </dgm:prSet>
      <dgm:spPr/>
    </dgm:pt>
    <dgm:pt modelId="{339BE948-839F-4E3A-ABA6-4D18F20A492E}" type="pres">
      <dgm:prSet presAssocID="{05A5220C-2A7B-4EB5-97FC-883BAD4F7F63}" presName="sibTrans" presStyleLbl="sibTrans2D1" presStyleIdx="0" presStyleCnt="5"/>
      <dgm:spPr/>
    </dgm:pt>
    <dgm:pt modelId="{82844F08-BAE0-41A2-8119-1E9F9E4A865E}" type="pres">
      <dgm:prSet presAssocID="{05A5220C-2A7B-4EB5-97FC-883BAD4F7F63}" presName="connectorText" presStyleLbl="sibTrans2D1" presStyleIdx="0" presStyleCnt="5"/>
      <dgm:spPr/>
    </dgm:pt>
    <dgm:pt modelId="{3042FA66-EABB-42D0-A9BC-F11DD439637B}" type="pres">
      <dgm:prSet presAssocID="{77D062B9-AF1A-471B-B2EC-869AD67EA0B8}" presName="node" presStyleLbl="node1" presStyleIdx="1" presStyleCnt="6">
        <dgm:presLayoutVars>
          <dgm:bulletEnabled val="1"/>
        </dgm:presLayoutVars>
      </dgm:prSet>
      <dgm:spPr/>
    </dgm:pt>
    <dgm:pt modelId="{6E4F8434-603F-4150-94BB-15E80C3D8A8F}" type="pres">
      <dgm:prSet presAssocID="{4AA577B0-B937-4126-8944-B4F2076ECB79}" presName="sibTrans" presStyleLbl="sibTrans2D1" presStyleIdx="1" presStyleCnt="5"/>
      <dgm:spPr/>
    </dgm:pt>
    <dgm:pt modelId="{100C7335-7CA0-405F-BFB0-C91005D4FC6C}" type="pres">
      <dgm:prSet presAssocID="{4AA577B0-B937-4126-8944-B4F2076ECB79}" presName="connectorText" presStyleLbl="sibTrans2D1" presStyleIdx="1" presStyleCnt="5"/>
      <dgm:spPr/>
    </dgm:pt>
    <dgm:pt modelId="{737E7B41-E70B-4EE3-B784-3CDFB38F4001}" type="pres">
      <dgm:prSet presAssocID="{29C92517-4F8B-47C1-A76D-F62D238A97CD}" presName="node" presStyleLbl="node1" presStyleIdx="2" presStyleCnt="6">
        <dgm:presLayoutVars>
          <dgm:bulletEnabled val="1"/>
        </dgm:presLayoutVars>
      </dgm:prSet>
      <dgm:spPr/>
    </dgm:pt>
    <dgm:pt modelId="{923F9B04-E156-469D-B7A1-FB54EEF24B2A}" type="pres">
      <dgm:prSet presAssocID="{A53D8D69-E1D0-4F36-8FD8-1218268441FB}" presName="sibTrans" presStyleLbl="sibTrans2D1" presStyleIdx="2" presStyleCnt="5"/>
      <dgm:spPr/>
    </dgm:pt>
    <dgm:pt modelId="{AD983FAB-BF18-4655-BD53-D11EF4769077}" type="pres">
      <dgm:prSet presAssocID="{A53D8D69-E1D0-4F36-8FD8-1218268441FB}" presName="connectorText" presStyleLbl="sibTrans2D1" presStyleIdx="2" presStyleCnt="5"/>
      <dgm:spPr/>
    </dgm:pt>
    <dgm:pt modelId="{5197A15C-2A77-4EF8-A549-41EC54E191D2}" type="pres">
      <dgm:prSet presAssocID="{3E51290A-0D30-4236-A172-6EF6B320553E}" presName="node" presStyleLbl="node1" presStyleIdx="3" presStyleCnt="6">
        <dgm:presLayoutVars>
          <dgm:bulletEnabled val="1"/>
        </dgm:presLayoutVars>
      </dgm:prSet>
      <dgm:spPr/>
    </dgm:pt>
    <dgm:pt modelId="{F2171E65-C698-4D12-BD47-68974E231BE2}" type="pres">
      <dgm:prSet presAssocID="{E5EC07E5-A1EE-4236-9408-B5E0152D6123}" presName="sibTrans" presStyleLbl="sibTrans2D1" presStyleIdx="3" presStyleCnt="5"/>
      <dgm:spPr/>
    </dgm:pt>
    <dgm:pt modelId="{E7D84468-3D69-46D5-9D9B-60A380F5F509}" type="pres">
      <dgm:prSet presAssocID="{E5EC07E5-A1EE-4236-9408-B5E0152D6123}" presName="connectorText" presStyleLbl="sibTrans2D1" presStyleIdx="3" presStyleCnt="5"/>
      <dgm:spPr/>
    </dgm:pt>
    <dgm:pt modelId="{7BA61343-1884-4330-BB17-207C4FA921C5}" type="pres">
      <dgm:prSet presAssocID="{ABF77F60-2092-490E-ADC6-1F9D24EE421A}" presName="node" presStyleLbl="node1" presStyleIdx="4" presStyleCnt="6">
        <dgm:presLayoutVars>
          <dgm:bulletEnabled val="1"/>
        </dgm:presLayoutVars>
      </dgm:prSet>
      <dgm:spPr/>
    </dgm:pt>
    <dgm:pt modelId="{F9A61E8F-E8EC-46B3-9F00-5B5078CB3C66}" type="pres">
      <dgm:prSet presAssocID="{81EFEA37-5E1E-441A-AD39-F94EE0AFE1D3}" presName="sibTrans" presStyleLbl="sibTrans2D1" presStyleIdx="4" presStyleCnt="5"/>
      <dgm:spPr/>
    </dgm:pt>
    <dgm:pt modelId="{DCA61590-CC2F-4F1B-9F5D-FA355CB9788C}" type="pres">
      <dgm:prSet presAssocID="{81EFEA37-5E1E-441A-AD39-F94EE0AFE1D3}" presName="connectorText" presStyleLbl="sibTrans2D1" presStyleIdx="4" presStyleCnt="5"/>
      <dgm:spPr/>
    </dgm:pt>
    <dgm:pt modelId="{2CDBD967-40FC-42C5-8EBE-80C9D517A35C}" type="pres">
      <dgm:prSet presAssocID="{FB4E24E4-B553-45D3-AA44-3ADF4FCE6215}" presName="node" presStyleLbl="node1" presStyleIdx="5" presStyleCnt="6">
        <dgm:presLayoutVars>
          <dgm:bulletEnabled val="1"/>
        </dgm:presLayoutVars>
      </dgm:prSet>
      <dgm:spPr/>
    </dgm:pt>
  </dgm:ptLst>
  <dgm:cxnLst>
    <dgm:cxn modelId="{FB564C00-42D2-4709-8275-3673CDE85F17}" type="presOf" srcId="{4AA577B0-B937-4126-8944-B4F2076ECB79}" destId="{6E4F8434-603F-4150-94BB-15E80C3D8A8F}" srcOrd="0" destOrd="0" presId="urn:microsoft.com/office/officeart/2005/8/layout/process1"/>
    <dgm:cxn modelId="{C2A0B513-4CC4-45CA-BDEC-DE8F7AC99F16}" type="presOf" srcId="{05A5220C-2A7B-4EB5-97FC-883BAD4F7F63}" destId="{339BE948-839F-4E3A-ABA6-4D18F20A492E}" srcOrd="0" destOrd="0" presId="urn:microsoft.com/office/officeart/2005/8/layout/process1"/>
    <dgm:cxn modelId="{12CF0C21-9989-4B03-A93D-8FB2F00D17D0}" srcId="{2059BE05-CAFD-4310-A5B6-5F7B211AEDBE}" destId="{FB4E24E4-B553-45D3-AA44-3ADF4FCE6215}" srcOrd="5" destOrd="0" parTransId="{C33FB21D-E652-4D83-ADF2-12B23D61DD7D}" sibTransId="{C50BFD4A-E949-4D31-9562-8C23B7767C32}"/>
    <dgm:cxn modelId="{CFE20126-079C-43FF-BC03-FE109427A455}" type="presOf" srcId="{FB4E24E4-B553-45D3-AA44-3ADF4FCE6215}" destId="{2CDBD967-40FC-42C5-8EBE-80C9D517A35C}" srcOrd="0" destOrd="0" presId="urn:microsoft.com/office/officeart/2005/8/layout/process1"/>
    <dgm:cxn modelId="{EC35975C-2C02-4D6A-A776-B3A32E7C7051}" type="presOf" srcId="{A53D8D69-E1D0-4F36-8FD8-1218268441FB}" destId="{AD983FAB-BF18-4655-BD53-D11EF4769077}" srcOrd="1" destOrd="0" presId="urn:microsoft.com/office/officeart/2005/8/layout/process1"/>
    <dgm:cxn modelId="{A539B05E-FA44-44FC-820D-9ED6AAB9BC70}" srcId="{2059BE05-CAFD-4310-A5B6-5F7B211AEDBE}" destId="{F038083A-BCCF-4776-A711-26C9A9A2B608}" srcOrd="0" destOrd="0" parTransId="{C529B39F-4E76-41D0-9612-D17B448BAF3A}" sibTransId="{05A5220C-2A7B-4EB5-97FC-883BAD4F7F63}"/>
    <dgm:cxn modelId="{CCFD0F66-2C5B-4080-920C-9F9C5D3759C0}" srcId="{2059BE05-CAFD-4310-A5B6-5F7B211AEDBE}" destId="{ABF77F60-2092-490E-ADC6-1F9D24EE421A}" srcOrd="4" destOrd="0" parTransId="{7D5F11FD-594D-4BE6-91EC-9E6198D76D75}" sibTransId="{81EFEA37-5E1E-441A-AD39-F94EE0AFE1D3}"/>
    <dgm:cxn modelId="{24644947-6F6E-4F4E-BF24-77A2A004EACC}" srcId="{2059BE05-CAFD-4310-A5B6-5F7B211AEDBE}" destId="{3E51290A-0D30-4236-A172-6EF6B320553E}" srcOrd="3" destOrd="0" parTransId="{D626AD79-4422-465D-83FF-C99520E7DEDD}" sibTransId="{E5EC07E5-A1EE-4236-9408-B5E0152D6123}"/>
    <dgm:cxn modelId="{BB9B5652-93BE-4216-A04E-1424C1591750}" type="presOf" srcId="{A53D8D69-E1D0-4F36-8FD8-1218268441FB}" destId="{923F9B04-E156-469D-B7A1-FB54EEF24B2A}" srcOrd="0" destOrd="0" presId="urn:microsoft.com/office/officeart/2005/8/layout/process1"/>
    <dgm:cxn modelId="{2547EE78-847F-4914-A438-C5B0AE847BB3}" type="presOf" srcId="{2059BE05-CAFD-4310-A5B6-5F7B211AEDBE}" destId="{B5ACB290-8713-43E5-8DE3-C659A800C52D}" srcOrd="0" destOrd="0" presId="urn:microsoft.com/office/officeart/2005/8/layout/process1"/>
    <dgm:cxn modelId="{153EB17B-AC14-47AB-A450-A266145A2D07}" type="presOf" srcId="{F038083A-BCCF-4776-A711-26C9A9A2B608}" destId="{3EF651C1-FBB2-4289-81D8-B31EE8EFFC0E}" srcOrd="0" destOrd="0" presId="urn:microsoft.com/office/officeart/2005/8/layout/process1"/>
    <dgm:cxn modelId="{7F685D7D-9EEB-466D-A7B4-0BE3ECD06488}" type="presOf" srcId="{E5EC07E5-A1EE-4236-9408-B5E0152D6123}" destId="{F2171E65-C698-4D12-BD47-68974E231BE2}" srcOrd="0" destOrd="0" presId="urn:microsoft.com/office/officeart/2005/8/layout/process1"/>
    <dgm:cxn modelId="{AD5F0382-90B6-4FA2-B25D-1CD126733F79}" type="presOf" srcId="{05A5220C-2A7B-4EB5-97FC-883BAD4F7F63}" destId="{82844F08-BAE0-41A2-8119-1E9F9E4A865E}" srcOrd="1" destOrd="0" presId="urn:microsoft.com/office/officeart/2005/8/layout/process1"/>
    <dgm:cxn modelId="{B6BA5882-A73D-4368-BF4D-8CEC22DFA34E}" srcId="{2059BE05-CAFD-4310-A5B6-5F7B211AEDBE}" destId="{77D062B9-AF1A-471B-B2EC-869AD67EA0B8}" srcOrd="1" destOrd="0" parTransId="{DBA16ED4-B410-4051-ACB4-2AEBFA562D4E}" sibTransId="{4AA577B0-B937-4126-8944-B4F2076ECB79}"/>
    <dgm:cxn modelId="{1E6EFA99-6E6D-4435-9B06-904A2A1D3C9F}" type="presOf" srcId="{4AA577B0-B937-4126-8944-B4F2076ECB79}" destId="{100C7335-7CA0-405F-BFB0-C91005D4FC6C}" srcOrd="1" destOrd="0" presId="urn:microsoft.com/office/officeart/2005/8/layout/process1"/>
    <dgm:cxn modelId="{C35336B2-AEA6-4314-BD33-A05270098F9C}" type="presOf" srcId="{3E51290A-0D30-4236-A172-6EF6B320553E}" destId="{5197A15C-2A77-4EF8-A549-41EC54E191D2}" srcOrd="0" destOrd="0" presId="urn:microsoft.com/office/officeart/2005/8/layout/process1"/>
    <dgm:cxn modelId="{CA5A1CB9-F53D-4BB3-9EEF-F1249E264895}" type="presOf" srcId="{77D062B9-AF1A-471B-B2EC-869AD67EA0B8}" destId="{3042FA66-EABB-42D0-A9BC-F11DD439637B}" srcOrd="0" destOrd="0" presId="urn:microsoft.com/office/officeart/2005/8/layout/process1"/>
    <dgm:cxn modelId="{CD4FF1CD-6DC6-48C3-803D-E4203F32AB04}" srcId="{2059BE05-CAFD-4310-A5B6-5F7B211AEDBE}" destId="{29C92517-4F8B-47C1-A76D-F62D238A97CD}" srcOrd="2" destOrd="0" parTransId="{6B1D4948-0F89-4F0E-91D4-7686C145FFF1}" sibTransId="{A53D8D69-E1D0-4F36-8FD8-1218268441FB}"/>
    <dgm:cxn modelId="{4A4D62DB-19A9-4646-83E6-3C60F725521F}" type="presOf" srcId="{29C92517-4F8B-47C1-A76D-F62D238A97CD}" destId="{737E7B41-E70B-4EE3-B784-3CDFB38F4001}" srcOrd="0" destOrd="0" presId="urn:microsoft.com/office/officeart/2005/8/layout/process1"/>
    <dgm:cxn modelId="{7E319DE3-2F70-49C5-9142-6755707FA12D}" type="presOf" srcId="{81EFEA37-5E1E-441A-AD39-F94EE0AFE1D3}" destId="{DCA61590-CC2F-4F1B-9F5D-FA355CB9788C}" srcOrd="1" destOrd="0" presId="urn:microsoft.com/office/officeart/2005/8/layout/process1"/>
    <dgm:cxn modelId="{54291BE7-397B-4726-A449-26D1EB5D2FB1}" type="presOf" srcId="{ABF77F60-2092-490E-ADC6-1F9D24EE421A}" destId="{7BA61343-1884-4330-BB17-207C4FA921C5}" srcOrd="0" destOrd="0" presId="urn:microsoft.com/office/officeart/2005/8/layout/process1"/>
    <dgm:cxn modelId="{95C5FAF6-3EFD-414C-A971-AB6E4F0C8B09}" type="presOf" srcId="{81EFEA37-5E1E-441A-AD39-F94EE0AFE1D3}" destId="{F9A61E8F-E8EC-46B3-9F00-5B5078CB3C66}" srcOrd="0" destOrd="0" presId="urn:microsoft.com/office/officeart/2005/8/layout/process1"/>
    <dgm:cxn modelId="{D1B83CFF-DD47-422F-995E-7FDFE9534F75}" type="presOf" srcId="{E5EC07E5-A1EE-4236-9408-B5E0152D6123}" destId="{E7D84468-3D69-46D5-9D9B-60A380F5F509}" srcOrd="1" destOrd="0" presId="urn:microsoft.com/office/officeart/2005/8/layout/process1"/>
    <dgm:cxn modelId="{7212CC07-6867-45DD-8DF5-E0EE80B4DF26}" type="presParOf" srcId="{B5ACB290-8713-43E5-8DE3-C659A800C52D}" destId="{3EF651C1-FBB2-4289-81D8-B31EE8EFFC0E}" srcOrd="0" destOrd="0" presId="urn:microsoft.com/office/officeart/2005/8/layout/process1"/>
    <dgm:cxn modelId="{347C96A1-51C4-46B0-B893-70E8E70F3B2D}" type="presParOf" srcId="{B5ACB290-8713-43E5-8DE3-C659A800C52D}" destId="{339BE948-839F-4E3A-ABA6-4D18F20A492E}" srcOrd="1" destOrd="0" presId="urn:microsoft.com/office/officeart/2005/8/layout/process1"/>
    <dgm:cxn modelId="{ED81F60D-9D72-4D7B-8D80-48FAF475BC67}" type="presParOf" srcId="{339BE948-839F-4E3A-ABA6-4D18F20A492E}" destId="{82844F08-BAE0-41A2-8119-1E9F9E4A865E}" srcOrd="0" destOrd="0" presId="urn:microsoft.com/office/officeart/2005/8/layout/process1"/>
    <dgm:cxn modelId="{DAA91891-59FE-45C3-A819-41490824993F}" type="presParOf" srcId="{B5ACB290-8713-43E5-8DE3-C659A800C52D}" destId="{3042FA66-EABB-42D0-A9BC-F11DD439637B}" srcOrd="2" destOrd="0" presId="urn:microsoft.com/office/officeart/2005/8/layout/process1"/>
    <dgm:cxn modelId="{58FE5055-AAA4-4285-83FF-40BCCA926BA6}" type="presParOf" srcId="{B5ACB290-8713-43E5-8DE3-C659A800C52D}" destId="{6E4F8434-603F-4150-94BB-15E80C3D8A8F}" srcOrd="3" destOrd="0" presId="urn:microsoft.com/office/officeart/2005/8/layout/process1"/>
    <dgm:cxn modelId="{03FA826D-B229-453E-864B-B72A91B9BD58}" type="presParOf" srcId="{6E4F8434-603F-4150-94BB-15E80C3D8A8F}" destId="{100C7335-7CA0-405F-BFB0-C91005D4FC6C}" srcOrd="0" destOrd="0" presId="urn:microsoft.com/office/officeart/2005/8/layout/process1"/>
    <dgm:cxn modelId="{9C177280-2CD2-4C16-AEDF-CC6FFFB00C58}" type="presParOf" srcId="{B5ACB290-8713-43E5-8DE3-C659A800C52D}" destId="{737E7B41-E70B-4EE3-B784-3CDFB38F4001}" srcOrd="4" destOrd="0" presId="urn:microsoft.com/office/officeart/2005/8/layout/process1"/>
    <dgm:cxn modelId="{940DD4A4-2B88-41A1-8921-A7884F0223A9}" type="presParOf" srcId="{B5ACB290-8713-43E5-8DE3-C659A800C52D}" destId="{923F9B04-E156-469D-B7A1-FB54EEF24B2A}" srcOrd="5" destOrd="0" presId="urn:microsoft.com/office/officeart/2005/8/layout/process1"/>
    <dgm:cxn modelId="{504C58A8-CA32-4669-B2DB-CFA527B0C78F}" type="presParOf" srcId="{923F9B04-E156-469D-B7A1-FB54EEF24B2A}" destId="{AD983FAB-BF18-4655-BD53-D11EF4769077}" srcOrd="0" destOrd="0" presId="urn:microsoft.com/office/officeart/2005/8/layout/process1"/>
    <dgm:cxn modelId="{8A26CAEB-75EA-4531-B0E4-E4BDA5B6DCE5}" type="presParOf" srcId="{B5ACB290-8713-43E5-8DE3-C659A800C52D}" destId="{5197A15C-2A77-4EF8-A549-41EC54E191D2}" srcOrd="6" destOrd="0" presId="urn:microsoft.com/office/officeart/2005/8/layout/process1"/>
    <dgm:cxn modelId="{1EDF6EB5-99EB-465F-B271-BDECE2591C77}" type="presParOf" srcId="{B5ACB290-8713-43E5-8DE3-C659A800C52D}" destId="{F2171E65-C698-4D12-BD47-68974E231BE2}" srcOrd="7" destOrd="0" presId="urn:microsoft.com/office/officeart/2005/8/layout/process1"/>
    <dgm:cxn modelId="{355AB829-95A2-4F15-90B0-539D4004F430}" type="presParOf" srcId="{F2171E65-C698-4D12-BD47-68974E231BE2}" destId="{E7D84468-3D69-46D5-9D9B-60A380F5F509}" srcOrd="0" destOrd="0" presId="urn:microsoft.com/office/officeart/2005/8/layout/process1"/>
    <dgm:cxn modelId="{97E086DE-7306-49FB-AEFE-D2B20BE1DCB3}" type="presParOf" srcId="{B5ACB290-8713-43E5-8DE3-C659A800C52D}" destId="{7BA61343-1884-4330-BB17-207C4FA921C5}" srcOrd="8" destOrd="0" presId="urn:microsoft.com/office/officeart/2005/8/layout/process1"/>
    <dgm:cxn modelId="{63A3F1E8-5595-4BFB-A1A6-D7055C06BA91}" type="presParOf" srcId="{B5ACB290-8713-43E5-8DE3-C659A800C52D}" destId="{F9A61E8F-E8EC-46B3-9F00-5B5078CB3C66}" srcOrd="9" destOrd="0" presId="urn:microsoft.com/office/officeart/2005/8/layout/process1"/>
    <dgm:cxn modelId="{C59D7C61-1159-481C-9144-0C1E38EF436A}" type="presParOf" srcId="{F9A61E8F-E8EC-46B3-9F00-5B5078CB3C66}" destId="{DCA61590-CC2F-4F1B-9F5D-FA355CB9788C}" srcOrd="0" destOrd="0" presId="urn:microsoft.com/office/officeart/2005/8/layout/process1"/>
    <dgm:cxn modelId="{9813A08A-A63D-4754-8367-056C2D21A492}" type="presParOf" srcId="{B5ACB290-8713-43E5-8DE3-C659A800C52D}" destId="{2CDBD967-40FC-42C5-8EBE-80C9D517A35C}" srcOrd="1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059BE05-CAFD-4310-A5B6-5F7B211AEDBE}"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l-GR"/>
        </a:p>
      </dgm:t>
    </dgm:pt>
    <dgm:pt modelId="{F038083A-BCCF-4776-A711-26C9A9A2B608}">
      <dgm:prSet/>
      <dgm:spPr/>
      <dgm:t>
        <a:bodyPr/>
        <a:lstStyle/>
        <a:p>
          <a:pPr rtl="0"/>
          <a:r>
            <a:rPr lang="el-GR" dirty="0"/>
            <a:t>ΠΡΟΚΗΡΥΞΗ </a:t>
          </a:r>
        </a:p>
        <a:p>
          <a:pPr rtl="0"/>
          <a:r>
            <a:rPr lang="el-GR" dirty="0"/>
            <a:t>2</a:t>
          </a:r>
          <a:r>
            <a:rPr lang="el-GR" baseline="30000" dirty="0"/>
            <a:t>ος</a:t>
          </a:r>
          <a:r>
            <a:rPr lang="el-GR" dirty="0"/>
            <a:t>  2019</a:t>
          </a:r>
        </a:p>
      </dgm:t>
    </dgm:pt>
    <dgm:pt modelId="{C529B39F-4E76-41D0-9612-D17B448BAF3A}" type="parTrans" cxnId="{A539B05E-FA44-44FC-820D-9ED6AAB9BC70}">
      <dgm:prSet/>
      <dgm:spPr/>
      <dgm:t>
        <a:bodyPr/>
        <a:lstStyle/>
        <a:p>
          <a:endParaRPr lang="el-GR"/>
        </a:p>
      </dgm:t>
    </dgm:pt>
    <dgm:pt modelId="{05A5220C-2A7B-4EB5-97FC-883BAD4F7F63}" type="sibTrans" cxnId="{A539B05E-FA44-44FC-820D-9ED6AAB9BC70}">
      <dgm:prSet/>
      <dgm:spPr/>
      <dgm:t>
        <a:bodyPr/>
        <a:lstStyle/>
        <a:p>
          <a:endParaRPr lang="el-GR"/>
        </a:p>
      </dgm:t>
    </dgm:pt>
    <dgm:pt modelId="{77D062B9-AF1A-471B-B2EC-869AD67EA0B8}">
      <dgm:prSet/>
      <dgm:spPr/>
      <dgm:t>
        <a:bodyPr/>
        <a:lstStyle/>
        <a:p>
          <a:pPr rtl="0"/>
          <a:r>
            <a:rPr lang="el-GR" dirty="0"/>
            <a:t>ΚΑΤΑΘΕΣΗ ΠΡΟΤΑΣΕΩΝ  </a:t>
          </a:r>
        </a:p>
        <a:p>
          <a:pPr rtl="0"/>
          <a:r>
            <a:rPr lang="el-GR" dirty="0"/>
            <a:t>9</a:t>
          </a:r>
          <a:r>
            <a:rPr lang="el-GR" baseline="30000" dirty="0"/>
            <a:t>ος</a:t>
          </a:r>
          <a:r>
            <a:rPr lang="el-GR" dirty="0"/>
            <a:t> 2019</a:t>
          </a:r>
        </a:p>
      </dgm:t>
    </dgm:pt>
    <dgm:pt modelId="{DBA16ED4-B410-4051-ACB4-2AEBFA562D4E}" type="parTrans" cxnId="{B6BA5882-A73D-4368-BF4D-8CEC22DFA34E}">
      <dgm:prSet/>
      <dgm:spPr/>
      <dgm:t>
        <a:bodyPr/>
        <a:lstStyle/>
        <a:p>
          <a:endParaRPr lang="el-GR"/>
        </a:p>
      </dgm:t>
    </dgm:pt>
    <dgm:pt modelId="{4AA577B0-B937-4126-8944-B4F2076ECB79}" type="sibTrans" cxnId="{B6BA5882-A73D-4368-BF4D-8CEC22DFA34E}">
      <dgm:prSet/>
      <dgm:spPr/>
      <dgm:t>
        <a:bodyPr/>
        <a:lstStyle/>
        <a:p>
          <a:endParaRPr lang="el-GR"/>
        </a:p>
      </dgm:t>
    </dgm:pt>
    <dgm:pt modelId="{29C92517-4F8B-47C1-A76D-F62D238A97CD}">
      <dgm:prSet/>
      <dgm:spPr/>
      <dgm:t>
        <a:bodyPr/>
        <a:lstStyle/>
        <a:p>
          <a:pPr rtl="0"/>
          <a:r>
            <a:rPr lang="el-GR" dirty="0"/>
            <a:t>ΑΞΙΟΛΟΓΗΣΗ  </a:t>
          </a:r>
        </a:p>
        <a:p>
          <a:pPr rtl="0"/>
          <a:r>
            <a:rPr lang="el-GR" dirty="0"/>
            <a:t>2</a:t>
          </a:r>
          <a:r>
            <a:rPr lang="el-GR" baseline="30000" dirty="0"/>
            <a:t>ος</a:t>
          </a:r>
          <a:r>
            <a:rPr lang="el-GR" dirty="0"/>
            <a:t> 2020</a:t>
          </a:r>
        </a:p>
      </dgm:t>
    </dgm:pt>
    <dgm:pt modelId="{6B1D4948-0F89-4F0E-91D4-7686C145FFF1}" type="parTrans" cxnId="{CD4FF1CD-6DC6-48C3-803D-E4203F32AB04}">
      <dgm:prSet/>
      <dgm:spPr/>
      <dgm:t>
        <a:bodyPr/>
        <a:lstStyle/>
        <a:p>
          <a:endParaRPr lang="el-GR"/>
        </a:p>
      </dgm:t>
    </dgm:pt>
    <dgm:pt modelId="{A53D8D69-E1D0-4F36-8FD8-1218268441FB}" type="sibTrans" cxnId="{CD4FF1CD-6DC6-48C3-803D-E4203F32AB04}">
      <dgm:prSet/>
      <dgm:spPr/>
      <dgm:t>
        <a:bodyPr/>
        <a:lstStyle/>
        <a:p>
          <a:endParaRPr lang="el-GR"/>
        </a:p>
      </dgm:t>
    </dgm:pt>
    <dgm:pt modelId="{3E51290A-0D30-4236-A172-6EF6B320553E}">
      <dgm:prSet/>
      <dgm:spPr/>
      <dgm:t>
        <a:bodyPr/>
        <a:lstStyle/>
        <a:p>
          <a:pPr rtl="0"/>
          <a:r>
            <a:rPr lang="el-GR" dirty="0"/>
            <a:t>ΕΓΚΡΙΣΗ ΥΠΕΡΔΕΣΜΕΥΣΗΣ 7</a:t>
          </a:r>
          <a:r>
            <a:rPr lang="el-GR" baseline="30000" dirty="0"/>
            <a:t>ος</a:t>
          </a:r>
          <a:r>
            <a:rPr lang="el-GR" dirty="0"/>
            <a:t> 2019 </a:t>
          </a:r>
        </a:p>
      </dgm:t>
    </dgm:pt>
    <dgm:pt modelId="{D626AD79-4422-465D-83FF-C99520E7DEDD}" type="parTrans" cxnId="{24644947-6F6E-4F4E-BF24-77A2A004EACC}">
      <dgm:prSet/>
      <dgm:spPr/>
      <dgm:t>
        <a:bodyPr/>
        <a:lstStyle/>
        <a:p>
          <a:endParaRPr lang="el-GR"/>
        </a:p>
      </dgm:t>
    </dgm:pt>
    <dgm:pt modelId="{E5EC07E5-A1EE-4236-9408-B5E0152D6123}" type="sibTrans" cxnId="{24644947-6F6E-4F4E-BF24-77A2A004EACC}">
      <dgm:prSet/>
      <dgm:spPr/>
      <dgm:t>
        <a:bodyPr/>
        <a:lstStyle/>
        <a:p>
          <a:endParaRPr lang="el-GR"/>
        </a:p>
      </dgm:t>
    </dgm:pt>
    <dgm:pt modelId="{ABF77F60-2092-490E-ADC6-1F9D24EE421A}">
      <dgm:prSet/>
      <dgm:spPr/>
      <dgm:t>
        <a:bodyPr/>
        <a:lstStyle/>
        <a:p>
          <a:pPr rtl="0"/>
          <a:r>
            <a:rPr lang="el-GR" dirty="0"/>
            <a:t>ΕΝΤΑΞΗ ΠΡΟΤΑΣΕΩΝ </a:t>
          </a:r>
        </a:p>
        <a:p>
          <a:pPr rtl="0"/>
          <a:r>
            <a:rPr lang="el-GR" dirty="0"/>
            <a:t>9</a:t>
          </a:r>
          <a:r>
            <a:rPr lang="el-GR" baseline="30000" dirty="0"/>
            <a:t>ος</a:t>
          </a:r>
          <a:r>
            <a:rPr lang="el-GR" dirty="0"/>
            <a:t> 2020</a:t>
          </a:r>
        </a:p>
      </dgm:t>
    </dgm:pt>
    <dgm:pt modelId="{7D5F11FD-594D-4BE6-91EC-9E6198D76D75}" type="parTrans" cxnId="{CCFD0F66-2C5B-4080-920C-9F9C5D3759C0}">
      <dgm:prSet/>
      <dgm:spPr/>
      <dgm:t>
        <a:bodyPr/>
        <a:lstStyle/>
        <a:p>
          <a:endParaRPr lang="el-GR"/>
        </a:p>
      </dgm:t>
    </dgm:pt>
    <dgm:pt modelId="{81EFEA37-5E1E-441A-AD39-F94EE0AFE1D3}" type="sibTrans" cxnId="{CCFD0F66-2C5B-4080-920C-9F9C5D3759C0}">
      <dgm:prSet/>
      <dgm:spPr/>
      <dgm:t>
        <a:bodyPr/>
        <a:lstStyle/>
        <a:p>
          <a:endParaRPr lang="el-GR"/>
        </a:p>
      </dgm:t>
    </dgm:pt>
    <dgm:pt modelId="{FB4E24E4-B553-45D3-AA44-3ADF4FCE6215}">
      <dgm:prSet/>
      <dgm:spPr/>
      <dgm:t>
        <a:bodyPr/>
        <a:lstStyle/>
        <a:p>
          <a:pPr rtl="0"/>
          <a:r>
            <a:rPr lang="el-GR" dirty="0"/>
            <a:t>ΥΠΟΓΡΑΦΗ ΣΥΜΒΑΣΕΩΝ </a:t>
          </a:r>
        </a:p>
        <a:p>
          <a:pPr rtl="0"/>
          <a:r>
            <a:rPr lang="el-GR" dirty="0"/>
            <a:t>10-12</a:t>
          </a:r>
          <a:r>
            <a:rPr lang="el-GR" baseline="30000" dirty="0"/>
            <a:t>ος</a:t>
          </a:r>
          <a:r>
            <a:rPr lang="el-GR" dirty="0"/>
            <a:t> 2020</a:t>
          </a:r>
        </a:p>
      </dgm:t>
    </dgm:pt>
    <dgm:pt modelId="{C33FB21D-E652-4D83-ADF2-12B23D61DD7D}" type="parTrans" cxnId="{12CF0C21-9989-4B03-A93D-8FB2F00D17D0}">
      <dgm:prSet/>
      <dgm:spPr/>
      <dgm:t>
        <a:bodyPr/>
        <a:lstStyle/>
        <a:p>
          <a:endParaRPr lang="el-GR"/>
        </a:p>
      </dgm:t>
    </dgm:pt>
    <dgm:pt modelId="{C50BFD4A-E949-4D31-9562-8C23B7767C32}" type="sibTrans" cxnId="{12CF0C21-9989-4B03-A93D-8FB2F00D17D0}">
      <dgm:prSet/>
      <dgm:spPr/>
      <dgm:t>
        <a:bodyPr/>
        <a:lstStyle/>
        <a:p>
          <a:endParaRPr lang="el-GR"/>
        </a:p>
      </dgm:t>
    </dgm:pt>
    <dgm:pt modelId="{B5ACB290-8713-43E5-8DE3-C659A800C52D}" type="pres">
      <dgm:prSet presAssocID="{2059BE05-CAFD-4310-A5B6-5F7B211AEDBE}" presName="Name0" presStyleCnt="0">
        <dgm:presLayoutVars>
          <dgm:dir/>
          <dgm:resizeHandles val="exact"/>
        </dgm:presLayoutVars>
      </dgm:prSet>
      <dgm:spPr/>
    </dgm:pt>
    <dgm:pt modelId="{3EF651C1-FBB2-4289-81D8-B31EE8EFFC0E}" type="pres">
      <dgm:prSet presAssocID="{F038083A-BCCF-4776-A711-26C9A9A2B608}" presName="node" presStyleLbl="node1" presStyleIdx="0" presStyleCnt="6">
        <dgm:presLayoutVars>
          <dgm:bulletEnabled val="1"/>
        </dgm:presLayoutVars>
      </dgm:prSet>
      <dgm:spPr/>
    </dgm:pt>
    <dgm:pt modelId="{339BE948-839F-4E3A-ABA6-4D18F20A492E}" type="pres">
      <dgm:prSet presAssocID="{05A5220C-2A7B-4EB5-97FC-883BAD4F7F63}" presName="sibTrans" presStyleLbl="sibTrans2D1" presStyleIdx="0" presStyleCnt="5"/>
      <dgm:spPr/>
    </dgm:pt>
    <dgm:pt modelId="{82844F08-BAE0-41A2-8119-1E9F9E4A865E}" type="pres">
      <dgm:prSet presAssocID="{05A5220C-2A7B-4EB5-97FC-883BAD4F7F63}" presName="connectorText" presStyleLbl="sibTrans2D1" presStyleIdx="0" presStyleCnt="5"/>
      <dgm:spPr/>
    </dgm:pt>
    <dgm:pt modelId="{3042FA66-EABB-42D0-A9BC-F11DD439637B}" type="pres">
      <dgm:prSet presAssocID="{77D062B9-AF1A-471B-B2EC-869AD67EA0B8}" presName="node" presStyleLbl="node1" presStyleIdx="1" presStyleCnt="6">
        <dgm:presLayoutVars>
          <dgm:bulletEnabled val="1"/>
        </dgm:presLayoutVars>
      </dgm:prSet>
      <dgm:spPr/>
    </dgm:pt>
    <dgm:pt modelId="{6E4F8434-603F-4150-94BB-15E80C3D8A8F}" type="pres">
      <dgm:prSet presAssocID="{4AA577B0-B937-4126-8944-B4F2076ECB79}" presName="sibTrans" presStyleLbl="sibTrans2D1" presStyleIdx="1" presStyleCnt="5"/>
      <dgm:spPr/>
    </dgm:pt>
    <dgm:pt modelId="{100C7335-7CA0-405F-BFB0-C91005D4FC6C}" type="pres">
      <dgm:prSet presAssocID="{4AA577B0-B937-4126-8944-B4F2076ECB79}" presName="connectorText" presStyleLbl="sibTrans2D1" presStyleIdx="1" presStyleCnt="5"/>
      <dgm:spPr/>
    </dgm:pt>
    <dgm:pt modelId="{737E7B41-E70B-4EE3-B784-3CDFB38F4001}" type="pres">
      <dgm:prSet presAssocID="{29C92517-4F8B-47C1-A76D-F62D238A97CD}" presName="node" presStyleLbl="node1" presStyleIdx="2" presStyleCnt="6" custLinFactNeighborX="-4332" custLinFactNeighborY="1541">
        <dgm:presLayoutVars>
          <dgm:bulletEnabled val="1"/>
        </dgm:presLayoutVars>
      </dgm:prSet>
      <dgm:spPr/>
    </dgm:pt>
    <dgm:pt modelId="{923F9B04-E156-469D-B7A1-FB54EEF24B2A}" type="pres">
      <dgm:prSet presAssocID="{A53D8D69-E1D0-4F36-8FD8-1218268441FB}" presName="sibTrans" presStyleLbl="sibTrans2D1" presStyleIdx="2" presStyleCnt="5"/>
      <dgm:spPr/>
    </dgm:pt>
    <dgm:pt modelId="{AD983FAB-BF18-4655-BD53-D11EF4769077}" type="pres">
      <dgm:prSet presAssocID="{A53D8D69-E1D0-4F36-8FD8-1218268441FB}" presName="connectorText" presStyleLbl="sibTrans2D1" presStyleIdx="2" presStyleCnt="5"/>
      <dgm:spPr/>
    </dgm:pt>
    <dgm:pt modelId="{5197A15C-2A77-4EF8-A549-41EC54E191D2}" type="pres">
      <dgm:prSet presAssocID="{3E51290A-0D30-4236-A172-6EF6B320553E}" presName="node" presStyleLbl="node1" presStyleIdx="3" presStyleCnt="6">
        <dgm:presLayoutVars>
          <dgm:bulletEnabled val="1"/>
        </dgm:presLayoutVars>
      </dgm:prSet>
      <dgm:spPr/>
    </dgm:pt>
    <dgm:pt modelId="{F2171E65-C698-4D12-BD47-68974E231BE2}" type="pres">
      <dgm:prSet presAssocID="{E5EC07E5-A1EE-4236-9408-B5E0152D6123}" presName="sibTrans" presStyleLbl="sibTrans2D1" presStyleIdx="3" presStyleCnt="5"/>
      <dgm:spPr/>
    </dgm:pt>
    <dgm:pt modelId="{E7D84468-3D69-46D5-9D9B-60A380F5F509}" type="pres">
      <dgm:prSet presAssocID="{E5EC07E5-A1EE-4236-9408-B5E0152D6123}" presName="connectorText" presStyleLbl="sibTrans2D1" presStyleIdx="3" presStyleCnt="5"/>
      <dgm:spPr/>
    </dgm:pt>
    <dgm:pt modelId="{7BA61343-1884-4330-BB17-207C4FA921C5}" type="pres">
      <dgm:prSet presAssocID="{ABF77F60-2092-490E-ADC6-1F9D24EE421A}" presName="node" presStyleLbl="node1" presStyleIdx="4" presStyleCnt="6">
        <dgm:presLayoutVars>
          <dgm:bulletEnabled val="1"/>
        </dgm:presLayoutVars>
      </dgm:prSet>
      <dgm:spPr/>
    </dgm:pt>
    <dgm:pt modelId="{F9A61E8F-E8EC-46B3-9F00-5B5078CB3C66}" type="pres">
      <dgm:prSet presAssocID="{81EFEA37-5E1E-441A-AD39-F94EE0AFE1D3}" presName="sibTrans" presStyleLbl="sibTrans2D1" presStyleIdx="4" presStyleCnt="5"/>
      <dgm:spPr/>
    </dgm:pt>
    <dgm:pt modelId="{DCA61590-CC2F-4F1B-9F5D-FA355CB9788C}" type="pres">
      <dgm:prSet presAssocID="{81EFEA37-5E1E-441A-AD39-F94EE0AFE1D3}" presName="connectorText" presStyleLbl="sibTrans2D1" presStyleIdx="4" presStyleCnt="5"/>
      <dgm:spPr/>
    </dgm:pt>
    <dgm:pt modelId="{2CDBD967-40FC-42C5-8EBE-80C9D517A35C}" type="pres">
      <dgm:prSet presAssocID="{FB4E24E4-B553-45D3-AA44-3ADF4FCE6215}" presName="node" presStyleLbl="node1" presStyleIdx="5" presStyleCnt="6">
        <dgm:presLayoutVars>
          <dgm:bulletEnabled val="1"/>
        </dgm:presLayoutVars>
      </dgm:prSet>
      <dgm:spPr/>
    </dgm:pt>
  </dgm:ptLst>
  <dgm:cxnLst>
    <dgm:cxn modelId="{B149CF0B-28FD-4089-BD78-94440FFF3CCB}" type="presOf" srcId="{E5EC07E5-A1EE-4236-9408-B5E0152D6123}" destId="{E7D84468-3D69-46D5-9D9B-60A380F5F509}" srcOrd="1" destOrd="0" presId="urn:microsoft.com/office/officeart/2005/8/layout/process1"/>
    <dgm:cxn modelId="{A5334B11-55FA-447C-A0F2-394E3721C870}" type="presOf" srcId="{FB4E24E4-B553-45D3-AA44-3ADF4FCE6215}" destId="{2CDBD967-40FC-42C5-8EBE-80C9D517A35C}" srcOrd="0" destOrd="0" presId="urn:microsoft.com/office/officeart/2005/8/layout/process1"/>
    <dgm:cxn modelId="{2E036715-9E24-4B6E-8812-23A7559D208C}" type="presOf" srcId="{E5EC07E5-A1EE-4236-9408-B5E0152D6123}" destId="{F2171E65-C698-4D12-BD47-68974E231BE2}" srcOrd="0" destOrd="0" presId="urn:microsoft.com/office/officeart/2005/8/layout/process1"/>
    <dgm:cxn modelId="{EEB61F16-837A-4D87-AD78-2BAD3A00649F}" type="presOf" srcId="{A53D8D69-E1D0-4F36-8FD8-1218268441FB}" destId="{923F9B04-E156-469D-B7A1-FB54EEF24B2A}" srcOrd="0" destOrd="0" presId="urn:microsoft.com/office/officeart/2005/8/layout/process1"/>
    <dgm:cxn modelId="{A1C02B1B-E849-49E3-B00C-E6D1376666DB}" type="presOf" srcId="{F038083A-BCCF-4776-A711-26C9A9A2B608}" destId="{3EF651C1-FBB2-4289-81D8-B31EE8EFFC0E}" srcOrd="0" destOrd="0" presId="urn:microsoft.com/office/officeart/2005/8/layout/process1"/>
    <dgm:cxn modelId="{12CF0C21-9989-4B03-A93D-8FB2F00D17D0}" srcId="{2059BE05-CAFD-4310-A5B6-5F7B211AEDBE}" destId="{FB4E24E4-B553-45D3-AA44-3ADF4FCE6215}" srcOrd="5" destOrd="0" parTransId="{C33FB21D-E652-4D83-ADF2-12B23D61DD7D}" sibTransId="{C50BFD4A-E949-4D31-9562-8C23B7767C32}"/>
    <dgm:cxn modelId="{B066772F-17D0-417D-BC87-A6EBC49526CC}" type="presOf" srcId="{81EFEA37-5E1E-441A-AD39-F94EE0AFE1D3}" destId="{DCA61590-CC2F-4F1B-9F5D-FA355CB9788C}" srcOrd="1" destOrd="0" presId="urn:microsoft.com/office/officeart/2005/8/layout/process1"/>
    <dgm:cxn modelId="{531E2737-343F-484A-9F3B-8CB06B441F93}" type="presOf" srcId="{05A5220C-2A7B-4EB5-97FC-883BAD4F7F63}" destId="{339BE948-839F-4E3A-ABA6-4D18F20A492E}" srcOrd="0" destOrd="0" presId="urn:microsoft.com/office/officeart/2005/8/layout/process1"/>
    <dgm:cxn modelId="{A539B05E-FA44-44FC-820D-9ED6AAB9BC70}" srcId="{2059BE05-CAFD-4310-A5B6-5F7B211AEDBE}" destId="{F038083A-BCCF-4776-A711-26C9A9A2B608}" srcOrd="0" destOrd="0" parTransId="{C529B39F-4E76-41D0-9612-D17B448BAF3A}" sibTransId="{05A5220C-2A7B-4EB5-97FC-883BAD4F7F63}"/>
    <dgm:cxn modelId="{CCFD0F66-2C5B-4080-920C-9F9C5D3759C0}" srcId="{2059BE05-CAFD-4310-A5B6-5F7B211AEDBE}" destId="{ABF77F60-2092-490E-ADC6-1F9D24EE421A}" srcOrd="4" destOrd="0" parTransId="{7D5F11FD-594D-4BE6-91EC-9E6198D76D75}" sibTransId="{81EFEA37-5E1E-441A-AD39-F94EE0AFE1D3}"/>
    <dgm:cxn modelId="{24644947-6F6E-4F4E-BF24-77A2A004EACC}" srcId="{2059BE05-CAFD-4310-A5B6-5F7B211AEDBE}" destId="{3E51290A-0D30-4236-A172-6EF6B320553E}" srcOrd="3" destOrd="0" parTransId="{D626AD79-4422-465D-83FF-C99520E7DEDD}" sibTransId="{E5EC07E5-A1EE-4236-9408-B5E0152D6123}"/>
    <dgm:cxn modelId="{16867878-CED0-434F-9AF0-3167A713D1DB}" type="presOf" srcId="{77D062B9-AF1A-471B-B2EC-869AD67EA0B8}" destId="{3042FA66-EABB-42D0-A9BC-F11DD439637B}" srcOrd="0" destOrd="0" presId="urn:microsoft.com/office/officeart/2005/8/layout/process1"/>
    <dgm:cxn modelId="{3F0C1A82-5286-47EE-AFB5-EF65ED49ED02}" type="presOf" srcId="{05A5220C-2A7B-4EB5-97FC-883BAD4F7F63}" destId="{82844F08-BAE0-41A2-8119-1E9F9E4A865E}" srcOrd="1" destOrd="0" presId="urn:microsoft.com/office/officeart/2005/8/layout/process1"/>
    <dgm:cxn modelId="{B6BA5882-A73D-4368-BF4D-8CEC22DFA34E}" srcId="{2059BE05-CAFD-4310-A5B6-5F7B211AEDBE}" destId="{77D062B9-AF1A-471B-B2EC-869AD67EA0B8}" srcOrd="1" destOrd="0" parTransId="{DBA16ED4-B410-4051-ACB4-2AEBFA562D4E}" sibTransId="{4AA577B0-B937-4126-8944-B4F2076ECB79}"/>
    <dgm:cxn modelId="{FFAAC491-E552-4E5C-BFA0-525514A22709}" type="presOf" srcId="{3E51290A-0D30-4236-A172-6EF6B320553E}" destId="{5197A15C-2A77-4EF8-A549-41EC54E191D2}" srcOrd="0" destOrd="0" presId="urn:microsoft.com/office/officeart/2005/8/layout/process1"/>
    <dgm:cxn modelId="{1EBDB8AF-4058-4D82-BDAC-20F2ED82C80C}" type="presOf" srcId="{2059BE05-CAFD-4310-A5B6-5F7B211AEDBE}" destId="{B5ACB290-8713-43E5-8DE3-C659A800C52D}" srcOrd="0" destOrd="0" presId="urn:microsoft.com/office/officeart/2005/8/layout/process1"/>
    <dgm:cxn modelId="{19A5CDB8-2165-4F24-AB84-DEF05A53CB5E}" type="presOf" srcId="{4AA577B0-B937-4126-8944-B4F2076ECB79}" destId="{100C7335-7CA0-405F-BFB0-C91005D4FC6C}" srcOrd="1" destOrd="0" presId="urn:microsoft.com/office/officeart/2005/8/layout/process1"/>
    <dgm:cxn modelId="{B76157C5-AEA0-42FB-9A52-E414B4B8521F}" type="presOf" srcId="{A53D8D69-E1D0-4F36-8FD8-1218268441FB}" destId="{AD983FAB-BF18-4655-BD53-D11EF4769077}" srcOrd="1" destOrd="0" presId="urn:microsoft.com/office/officeart/2005/8/layout/process1"/>
    <dgm:cxn modelId="{E924BDC9-B1D7-4CA5-B04D-171780B8F0DB}" type="presOf" srcId="{29C92517-4F8B-47C1-A76D-F62D238A97CD}" destId="{737E7B41-E70B-4EE3-B784-3CDFB38F4001}" srcOrd="0" destOrd="0" presId="urn:microsoft.com/office/officeart/2005/8/layout/process1"/>
    <dgm:cxn modelId="{CD4FF1CD-6DC6-48C3-803D-E4203F32AB04}" srcId="{2059BE05-CAFD-4310-A5B6-5F7B211AEDBE}" destId="{29C92517-4F8B-47C1-A76D-F62D238A97CD}" srcOrd="2" destOrd="0" parTransId="{6B1D4948-0F89-4F0E-91D4-7686C145FFF1}" sibTransId="{A53D8D69-E1D0-4F36-8FD8-1218268441FB}"/>
    <dgm:cxn modelId="{65EA24E8-A474-4F78-A0FA-A64F56C011BD}" type="presOf" srcId="{81EFEA37-5E1E-441A-AD39-F94EE0AFE1D3}" destId="{F9A61E8F-E8EC-46B3-9F00-5B5078CB3C66}" srcOrd="0" destOrd="0" presId="urn:microsoft.com/office/officeart/2005/8/layout/process1"/>
    <dgm:cxn modelId="{D2BE82F3-97FA-4D0D-A7C9-4B31A2514007}" type="presOf" srcId="{4AA577B0-B937-4126-8944-B4F2076ECB79}" destId="{6E4F8434-603F-4150-94BB-15E80C3D8A8F}" srcOrd="0" destOrd="0" presId="urn:microsoft.com/office/officeart/2005/8/layout/process1"/>
    <dgm:cxn modelId="{05B98BFD-1A7C-4110-B675-2AC72FEF172D}" type="presOf" srcId="{ABF77F60-2092-490E-ADC6-1F9D24EE421A}" destId="{7BA61343-1884-4330-BB17-207C4FA921C5}" srcOrd="0" destOrd="0" presId="urn:microsoft.com/office/officeart/2005/8/layout/process1"/>
    <dgm:cxn modelId="{1E44A99F-6021-40FF-B20B-4664173D581D}" type="presParOf" srcId="{B5ACB290-8713-43E5-8DE3-C659A800C52D}" destId="{3EF651C1-FBB2-4289-81D8-B31EE8EFFC0E}" srcOrd="0" destOrd="0" presId="urn:microsoft.com/office/officeart/2005/8/layout/process1"/>
    <dgm:cxn modelId="{85256090-7A20-4CDC-AE92-A4AE874F9924}" type="presParOf" srcId="{B5ACB290-8713-43E5-8DE3-C659A800C52D}" destId="{339BE948-839F-4E3A-ABA6-4D18F20A492E}" srcOrd="1" destOrd="0" presId="urn:microsoft.com/office/officeart/2005/8/layout/process1"/>
    <dgm:cxn modelId="{D8B73FF9-8107-4257-9D5E-B55E418957ED}" type="presParOf" srcId="{339BE948-839F-4E3A-ABA6-4D18F20A492E}" destId="{82844F08-BAE0-41A2-8119-1E9F9E4A865E}" srcOrd="0" destOrd="0" presId="urn:microsoft.com/office/officeart/2005/8/layout/process1"/>
    <dgm:cxn modelId="{F993C0FC-9F44-4887-8514-B7710DC7AEB6}" type="presParOf" srcId="{B5ACB290-8713-43E5-8DE3-C659A800C52D}" destId="{3042FA66-EABB-42D0-A9BC-F11DD439637B}" srcOrd="2" destOrd="0" presId="urn:microsoft.com/office/officeart/2005/8/layout/process1"/>
    <dgm:cxn modelId="{0E1A6B90-4270-4B74-9FCB-B753D314F05F}" type="presParOf" srcId="{B5ACB290-8713-43E5-8DE3-C659A800C52D}" destId="{6E4F8434-603F-4150-94BB-15E80C3D8A8F}" srcOrd="3" destOrd="0" presId="urn:microsoft.com/office/officeart/2005/8/layout/process1"/>
    <dgm:cxn modelId="{27BB228C-A86C-4E36-9A6C-D3B283D8E1AA}" type="presParOf" srcId="{6E4F8434-603F-4150-94BB-15E80C3D8A8F}" destId="{100C7335-7CA0-405F-BFB0-C91005D4FC6C}" srcOrd="0" destOrd="0" presId="urn:microsoft.com/office/officeart/2005/8/layout/process1"/>
    <dgm:cxn modelId="{202C716F-4149-49A7-BE08-092D81F9C07A}" type="presParOf" srcId="{B5ACB290-8713-43E5-8DE3-C659A800C52D}" destId="{737E7B41-E70B-4EE3-B784-3CDFB38F4001}" srcOrd="4" destOrd="0" presId="urn:microsoft.com/office/officeart/2005/8/layout/process1"/>
    <dgm:cxn modelId="{AB3EAD78-9750-44D4-9303-6BA7AA6B9B08}" type="presParOf" srcId="{B5ACB290-8713-43E5-8DE3-C659A800C52D}" destId="{923F9B04-E156-469D-B7A1-FB54EEF24B2A}" srcOrd="5" destOrd="0" presId="urn:microsoft.com/office/officeart/2005/8/layout/process1"/>
    <dgm:cxn modelId="{CB98560E-674A-425E-992A-1540147EF2B7}" type="presParOf" srcId="{923F9B04-E156-469D-B7A1-FB54EEF24B2A}" destId="{AD983FAB-BF18-4655-BD53-D11EF4769077}" srcOrd="0" destOrd="0" presId="urn:microsoft.com/office/officeart/2005/8/layout/process1"/>
    <dgm:cxn modelId="{A017CB87-1289-4A4E-BA73-F9E9F5622365}" type="presParOf" srcId="{B5ACB290-8713-43E5-8DE3-C659A800C52D}" destId="{5197A15C-2A77-4EF8-A549-41EC54E191D2}" srcOrd="6" destOrd="0" presId="urn:microsoft.com/office/officeart/2005/8/layout/process1"/>
    <dgm:cxn modelId="{AF481B18-0300-4893-A75B-8FCA46ACE992}" type="presParOf" srcId="{B5ACB290-8713-43E5-8DE3-C659A800C52D}" destId="{F2171E65-C698-4D12-BD47-68974E231BE2}" srcOrd="7" destOrd="0" presId="urn:microsoft.com/office/officeart/2005/8/layout/process1"/>
    <dgm:cxn modelId="{2E06BBEA-6548-4DCE-BABB-36BE90DD454B}" type="presParOf" srcId="{F2171E65-C698-4D12-BD47-68974E231BE2}" destId="{E7D84468-3D69-46D5-9D9B-60A380F5F509}" srcOrd="0" destOrd="0" presId="urn:microsoft.com/office/officeart/2005/8/layout/process1"/>
    <dgm:cxn modelId="{04579DC7-F763-4DF8-B246-74797F32E465}" type="presParOf" srcId="{B5ACB290-8713-43E5-8DE3-C659A800C52D}" destId="{7BA61343-1884-4330-BB17-207C4FA921C5}" srcOrd="8" destOrd="0" presId="urn:microsoft.com/office/officeart/2005/8/layout/process1"/>
    <dgm:cxn modelId="{CC60D54C-D397-4E3E-893F-10C796CC408A}" type="presParOf" srcId="{B5ACB290-8713-43E5-8DE3-C659A800C52D}" destId="{F9A61E8F-E8EC-46B3-9F00-5B5078CB3C66}" srcOrd="9" destOrd="0" presId="urn:microsoft.com/office/officeart/2005/8/layout/process1"/>
    <dgm:cxn modelId="{2738AB1F-0B0D-4D72-B0EA-EABD97CF91D7}" type="presParOf" srcId="{F9A61E8F-E8EC-46B3-9F00-5B5078CB3C66}" destId="{DCA61590-CC2F-4F1B-9F5D-FA355CB9788C}" srcOrd="0" destOrd="0" presId="urn:microsoft.com/office/officeart/2005/8/layout/process1"/>
    <dgm:cxn modelId="{AFBD627A-F3F6-4463-84B0-110F2D930BC3}" type="presParOf" srcId="{B5ACB290-8713-43E5-8DE3-C659A800C52D}" destId="{2CDBD967-40FC-42C5-8EBE-80C9D517A35C}" srcOrd="1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D4DAEE-086B-4C77-8B84-A5FD9B516E3E}">
      <dsp:nvSpPr>
        <dsp:cNvPr id="0" name=""/>
        <dsp:cNvSpPr/>
      </dsp:nvSpPr>
      <dsp:spPr>
        <a:xfrm>
          <a:off x="380981" y="0"/>
          <a:ext cx="7083928" cy="7083928"/>
        </a:xfrm>
        <a:prstGeom prst="triangl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9B711D8-A8FE-4D7A-843B-727202B4E4FE}">
      <dsp:nvSpPr>
        <dsp:cNvPr id="0" name=""/>
        <dsp:cNvSpPr/>
      </dsp:nvSpPr>
      <dsp:spPr>
        <a:xfrm>
          <a:off x="3888305" y="711156"/>
          <a:ext cx="4604553" cy="987875"/>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l-GR" sz="2000" b="1" kern="1200" dirty="0"/>
            <a:t>Συστατικό</a:t>
          </a:r>
          <a:r>
            <a:rPr lang="el-GR" sz="2000" kern="1200" dirty="0"/>
            <a:t> </a:t>
          </a:r>
          <a:r>
            <a:rPr lang="en-US" sz="2000" kern="1200" dirty="0" err="1"/>
            <a:t>στοιχείο</a:t>
          </a:r>
          <a:r>
            <a:rPr lang="en-US" sz="2000" kern="1200" dirty="0"/>
            <a:t> </a:t>
          </a:r>
          <a:r>
            <a:rPr lang="el-GR" sz="2000" kern="1200" dirty="0"/>
            <a:t>είναι η «από κάτω προς τα πάνω» </a:t>
          </a:r>
          <a:r>
            <a:rPr lang="en-US" sz="2000" kern="1200" dirty="0" err="1"/>
            <a:t>δι</a:t>
          </a:r>
          <a:r>
            <a:rPr lang="en-US" sz="2000" kern="1200" dirty="0"/>
            <a:t>αδικασία</a:t>
          </a:r>
          <a:endParaRPr lang="el-GR" sz="2000" kern="1200" dirty="0"/>
        </a:p>
      </dsp:txBody>
      <dsp:txXfrm>
        <a:off x="3936529" y="759380"/>
        <a:ext cx="4508105" cy="891427"/>
      </dsp:txXfrm>
    </dsp:sp>
    <dsp:sp modelId="{61E050AC-641B-4ABF-BAEC-72ABE4E6EF79}">
      <dsp:nvSpPr>
        <dsp:cNvPr id="0" name=""/>
        <dsp:cNvSpPr/>
      </dsp:nvSpPr>
      <dsp:spPr>
        <a:xfrm>
          <a:off x="3809981" y="5206631"/>
          <a:ext cx="4604553" cy="987875"/>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dirty="0" err="1"/>
            <a:t>Εφ</a:t>
          </a:r>
          <a:r>
            <a:rPr lang="en-US" sz="2000" kern="1200" dirty="0"/>
            <a:t>αρμόζεται </a:t>
          </a:r>
          <a:r>
            <a:rPr lang="el-GR" sz="2000" kern="1200" dirty="0"/>
            <a:t> σε συγκεκριμένες </a:t>
          </a:r>
          <a:r>
            <a:rPr lang="el-GR" sz="2000" kern="1200" dirty="0" err="1"/>
            <a:t>υποπεριφερειακές</a:t>
          </a:r>
          <a:r>
            <a:rPr lang="el-GR" sz="2000" kern="1200" dirty="0"/>
            <a:t> περιοχές.</a:t>
          </a:r>
        </a:p>
      </dsp:txBody>
      <dsp:txXfrm>
        <a:off x="3858205" y="5254855"/>
        <a:ext cx="4508105" cy="891427"/>
      </dsp:txXfrm>
    </dsp:sp>
    <dsp:sp modelId="{DBFDDA1B-FF4E-4189-9BB1-F05D65265779}">
      <dsp:nvSpPr>
        <dsp:cNvPr id="0" name=""/>
        <dsp:cNvSpPr/>
      </dsp:nvSpPr>
      <dsp:spPr>
        <a:xfrm>
          <a:off x="3809981" y="4107166"/>
          <a:ext cx="4604553" cy="987875"/>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l-GR" sz="2000" kern="1200" dirty="0" err="1"/>
            <a:t>Απ</a:t>
          </a:r>
          <a:r>
            <a:rPr lang="en-US" sz="2000" kern="1200" dirty="0" err="1"/>
            <a:t>οτελεί</a:t>
          </a:r>
          <a:r>
            <a:rPr lang="en-US" sz="2000" kern="1200" dirty="0"/>
            <a:t> π</a:t>
          </a:r>
          <a:r>
            <a:rPr lang="en-US" sz="2000" kern="1200" dirty="0" err="1"/>
            <a:t>ολυτομε</a:t>
          </a:r>
          <a:r>
            <a:rPr lang="en-US" sz="2000" kern="1200" dirty="0"/>
            <a:t>ακή και </a:t>
          </a:r>
          <a:r>
            <a:rPr lang="el-GR" sz="2000" kern="1200" dirty="0" err="1"/>
            <a:t>πολυταμειακή</a:t>
          </a:r>
          <a:r>
            <a:rPr lang="el-GR" sz="2000" kern="1200" dirty="0"/>
            <a:t> προσέγγιση</a:t>
          </a:r>
        </a:p>
      </dsp:txBody>
      <dsp:txXfrm>
        <a:off x="3858205" y="4155390"/>
        <a:ext cx="4508105" cy="891427"/>
      </dsp:txXfrm>
    </dsp:sp>
    <dsp:sp modelId="{58A84108-CC5B-426A-AE01-7956D543FBD8}">
      <dsp:nvSpPr>
        <dsp:cNvPr id="0" name=""/>
        <dsp:cNvSpPr/>
      </dsp:nvSpPr>
      <dsp:spPr>
        <a:xfrm>
          <a:off x="3852896" y="1822110"/>
          <a:ext cx="4604553" cy="987875"/>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l-GR" sz="2000" b="1" kern="1200" dirty="0"/>
            <a:t>Η</a:t>
          </a:r>
          <a:r>
            <a:rPr lang="en-US" sz="2000" b="1" kern="1200" dirty="0"/>
            <a:t> </a:t>
          </a:r>
          <a:r>
            <a:rPr lang="el-GR" sz="2000" b="1" kern="1200" dirty="0"/>
            <a:t>Στρατηγική </a:t>
          </a:r>
          <a:r>
            <a:rPr lang="el-GR" sz="2000" kern="1200" dirty="0"/>
            <a:t>για την περιοχή </a:t>
          </a:r>
          <a:r>
            <a:rPr lang="el-GR" sz="2000" kern="1200" dirty="0" err="1"/>
            <a:t>αποτελ</a:t>
          </a:r>
          <a:r>
            <a:rPr lang="en-US" sz="2000" kern="1200" dirty="0" err="1"/>
            <a:t>εί</a:t>
          </a:r>
          <a:r>
            <a:rPr lang="en-US" sz="2000" kern="1200" dirty="0"/>
            <a:t> </a:t>
          </a:r>
          <a:r>
            <a:rPr lang="el-GR" sz="2000" kern="1200" dirty="0"/>
            <a:t> προϊόν διαβούλευσης με τους αντιπροσωπευτικούς φορείς της περιοχής</a:t>
          </a:r>
        </a:p>
      </dsp:txBody>
      <dsp:txXfrm>
        <a:off x="3901120" y="1870334"/>
        <a:ext cx="4508105" cy="891427"/>
      </dsp:txXfrm>
    </dsp:sp>
    <dsp:sp modelId="{38ECC39D-0C54-42CA-B63F-E13FF8AC2CCA}">
      <dsp:nvSpPr>
        <dsp:cNvPr id="0" name=""/>
        <dsp:cNvSpPr/>
      </dsp:nvSpPr>
      <dsp:spPr>
        <a:xfrm>
          <a:off x="3852896" y="2933741"/>
          <a:ext cx="4604553" cy="1092689"/>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dirty="0"/>
            <a:t>Λαμβ</a:t>
          </a:r>
          <a:r>
            <a:rPr lang="en-US" sz="2000" kern="1200" dirty="0" err="1"/>
            <a:t>άνει</a:t>
          </a:r>
          <a:r>
            <a:rPr lang="en-US" sz="2000" kern="1200" dirty="0"/>
            <a:t> </a:t>
          </a:r>
          <a:r>
            <a:rPr lang="el-GR" sz="2000" kern="1200" dirty="0"/>
            <a:t>υπόψη τις τοπικές ανάγκες και </a:t>
          </a:r>
          <a:r>
            <a:rPr lang="en-US" sz="2000" kern="1200" dirty="0" err="1"/>
            <a:t>τις</a:t>
          </a:r>
          <a:r>
            <a:rPr lang="en-US" sz="2000" kern="1200" dirty="0"/>
            <a:t> </a:t>
          </a:r>
          <a:r>
            <a:rPr lang="el-GR" sz="2000" kern="1200" dirty="0"/>
            <a:t>δυνατότητες</a:t>
          </a:r>
          <a:r>
            <a:rPr lang="en-US" sz="2000" kern="1200" dirty="0"/>
            <a:t> </a:t>
          </a:r>
          <a:r>
            <a:rPr lang="en-US" sz="2000" kern="1200" dirty="0" err="1"/>
            <a:t>της</a:t>
          </a:r>
          <a:r>
            <a:rPr lang="en-US" sz="2000" kern="1200" dirty="0"/>
            <a:t> π</a:t>
          </a:r>
          <a:r>
            <a:rPr lang="en-US" sz="2000" kern="1200" dirty="0" err="1"/>
            <a:t>εριοχής</a:t>
          </a:r>
          <a:r>
            <a:rPr lang="en-US" sz="2000" kern="1200" dirty="0"/>
            <a:t> </a:t>
          </a:r>
          <a:r>
            <a:rPr lang="en-US" sz="2000" kern="1200" dirty="0" err="1"/>
            <a:t>γι</a:t>
          </a:r>
          <a:r>
            <a:rPr lang="en-US" sz="2000" kern="1200" dirty="0"/>
            <a:t>α την εφαρμογή ολοκληρωμένων στρατηγικών τοπικής ανάπτυξης</a:t>
          </a:r>
          <a:endParaRPr lang="el-GR" sz="2000" kern="1200" dirty="0"/>
        </a:p>
      </dsp:txBody>
      <dsp:txXfrm>
        <a:off x="3906237" y="2987082"/>
        <a:ext cx="4497871" cy="98600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B6DCAB-506A-4928-B7DA-A9A445324560}">
      <dsp:nvSpPr>
        <dsp:cNvPr id="0" name=""/>
        <dsp:cNvSpPr/>
      </dsp:nvSpPr>
      <dsp:spPr>
        <a:xfrm>
          <a:off x="5798688" y="3477688"/>
          <a:ext cx="2235981" cy="2340900"/>
        </a:xfrm>
        <a:prstGeom prst="ellipse">
          <a:avLst/>
        </a:prstGeom>
        <a:solidFill>
          <a:schemeClr val="tx1">
            <a:lumMod val="65000"/>
            <a:lumOff val="35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l-GR" sz="3400" kern="1200" dirty="0"/>
            <a:t>εταιρική σχέση</a:t>
          </a:r>
        </a:p>
      </dsp:txBody>
      <dsp:txXfrm>
        <a:off x="6126140" y="3820505"/>
        <a:ext cx="1581077" cy="1655266"/>
      </dsp:txXfrm>
    </dsp:sp>
    <dsp:sp modelId="{A9FF4221-CCD5-4C1A-8E8C-01DF40C9DF45}">
      <dsp:nvSpPr>
        <dsp:cNvPr id="0" name=""/>
        <dsp:cNvSpPr/>
      </dsp:nvSpPr>
      <dsp:spPr>
        <a:xfrm rot="16200000">
          <a:off x="6748605" y="2760096"/>
          <a:ext cx="336145" cy="819974"/>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el-GR" sz="2700" kern="1200"/>
        </a:p>
      </dsp:txBody>
      <dsp:txXfrm>
        <a:off x="6799027" y="2974513"/>
        <a:ext cx="235302" cy="491984"/>
      </dsp:txXfrm>
    </dsp:sp>
    <dsp:sp modelId="{0C390D95-0987-46AE-8F88-3F61DA713B93}">
      <dsp:nvSpPr>
        <dsp:cNvPr id="0" name=""/>
        <dsp:cNvSpPr/>
      </dsp:nvSpPr>
      <dsp:spPr>
        <a:xfrm>
          <a:off x="5340832" y="-302501"/>
          <a:ext cx="3151692" cy="3145952"/>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l-GR" sz="2400" b="1" kern="1200" dirty="0"/>
            <a:t>αναπτυξιακός χαρακτήρας</a:t>
          </a:r>
        </a:p>
      </dsp:txBody>
      <dsp:txXfrm>
        <a:off x="5802387" y="158213"/>
        <a:ext cx="2228582" cy="2224524"/>
      </dsp:txXfrm>
    </dsp:sp>
    <dsp:sp modelId="{9B53B49A-85CE-41AB-BA2B-A83188215D9B}">
      <dsp:nvSpPr>
        <dsp:cNvPr id="0" name=""/>
        <dsp:cNvSpPr/>
      </dsp:nvSpPr>
      <dsp:spPr>
        <a:xfrm rot="20520000">
          <a:off x="8122392" y="3785863"/>
          <a:ext cx="372568" cy="819974"/>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el-GR" sz="2700" kern="1200"/>
        </a:p>
      </dsp:txBody>
      <dsp:txXfrm>
        <a:off x="8125127" y="3967127"/>
        <a:ext cx="260798" cy="491984"/>
      </dsp:txXfrm>
    </dsp:sp>
    <dsp:sp modelId="{93C552CC-89D5-460E-A468-B19C4C88D73E}">
      <dsp:nvSpPr>
        <dsp:cNvPr id="0" name=""/>
        <dsp:cNvSpPr/>
      </dsp:nvSpPr>
      <dsp:spPr>
        <a:xfrm>
          <a:off x="8579239" y="2030876"/>
          <a:ext cx="3099575" cy="3147013"/>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l-GR" sz="2700" b="1" kern="1200" dirty="0"/>
            <a:t>ικανοποιητική οικονομική ρευστότητα</a:t>
          </a:r>
          <a:endParaRPr lang="el-GR" sz="2700" kern="1200" dirty="0"/>
        </a:p>
      </dsp:txBody>
      <dsp:txXfrm>
        <a:off x="9033161" y="2491745"/>
        <a:ext cx="2191731" cy="2225275"/>
      </dsp:txXfrm>
    </dsp:sp>
    <dsp:sp modelId="{8F1A0EEF-187D-45CB-9099-A64D61C560A1}">
      <dsp:nvSpPr>
        <dsp:cNvPr id="0" name=""/>
        <dsp:cNvSpPr/>
      </dsp:nvSpPr>
      <dsp:spPr>
        <a:xfrm rot="3240000">
          <a:off x="7608247" y="5457696"/>
          <a:ext cx="388965" cy="819974"/>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el-GR" sz="2700" kern="1200"/>
        </a:p>
      </dsp:txBody>
      <dsp:txXfrm>
        <a:off x="7632297" y="5574489"/>
        <a:ext cx="272276" cy="491984"/>
      </dsp:txXfrm>
    </dsp:sp>
    <dsp:sp modelId="{C8558E5C-8F6D-4C63-9DCD-9B71034FDB5D}">
      <dsp:nvSpPr>
        <dsp:cNvPr id="0" name=""/>
        <dsp:cNvSpPr/>
      </dsp:nvSpPr>
      <dsp:spPr>
        <a:xfrm>
          <a:off x="7324545" y="5928213"/>
          <a:ext cx="3154948" cy="2905024"/>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l-GR" sz="2700" b="1" kern="1200" dirty="0"/>
            <a:t>ικανότητα διαχείρισης δημοσίων κονδυλίων</a:t>
          </a:r>
          <a:endParaRPr lang="el-GR" sz="2700" kern="1200" dirty="0"/>
        </a:p>
      </dsp:txBody>
      <dsp:txXfrm>
        <a:off x="7786576" y="6353644"/>
        <a:ext cx="2230886" cy="2054162"/>
      </dsp:txXfrm>
    </dsp:sp>
    <dsp:sp modelId="{5DB90F03-181E-4A60-A0C4-E062192AC8EB}">
      <dsp:nvSpPr>
        <dsp:cNvPr id="0" name=""/>
        <dsp:cNvSpPr/>
      </dsp:nvSpPr>
      <dsp:spPr>
        <a:xfrm rot="7560000">
          <a:off x="5794102" y="5487685"/>
          <a:ext cx="429473" cy="819974"/>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el-GR" sz="2700" kern="1200"/>
        </a:p>
      </dsp:txBody>
      <dsp:txXfrm rot="10800000">
        <a:off x="5896389" y="5599562"/>
        <a:ext cx="300631" cy="491984"/>
      </dsp:txXfrm>
    </dsp:sp>
    <dsp:sp modelId="{9D2558FD-999E-4FDE-ABCB-FAB96AB038DE}">
      <dsp:nvSpPr>
        <dsp:cNvPr id="0" name=""/>
        <dsp:cNvSpPr/>
      </dsp:nvSpPr>
      <dsp:spPr>
        <a:xfrm>
          <a:off x="3410622" y="6012176"/>
          <a:ext cx="3041430" cy="2737098"/>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l-GR" sz="2700" b="1" kern="1200" dirty="0"/>
            <a:t>η εύρυθμη λειτουργία της εταιρικής σχέσης </a:t>
          </a:r>
        </a:p>
      </dsp:txBody>
      <dsp:txXfrm>
        <a:off x="3856029" y="6413015"/>
        <a:ext cx="2150616" cy="1935420"/>
      </dsp:txXfrm>
    </dsp:sp>
    <dsp:sp modelId="{C63D7793-3E18-4027-9848-74ADC779105A}">
      <dsp:nvSpPr>
        <dsp:cNvPr id="0" name=""/>
        <dsp:cNvSpPr/>
      </dsp:nvSpPr>
      <dsp:spPr>
        <a:xfrm rot="11880000">
          <a:off x="5265266" y="3770772"/>
          <a:ext cx="425936" cy="819974"/>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el-GR" sz="2700" kern="1200"/>
        </a:p>
      </dsp:txBody>
      <dsp:txXfrm rot="10800000">
        <a:off x="5389920" y="3954510"/>
        <a:ext cx="298155" cy="491984"/>
      </dsp:txXfrm>
    </dsp:sp>
    <dsp:sp modelId="{B3CCE4FE-D0C7-4426-B007-82EF563FD5E2}">
      <dsp:nvSpPr>
        <dsp:cNvPr id="0" name=""/>
        <dsp:cNvSpPr/>
      </dsp:nvSpPr>
      <dsp:spPr>
        <a:xfrm>
          <a:off x="2253879" y="2144828"/>
          <a:ext cx="2900900" cy="2919109"/>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l-GR" sz="2700" b="1" kern="1200" dirty="0"/>
            <a:t>αναγκαία σύνθεση στο επίπεδο λήψης απόφασης </a:t>
          </a:r>
        </a:p>
      </dsp:txBody>
      <dsp:txXfrm>
        <a:off x="2678706" y="2572322"/>
        <a:ext cx="2051246" cy="206412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F651C1-FBB2-4289-81D8-B31EE8EFFC0E}">
      <dsp:nvSpPr>
        <dsp:cNvPr id="0" name=""/>
        <dsp:cNvSpPr/>
      </dsp:nvSpPr>
      <dsp:spPr>
        <a:xfrm>
          <a:off x="0" y="0"/>
          <a:ext cx="2181225" cy="12954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l-GR" sz="2200" kern="1200" dirty="0"/>
            <a:t>ΠΡΟΚΗΡΥΞΗ </a:t>
          </a:r>
        </a:p>
        <a:p>
          <a:pPr marL="0" lvl="0" indent="0" algn="ctr" defTabSz="977900" rtl="0">
            <a:lnSpc>
              <a:spcPct val="90000"/>
            </a:lnSpc>
            <a:spcBef>
              <a:spcPct val="0"/>
            </a:spcBef>
            <a:spcAft>
              <a:spcPct val="35000"/>
            </a:spcAft>
            <a:buNone/>
          </a:pPr>
          <a:r>
            <a:rPr lang="el-GR" sz="2200" kern="1200" dirty="0"/>
            <a:t>3</a:t>
          </a:r>
          <a:r>
            <a:rPr lang="el-GR" sz="2200" kern="1200" baseline="30000" dirty="0"/>
            <a:t>ος</a:t>
          </a:r>
          <a:r>
            <a:rPr lang="el-GR" sz="2200" kern="1200" dirty="0"/>
            <a:t>  2018</a:t>
          </a:r>
        </a:p>
      </dsp:txBody>
      <dsp:txXfrm>
        <a:off x="37941" y="37941"/>
        <a:ext cx="2105343" cy="1219518"/>
      </dsp:txXfrm>
    </dsp:sp>
    <dsp:sp modelId="{339BE948-839F-4E3A-ABA6-4D18F20A492E}">
      <dsp:nvSpPr>
        <dsp:cNvPr id="0" name=""/>
        <dsp:cNvSpPr/>
      </dsp:nvSpPr>
      <dsp:spPr>
        <a:xfrm>
          <a:off x="2399347" y="377228"/>
          <a:ext cx="462419" cy="54094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l-GR" sz="1700" kern="1200"/>
        </a:p>
      </dsp:txBody>
      <dsp:txXfrm>
        <a:off x="2399347" y="485417"/>
        <a:ext cx="323693" cy="324565"/>
      </dsp:txXfrm>
    </dsp:sp>
    <dsp:sp modelId="{3042FA66-EABB-42D0-A9BC-F11DD439637B}">
      <dsp:nvSpPr>
        <dsp:cNvPr id="0" name=""/>
        <dsp:cNvSpPr/>
      </dsp:nvSpPr>
      <dsp:spPr>
        <a:xfrm>
          <a:off x="3053714" y="0"/>
          <a:ext cx="2181225" cy="12954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l-GR" sz="2200" kern="1200" dirty="0"/>
            <a:t>ΚΑΤΑΘΕΣΗ ΠΡΟΤΑΣΕΩΝ  10</a:t>
          </a:r>
          <a:r>
            <a:rPr lang="el-GR" sz="2200" kern="1200" baseline="30000" dirty="0"/>
            <a:t>ος</a:t>
          </a:r>
          <a:r>
            <a:rPr lang="el-GR" sz="2200" kern="1200" dirty="0"/>
            <a:t> 2018</a:t>
          </a:r>
        </a:p>
      </dsp:txBody>
      <dsp:txXfrm>
        <a:off x="3091655" y="37941"/>
        <a:ext cx="2105343" cy="1219518"/>
      </dsp:txXfrm>
    </dsp:sp>
    <dsp:sp modelId="{6E4F8434-603F-4150-94BB-15E80C3D8A8F}">
      <dsp:nvSpPr>
        <dsp:cNvPr id="0" name=""/>
        <dsp:cNvSpPr/>
      </dsp:nvSpPr>
      <dsp:spPr>
        <a:xfrm>
          <a:off x="5453062" y="377228"/>
          <a:ext cx="462419" cy="54094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l-GR" sz="1700" kern="1200"/>
        </a:p>
      </dsp:txBody>
      <dsp:txXfrm>
        <a:off x="5453062" y="485417"/>
        <a:ext cx="323693" cy="324565"/>
      </dsp:txXfrm>
    </dsp:sp>
    <dsp:sp modelId="{737E7B41-E70B-4EE3-B784-3CDFB38F4001}">
      <dsp:nvSpPr>
        <dsp:cNvPr id="0" name=""/>
        <dsp:cNvSpPr/>
      </dsp:nvSpPr>
      <dsp:spPr>
        <a:xfrm>
          <a:off x="6107429" y="0"/>
          <a:ext cx="2181225" cy="12954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l-GR" sz="2200" kern="1200" dirty="0"/>
            <a:t>ΑΞΙΟΛΟΓΗΣΗ  </a:t>
          </a:r>
        </a:p>
        <a:p>
          <a:pPr marL="0" lvl="0" indent="0" algn="ctr" defTabSz="977900" rtl="0">
            <a:lnSpc>
              <a:spcPct val="90000"/>
            </a:lnSpc>
            <a:spcBef>
              <a:spcPct val="0"/>
            </a:spcBef>
            <a:spcAft>
              <a:spcPct val="35000"/>
            </a:spcAft>
            <a:buNone/>
          </a:pPr>
          <a:r>
            <a:rPr lang="el-GR" sz="2200" kern="1200" dirty="0"/>
            <a:t>4</a:t>
          </a:r>
          <a:r>
            <a:rPr lang="el-GR" sz="2200" kern="1200" baseline="30000" dirty="0"/>
            <a:t>ος</a:t>
          </a:r>
          <a:r>
            <a:rPr lang="el-GR" sz="2200" kern="1200" dirty="0"/>
            <a:t> 2019</a:t>
          </a:r>
        </a:p>
      </dsp:txBody>
      <dsp:txXfrm>
        <a:off x="6145370" y="37941"/>
        <a:ext cx="2105343" cy="1219518"/>
      </dsp:txXfrm>
    </dsp:sp>
    <dsp:sp modelId="{923F9B04-E156-469D-B7A1-FB54EEF24B2A}">
      <dsp:nvSpPr>
        <dsp:cNvPr id="0" name=""/>
        <dsp:cNvSpPr/>
      </dsp:nvSpPr>
      <dsp:spPr>
        <a:xfrm>
          <a:off x="8506777" y="377228"/>
          <a:ext cx="462419" cy="54094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l-GR" sz="1700" kern="1200"/>
        </a:p>
      </dsp:txBody>
      <dsp:txXfrm>
        <a:off x="8506777" y="485417"/>
        <a:ext cx="323693" cy="324565"/>
      </dsp:txXfrm>
    </dsp:sp>
    <dsp:sp modelId="{5197A15C-2A77-4EF8-A549-41EC54E191D2}">
      <dsp:nvSpPr>
        <dsp:cNvPr id="0" name=""/>
        <dsp:cNvSpPr/>
      </dsp:nvSpPr>
      <dsp:spPr>
        <a:xfrm>
          <a:off x="9161145" y="0"/>
          <a:ext cx="2181225" cy="12954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l-GR" sz="2200" kern="1200"/>
            <a:t>ΕΓΚΡΙΣΗ ΥΠΕΡΔΕΣΜΕΥΣΗΣ 9</a:t>
          </a:r>
          <a:r>
            <a:rPr lang="el-GR" sz="2200" kern="1200" baseline="30000"/>
            <a:t>ος</a:t>
          </a:r>
          <a:r>
            <a:rPr lang="el-GR" sz="2200" kern="1200"/>
            <a:t> 2019 </a:t>
          </a:r>
        </a:p>
      </dsp:txBody>
      <dsp:txXfrm>
        <a:off x="9199086" y="37941"/>
        <a:ext cx="2105343" cy="1219518"/>
      </dsp:txXfrm>
    </dsp:sp>
    <dsp:sp modelId="{F2171E65-C698-4D12-BD47-68974E231BE2}">
      <dsp:nvSpPr>
        <dsp:cNvPr id="0" name=""/>
        <dsp:cNvSpPr/>
      </dsp:nvSpPr>
      <dsp:spPr>
        <a:xfrm>
          <a:off x="11560492" y="377228"/>
          <a:ext cx="462419" cy="54094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l-GR" sz="1700" kern="1200"/>
        </a:p>
      </dsp:txBody>
      <dsp:txXfrm>
        <a:off x="11560492" y="485417"/>
        <a:ext cx="323693" cy="324565"/>
      </dsp:txXfrm>
    </dsp:sp>
    <dsp:sp modelId="{7BA61343-1884-4330-BB17-207C4FA921C5}">
      <dsp:nvSpPr>
        <dsp:cNvPr id="0" name=""/>
        <dsp:cNvSpPr/>
      </dsp:nvSpPr>
      <dsp:spPr>
        <a:xfrm>
          <a:off x="12214860" y="0"/>
          <a:ext cx="2181225" cy="12954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l-GR" sz="2200" kern="1200" dirty="0"/>
            <a:t>ΕΝΤΑΞΗ ΠΡΟΤΑΣΕΩΝ </a:t>
          </a:r>
        </a:p>
        <a:p>
          <a:pPr marL="0" lvl="0" indent="0" algn="ctr" defTabSz="977900" rtl="0">
            <a:lnSpc>
              <a:spcPct val="90000"/>
            </a:lnSpc>
            <a:spcBef>
              <a:spcPct val="0"/>
            </a:spcBef>
            <a:spcAft>
              <a:spcPct val="35000"/>
            </a:spcAft>
            <a:buNone/>
          </a:pPr>
          <a:r>
            <a:rPr lang="el-GR" sz="2200" kern="1200" dirty="0"/>
            <a:t>11</a:t>
          </a:r>
          <a:r>
            <a:rPr lang="el-GR" sz="2200" kern="1200" baseline="30000" dirty="0"/>
            <a:t>ος</a:t>
          </a:r>
          <a:r>
            <a:rPr lang="el-GR" sz="2200" kern="1200" dirty="0"/>
            <a:t> 2019 </a:t>
          </a:r>
        </a:p>
      </dsp:txBody>
      <dsp:txXfrm>
        <a:off x="12252801" y="37941"/>
        <a:ext cx="2105343" cy="1219518"/>
      </dsp:txXfrm>
    </dsp:sp>
    <dsp:sp modelId="{F9A61E8F-E8EC-46B3-9F00-5B5078CB3C66}">
      <dsp:nvSpPr>
        <dsp:cNvPr id="0" name=""/>
        <dsp:cNvSpPr/>
      </dsp:nvSpPr>
      <dsp:spPr>
        <a:xfrm>
          <a:off x="14614207" y="377228"/>
          <a:ext cx="462419" cy="54094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l-GR" sz="1700" kern="1200"/>
        </a:p>
      </dsp:txBody>
      <dsp:txXfrm>
        <a:off x="14614207" y="485417"/>
        <a:ext cx="323693" cy="324565"/>
      </dsp:txXfrm>
    </dsp:sp>
    <dsp:sp modelId="{2CDBD967-40FC-42C5-8EBE-80C9D517A35C}">
      <dsp:nvSpPr>
        <dsp:cNvPr id="0" name=""/>
        <dsp:cNvSpPr/>
      </dsp:nvSpPr>
      <dsp:spPr>
        <a:xfrm>
          <a:off x="15268575" y="0"/>
          <a:ext cx="2181225" cy="12954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l-GR" sz="2200" kern="1200" dirty="0"/>
            <a:t>ΥΠΟΓΡΑΦΗ ΣΥΜΒΑΣΕΩΝ 12</a:t>
          </a:r>
          <a:r>
            <a:rPr lang="el-GR" sz="2200" kern="1200" baseline="30000" dirty="0"/>
            <a:t>ος</a:t>
          </a:r>
          <a:r>
            <a:rPr lang="el-GR" sz="2200" kern="1200" dirty="0"/>
            <a:t> 2019</a:t>
          </a:r>
        </a:p>
      </dsp:txBody>
      <dsp:txXfrm>
        <a:off x="15306516" y="37941"/>
        <a:ext cx="2105343" cy="121951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F651C1-FBB2-4289-81D8-B31EE8EFFC0E}">
      <dsp:nvSpPr>
        <dsp:cNvPr id="0" name=""/>
        <dsp:cNvSpPr/>
      </dsp:nvSpPr>
      <dsp:spPr>
        <a:xfrm>
          <a:off x="0" y="0"/>
          <a:ext cx="2181225" cy="12954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l-GR" sz="2200" kern="1200" dirty="0"/>
            <a:t>ΠΡΟΚΗΡΥΞΗ </a:t>
          </a:r>
        </a:p>
        <a:p>
          <a:pPr marL="0" lvl="0" indent="0" algn="ctr" defTabSz="977900" rtl="0">
            <a:lnSpc>
              <a:spcPct val="90000"/>
            </a:lnSpc>
            <a:spcBef>
              <a:spcPct val="0"/>
            </a:spcBef>
            <a:spcAft>
              <a:spcPct val="35000"/>
            </a:spcAft>
            <a:buNone/>
          </a:pPr>
          <a:r>
            <a:rPr lang="el-GR" sz="2200" kern="1200" dirty="0"/>
            <a:t>2</a:t>
          </a:r>
          <a:r>
            <a:rPr lang="el-GR" sz="2200" kern="1200" baseline="30000" dirty="0"/>
            <a:t>ος</a:t>
          </a:r>
          <a:r>
            <a:rPr lang="el-GR" sz="2200" kern="1200" dirty="0"/>
            <a:t>  2019</a:t>
          </a:r>
        </a:p>
      </dsp:txBody>
      <dsp:txXfrm>
        <a:off x="37941" y="37941"/>
        <a:ext cx="2105343" cy="1219518"/>
      </dsp:txXfrm>
    </dsp:sp>
    <dsp:sp modelId="{339BE948-839F-4E3A-ABA6-4D18F20A492E}">
      <dsp:nvSpPr>
        <dsp:cNvPr id="0" name=""/>
        <dsp:cNvSpPr/>
      </dsp:nvSpPr>
      <dsp:spPr>
        <a:xfrm>
          <a:off x="2399347" y="377228"/>
          <a:ext cx="462419" cy="54094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l-GR" sz="1800" kern="1200"/>
        </a:p>
      </dsp:txBody>
      <dsp:txXfrm>
        <a:off x="2399347" y="485417"/>
        <a:ext cx="323693" cy="324565"/>
      </dsp:txXfrm>
    </dsp:sp>
    <dsp:sp modelId="{3042FA66-EABB-42D0-A9BC-F11DD439637B}">
      <dsp:nvSpPr>
        <dsp:cNvPr id="0" name=""/>
        <dsp:cNvSpPr/>
      </dsp:nvSpPr>
      <dsp:spPr>
        <a:xfrm>
          <a:off x="3053714" y="0"/>
          <a:ext cx="2181225" cy="12954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l-GR" sz="2200" kern="1200" dirty="0"/>
            <a:t>ΚΑΤΑΘΕΣΗ ΠΡΟΤΑΣΕΩΝ  </a:t>
          </a:r>
        </a:p>
        <a:p>
          <a:pPr marL="0" lvl="0" indent="0" algn="ctr" defTabSz="977900" rtl="0">
            <a:lnSpc>
              <a:spcPct val="90000"/>
            </a:lnSpc>
            <a:spcBef>
              <a:spcPct val="0"/>
            </a:spcBef>
            <a:spcAft>
              <a:spcPct val="35000"/>
            </a:spcAft>
            <a:buNone/>
          </a:pPr>
          <a:r>
            <a:rPr lang="el-GR" sz="2200" kern="1200" dirty="0"/>
            <a:t>9</a:t>
          </a:r>
          <a:r>
            <a:rPr lang="el-GR" sz="2200" kern="1200" baseline="30000" dirty="0"/>
            <a:t>ος</a:t>
          </a:r>
          <a:r>
            <a:rPr lang="el-GR" sz="2200" kern="1200" dirty="0"/>
            <a:t> 2019</a:t>
          </a:r>
        </a:p>
      </dsp:txBody>
      <dsp:txXfrm>
        <a:off x="3091655" y="37941"/>
        <a:ext cx="2105343" cy="1219518"/>
      </dsp:txXfrm>
    </dsp:sp>
    <dsp:sp modelId="{6E4F8434-603F-4150-94BB-15E80C3D8A8F}">
      <dsp:nvSpPr>
        <dsp:cNvPr id="0" name=""/>
        <dsp:cNvSpPr/>
      </dsp:nvSpPr>
      <dsp:spPr>
        <a:xfrm>
          <a:off x="5443613" y="377228"/>
          <a:ext cx="442387" cy="54094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l-GR" sz="1800" kern="1200"/>
        </a:p>
      </dsp:txBody>
      <dsp:txXfrm>
        <a:off x="5443613" y="485417"/>
        <a:ext cx="309671" cy="324565"/>
      </dsp:txXfrm>
    </dsp:sp>
    <dsp:sp modelId="{737E7B41-E70B-4EE3-B784-3CDFB38F4001}">
      <dsp:nvSpPr>
        <dsp:cNvPr id="0" name=""/>
        <dsp:cNvSpPr/>
      </dsp:nvSpPr>
      <dsp:spPr>
        <a:xfrm>
          <a:off x="6069633" y="0"/>
          <a:ext cx="2181225" cy="12954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l-GR" sz="2200" kern="1200" dirty="0"/>
            <a:t>ΑΞΙΟΛΟΓΗΣΗ  </a:t>
          </a:r>
        </a:p>
        <a:p>
          <a:pPr marL="0" lvl="0" indent="0" algn="ctr" defTabSz="977900" rtl="0">
            <a:lnSpc>
              <a:spcPct val="90000"/>
            </a:lnSpc>
            <a:spcBef>
              <a:spcPct val="0"/>
            </a:spcBef>
            <a:spcAft>
              <a:spcPct val="35000"/>
            </a:spcAft>
            <a:buNone/>
          </a:pPr>
          <a:r>
            <a:rPr lang="el-GR" sz="2200" kern="1200" dirty="0"/>
            <a:t>2</a:t>
          </a:r>
          <a:r>
            <a:rPr lang="el-GR" sz="2200" kern="1200" baseline="30000" dirty="0"/>
            <a:t>ος</a:t>
          </a:r>
          <a:r>
            <a:rPr lang="el-GR" sz="2200" kern="1200" dirty="0"/>
            <a:t> 2020</a:t>
          </a:r>
        </a:p>
      </dsp:txBody>
      <dsp:txXfrm>
        <a:off x="6107574" y="37941"/>
        <a:ext cx="2105343" cy="1219518"/>
      </dsp:txXfrm>
    </dsp:sp>
    <dsp:sp modelId="{923F9B04-E156-469D-B7A1-FB54EEF24B2A}">
      <dsp:nvSpPr>
        <dsp:cNvPr id="0" name=""/>
        <dsp:cNvSpPr/>
      </dsp:nvSpPr>
      <dsp:spPr>
        <a:xfrm>
          <a:off x="8478430" y="377228"/>
          <a:ext cx="482451" cy="54094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l-GR" sz="1800" kern="1200"/>
        </a:p>
      </dsp:txBody>
      <dsp:txXfrm>
        <a:off x="8478430" y="485417"/>
        <a:ext cx="337716" cy="324565"/>
      </dsp:txXfrm>
    </dsp:sp>
    <dsp:sp modelId="{5197A15C-2A77-4EF8-A549-41EC54E191D2}">
      <dsp:nvSpPr>
        <dsp:cNvPr id="0" name=""/>
        <dsp:cNvSpPr/>
      </dsp:nvSpPr>
      <dsp:spPr>
        <a:xfrm>
          <a:off x="9161145" y="0"/>
          <a:ext cx="2181225" cy="12954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l-GR" sz="2200" kern="1200" dirty="0"/>
            <a:t>ΕΓΚΡΙΣΗ ΥΠΕΡΔΕΣΜΕΥΣΗΣ 7</a:t>
          </a:r>
          <a:r>
            <a:rPr lang="el-GR" sz="2200" kern="1200" baseline="30000" dirty="0"/>
            <a:t>ος</a:t>
          </a:r>
          <a:r>
            <a:rPr lang="el-GR" sz="2200" kern="1200" dirty="0"/>
            <a:t> 2019 </a:t>
          </a:r>
        </a:p>
      </dsp:txBody>
      <dsp:txXfrm>
        <a:off x="9199086" y="37941"/>
        <a:ext cx="2105343" cy="1219518"/>
      </dsp:txXfrm>
    </dsp:sp>
    <dsp:sp modelId="{F2171E65-C698-4D12-BD47-68974E231BE2}">
      <dsp:nvSpPr>
        <dsp:cNvPr id="0" name=""/>
        <dsp:cNvSpPr/>
      </dsp:nvSpPr>
      <dsp:spPr>
        <a:xfrm>
          <a:off x="11560492" y="377228"/>
          <a:ext cx="462419" cy="54094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l-GR" sz="1800" kern="1200"/>
        </a:p>
      </dsp:txBody>
      <dsp:txXfrm>
        <a:off x="11560492" y="485417"/>
        <a:ext cx="323693" cy="324565"/>
      </dsp:txXfrm>
    </dsp:sp>
    <dsp:sp modelId="{7BA61343-1884-4330-BB17-207C4FA921C5}">
      <dsp:nvSpPr>
        <dsp:cNvPr id="0" name=""/>
        <dsp:cNvSpPr/>
      </dsp:nvSpPr>
      <dsp:spPr>
        <a:xfrm>
          <a:off x="12214860" y="0"/>
          <a:ext cx="2181225" cy="12954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l-GR" sz="2200" kern="1200" dirty="0"/>
            <a:t>ΕΝΤΑΞΗ ΠΡΟΤΑΣΕΩΝ </a:t>
          </a:r>
        </a:p>
        <a:p>
          <a:pPr marL="0" lvl="0" indent="0" algn="ctr" defTabSz="977900" rtl="0">
            <a:lnSpc>
              <a:spcPct val="90000"/>
            </a:lnSpc>
            <a:spcBef>
              <a:spcPct val="0"/>
            </a:spcBef>
            <a:spcAft>
              <a:spcPct val="35000"/>
            </a:spcAft>
            <a:buNone/>
          </a:pPr>
          <a:r>
            <a:rPr lang="el-GR" sz="2200" kern="1200" dirty="0"/>
            <a:t>9</a:t>
          </a:r>
          <a:r>
            <a:rPr lang="el-GR" sz="2200" kern="1200" baseline="30000" dirty="0"/>
            <a:t>ος</a:t>
          </a:r>
          <a:r>
            <a:rPr lang="el-GR" sz="2200" kern="1200" dirty="0"/>
            <a:t> 2020</a:t>
          </a:r>
        </a:p>
      </dsp:txBody>
      <dsp:txXfrm>
        <a:off x="12252801" y="37941"/>
        <a:ext cx="2105343" cy="1219518"/>
      </dsp:txXfrm>
    </dsp:sp>
    <dsp:sp modelId="{F9A61E8F-E8EC-46B3-9F00-5B5078CB3C66}">
      <dsp:nvSpPr>
        <dsp:cNvPr id="0" name=""/>
        <dsp:cNvSpPr/>
      </dsp:nvSpPr>
      <dsp:spPr>
        <a:xfrm>
          <a:off x="14614207" y="377228"/>
          <a:ext cx="462419" cy="54094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l-GR" sz="1800" kern="1200"/>
        </a:p>
      </dsp:txBody>
      <dsp:txXfrm>
        <a:off x="14614207" y="485417"/>
        <a:ext cx="323693" cy="324565"/>
      </dsp:txXfrm>
    </dsp:sp>
    <dsp:sp modelId="{2CDBD967-40FC-42C5-8EBE-80C9D517A35C}">
      <dsp:nvSpPr>
        <dsp:cNvPr id="0" name=""/>
        <dsp:cNvSpPr/>
      </dsp:nvSpPr>
      <dsp:spPr>
        <a:xfrm>
          <a:off x="15268575" y="0"/>
          <a:ext cx="2181225" cy="12954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l-GR" sz="2200" kern="1200" dirty="0"/>
            <a:t>ΥΠΟΓΡΑΦΗ ΣΥΜΒΑΣΕΩΝ </a:t>
          </a:r>
        </a:p>
        <a:p>
          <a:pPr marL="0" lvl="0" indent="0" algn="ctr" defTabSz="977900" rtl="0">
            <a:lnSpc>
              <a:spcPct val="90000"/>
            </a:lnSpc>
            <a:spcBef>
              <a:spcPct val="0"/>
            </a:spcBef>
            <a:spcAft>
              <a:spcPct val="35000"/>
            </a:spcAft>
            <a:buNone/>
          </a:pPr>
          <a:r>
            <a:rPr lang="el-GR" sz="2200" kern="1200" dirty="0"/>
            <a:t>10-12</a:t>
          </a:r>
          <a:r>
            <a:rPr lang="el-GR" sz="2200" kern="1200" baseline="30000" dirty="0"/>
            <a:t>ος</a:t>
          </a:r>
          <a:r>
            <a:rPr lang="el-GR" sz="2200" kern="1200" dirty="0"/>
            <a:t> 2020</a:t>
          </a:r>
        </a:p>
      </dsp:txBody>
      <dsp:txXfrm>
        <a:off x="15306516" y="37941"/>
        <a:ext cx="2105343" cy="1219518"/>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1C4C89-8E8F-4E8F-9814-606A35999234}" type="datetimeFigureOut">
              <a:rPr lang="el-GR" smtClean="0"/>
              <a:t>22/6/2021</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1C53D2-A5EF-43CE-B321-AFFBE25E2AF6}" type="slidenum">
              <a:rPr lang="el-GR" smtClean="0"/>
              <a:t>‹#›</a:t>
            </a:fld>
            <a:endParaRPr lang="el-GR"/>
          </a:p>
        </p:txBody>
      </p:sp>
    </p:spTree>
    <p:extLst>
      <p:ext uri="{BB962C8B-B14F-4D97-AF65-F5344CB8AC3E}">
        <p14:creationId xmlns:p14="http://schemas.microsoft.com/office/powerpoint/2010/main" val="6780046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5"/>
          </p:nvPr>
        </p:nvSpPr>
        <p:spPr/>
        <p:txBody>
          <a:bodyPr/>
          <a:lstStyle/>
          <a:p>
            <a:fld id="{A71C53D2-A5EF-43CE-B321-AFFBE25E2AF6}" type="slidenum">
              <a:rPr lang="el-GR" smtClean="0"/>
              <a:t>1</a:t>
            </a:fld>
            <a:endParaRPr lang="el-GR"/>
          </a:p>
        </p:txBody>
      </p:sp>
    </p:spTree>
    <p:extLst>
      <p:ext uri="{BB962C8B-B14F-4D97-AF65-F5344CB8AC3E}">
        <p14:creationId xmlns:p14="http://schemas.microsoft.com/office/powerpoint/2010/main" val="5039130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A71C53D2-A5EF-43CE-B321-AFFBE25E2AF6}" type="slidenum">
              <a:rPr lang="el-GR" smtClean="0"/>
              <a:t>2</a:t>
            </a:fld>
            <a:endParaRPr lang="el-GR"/>
          </a:p>
        </p:txBody>
      </p:sp>
    </p:spTree>
    <p:extLst>
      <p:ext uri="{BB962C8B-B14F-4D97-AF65-F5344CB8AC3E}">
        <p14:creationId xmlns:p14="http://schemas.microsoft.com/office/powerpoint/2010/main" val="21720750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A71C53D2-A5EF-43CE-B321-AFFBE25E2AF6}" type="slidenum">
              <a:rPr lang="el-GR" smtClean="0"/>
              <a:t>3</a:t>
            </a:fld>
            <a:endParaRPr lang="el-GR"/>
          </a:p>
        </p:txBody>
      </p:sp>
    </p:spTree>
    <p:extLst>
      <p:ext uri="{BB962C8B-B14F-4D97-AF65-F5344CB8AC3E}">
        <p14:creationId xmlns:p14="http://schemas.microsoft.com/office/powerpoint/2010/main" val="19908855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CFFACF74-0103-4F67-BF2F-5BF7C3A0F8D0}" type="slidenum">
              <a:rPr lang="el-GR" smtClean="0">
                <a:solidFill>
                  <a:prstClr val="black"/>
                </a:solidFill>
              </a:rPr>
              <a:pPr/>
              <a:t>4</a:t>
            </a:fld>
            <a:endParaRPr lang="el-GR">
              <a:solidFill>
                <a:prstClr val="black"/>
              </a:solidFill>
            </a:endParaRPr>
          </a:p>
        </p:txBody>
      </p:sp>
    </p:spTree>
    <p:extLst>
      <p:ext uri="{BB962C8B-B14F-4D97-AF65-F5344CB8AC3E}">
        <p14:creationId xmlns:p14="http://schemas.microsoft.com/office/powerpoint/2010/main" val="38140815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sz="1200" kern="1200" dirty="0">
                <a:solidFill>
                  <a:schemeClr val="tx1"/>
                </a:solidFill>
                <a:effectLst/>
                <a:latin typeface="+mn-lt"/>
                <a:ea typeface="+mn-ea"/>
                <a:cs typeface="+mn-cs"/>
              </a:rPr>
              <a:t>Μια ενιαία μεθοδολογία σχετικά με την CLLD για τα ESI </a:t>
            </a:r>
            <a:r>
              <a:rPr lang="el-GR" sz="1200" kern="1200" dirty="0" err="1">
                <a:solidFill>
                  <a:schemeClr val="tx1"/>
                </a:solidFill>
                <a:effectLst/>
                <a:latin typeface="+mn-lt"/>
                <a:ea typeface="+mn-ea"/>
                <a:cs typeface="+mn-cs"/>
              </a:rPr>
              <a:t>Funds</a:t>
            </a:r>
            <a:r>
              <a:rPr lang="el-GR" sz="1200" kern="1200" dirty="0">
                <a:solidFill>
                  <a:schemeClr val="tx1"/>
                </a:solidFill>
                <a:effectLst/>
                <a:latin typeface="+mn-lt"/>
                <a:ea typeface="+mn-ea"/>
                <a:cs typeface="+mn-cs"/>
              </a:rPr>
              <a:t>, η οποία:</a:t>
            </a:r>
          </a:p>
          <a:p>
            <a:r>
              <a:rPr lang="el-GR" sz="1200" kern="1200" dirty="0">
                <a:solidFill>
                  <a:schemeClr val="tx1"/>
                </a:solidFill>
                <a:effectLst/>
                <a:latin typeface="+mn-lt"/>
                <a:ea typeface="+mn-ea"/>
                <a:cs typeface="+mn-cs"/>
              </a:rPr>
              <a:t>»Εστιάζει σε συγκεκριμένες </a:t>
            </a:r>
            <a:r>
              <a:rPr lang="el-GR" sz="1200" kern="1200" dirty="0" err="1">
                <a:solidFill>
                  <a:schemeClr val="tx1"/>
                </a:solidFill>
                <a:effectLst/>
                <a:latin typeface="+mn-lt"/>
                <a:ea typeface="+mn-ea"/>
                <a:cs typeface="+mn-cs"/>
              </a:rPr>
              <a:t>υποπεριφερειακές</a:t>
            </a:r>
            <a:r>
              <a:rPr lang="el-GR" sz="1200" kern="1200" dirty="0">
                <a:solidFill>
                  <a:schemeClr val="tx1"/>
                </a:solidFill>
                <a:effectLst/>
                <a:latin typeface="+mn-lt"/>
                <a:ea typeface="+mn-ea"/>
                <a:cs typeface="+mn-cs"/>
              </a:rPr>
              <a:t> περιοχές.</a:t>
            </a:r>
          </a:p>
          <a:p>
            <a:r>
              <a:rPr lang="el-GR" sz="1200" kern="1200" dirty="0">
                <a:solidFill>
                  <a:schemeClr val="tx1"/>
                </a:solidFill>
                <a:effectLst/>
                <a:latin typeface="+mn-lt"/>
                <a:ea typeface="+mn-ea"/>
                <a:cs typeface="+mn-cs"/>
              </a:rPr>
              <a:t>»Καθοδηγείται από την κοινότητα, από ομάδες τοπικής δράσης που απαρτίζονται από εκπροσώπους τοπικών δημόσιων και ιδιωτικών κοινωνικοοικονομικών συμφερόντων.</a:t>
            </a:r>
          </a:p>
          <a:p>
            <a:r>
              <a:rPr lang="el-GR" sz="1200" kern="1200" dirty="0">
                <a:solidFill>
                  <a:schemeClr val="tx1"/>
                </a:solidFill>
                <a:effectLst/>
                <a:latin typeface="+mn-lt"/>
                <a:ea typeface="+mn-ea"/>
                <a:cs typeface="+mn-cs"/>
              </a:rPr>
              <a:t>»Πραγματοποιείται μέσω ολοκληρωμένων και </a:t>
            </a:r>
            <a:r>
              <a:rPr lang="el-GR" sz="1200" kern="1200" dirty="0" err="1">
                <a:solidFill>
                  <a:schemeClr val="tx1"/>
                </a:solidFill>
                <a:effectLst/>
                <a:latin typeface="+mn-lt"/>
                <a:ea typeface="+mn-ea"/>
                <a:cs typeface="+mn-cs"/>
              </a:rPr>
              <a:t>πολυτομεακών</a:t>
            </a:r>
            <a:r>
              <a:rPr lang="el-GR" sz="1200" kern="1200" dirty="0">
                <a:solidFill>
                  <a:schemeClr val="tx1"/>
                </a:solidFill>
                <a:effectLst/>
                <a:latin typeface="+mn-lt"/>
                <a:ea typeface="+mn-ea"/>
                <a:cs typeface="+mn-cs"/>
              </a:rPr>
              <a:t> τοπικών αναπτυξιακών στρατηγικών, σχεδιασμένων λαμβάνοντας υπόψη τις τοπικές ανάγκες και δυνατότητες και</a:t>
            </a:r>
          </a:p>
          <a:p>
            <a:r>
              <a:rPr lang="el-GR" sz="1200" kern="1200" dirty="0">
                <a:solidFill>
                  <a:schemeClr val="tx1"/>
                </a:solidFill>
                <a:effectLst/>
                <a:latin typeface="+mn-lt"/>
                <a:ea typeface="+mn-ea"/>
                <a:cs typeface="+mn-cs"/>
              </a:rPr>
              <a:t>»Λαμβάνει υπόψη τις τοπικές ανάγκες και δυνατότητες, περιλαμβάνει καινοτόμα χαρακτηριστικά στο τοπικό πλαίσιο, δικτύωση και, όπου απαιτείται, συνεργασία. Αυτή η ενιαία μεθοδολογία θα επιτρέψει τη συνδεδεμένη και ολοκληρωμένη χρήση των Ταμείων για την παροχή στρατηγικών τοπικής ανάπτυξης</a:t>
            </a:r>
            <a:endParaRPr lang="el-GR" dirty="0"/>
          </a:p>
        </p:txBody>
      </p:sp>
      <p:sp>
        <p:nvSpPr>
          <p:cNvPr id="4" name="Θέση αριθμού διαφάνειας 3"/>
          <p:cNvSpPr>
            <a:spLocks noGrp="1"/>
          </p:cNvSpPr>
          <p:nvPr>
            <p:ph type="sldNum" sz="quarter" idx="5"/>
          </p:nvPr>
        </p:nvSpPr>
        <p:spPr/>
        <p:txBody>
          <a:bodyPr/>
          <a:lstStyle/>
          <a:p>
            <a:fld id="{A71C53D2-A5EF-43CE-B321-AFFBE25E2AF6}" type="slidenum">
              <a:rPr lang="el-GR" smtClean="0">
                <a:solidFill>
                  <a:prstClr val="black"/>
                </a:solidFill>
              </a:rPr>
              <a:pPr/>
              <a:t>5</a:t>
            </a:fld>
            <a:endParaRPr lang="el-GR">
              <a:solidFill>
                <a:prstClr val="black"/>
              </a:solidFill>
            </a:endParaRPr>
          </a:p>
        </p:txBody>
      </p:sp>
    </p:spTree>
    <p:extLst>
      <p:ext uri="{BB962C8B-B14F-4D97-AF65-F5344CB8AC3E}">
        <p14:creationId xmlns:p14="http://schemas.microsoft.com/office/powerpoint/2010/main" val="15271156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Θέση εικόνας διαφάνειας 1"/>
          <p:cNvSpPr>
            <a:spLocks noGrp="1" noRot="1" noChangeAspect="1" noTextEdit="1"/>
          </p:cNvSpPr>
          <p:nvPr>
            <p:ph type="sldImg"/>
          </p:nvPr>
        </p:nvSpPr>
        <p:spPr bwMode="auto">
          <a:noFill/>
          <a:ln>
            <a:solidFill>
              <a:srgbClr val="000000"/>
            </a:solidFill>
            <a:miter lim="800000"/>
            <a:headEnd/>
            <a:tailEnd/>
          </a:ln>
        </p:spPr>
      </p:sp>
      <p:sp>
        <p:nvSpPr>
          <p:cNvPr id="18434" name="Θέση σημειώσεων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l-GR" altLang="el-GR"/>
          </a:p>
        </p:txBody>
      </p:sp>
      <p:sp>
        <p:nvSpPr>
          <p:cNvPr id="18435" name="Θέση αριθμού διαφάνειας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8C86B89-3B6D-44ED-9A2D-3B8968E55948}" type="slidenum">
              <a:rPr lang="el-GR" altLang="el-GR">
                <a:latin typeface="Arial" charset="0"/>
                <a:cs typeface="Arial" charset="0"/>
              </a:rPr>
              <a:pPr fontAlgn="base">
                <a:spcBef>
                  <a:spcPct val="0"/>
                </a:spcBef>
                <a:spcAft>
                  <a:spcPct val="0"/>
                </a:spcAft>
              </a:pPr>
              <a:t>7</a:t>
            </a:fld>
            <a:endParaRPr lang="el-GR" altLang="el-GR">
              <a:latin typeface="Arial" charset="0"/>
              <a:cs typeface="Arial" charset="0"/>
            </a:endParaRPr>
          </a:p>
        </p:txBody>
      </p:sp>
    </p:spTree>
    <p:extLst>
      <p:ext uri="{BB962C8B-B14F-4D97-AF65-F5344CB8AC3E}">
        <p14:creationId xmlns:p14="http://schemas.microsoft.com/office/powerpoint/2010/main" val="36401678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CFFACF74-0103-4F67-BF2F-5BF7C3A0F8D0}" type="slidenum">
              <a:rPr lang="el-GR" smtClean="0">
                <a:solidFill>
                  <a:prstClr val="black"/>
                </a:solidFill>
              </a:rPr>
              <a:pPr/>
              <a:t>10</a:t>
            </a:fld>
            <a:endParaRPr lang="el-GR">
              <a:solidFill>
                <a:prstClr val="black"/>
              </a:solidFill>
            </a:endParaRPr>
          </a:p>
        </p:txBody>
      </p:sp>
    </p:spTree>
    <p:extLst>
      <p:ext uri="{BB962C8B-B14F-4D97-AF65-F5344CB8AC3E}">
        <p14:creationId xmlns:p14="http://schemas.microsoft.com/office/powerpoint/2010/main" val="9852111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sz="1200" b="1" dirty="0">
                <a:solidFill>
                  <a:srgbClr val="273755"/>
                </a:solidFill>
                <a:latin typeface="Source Serif Pro Bold"/>
              </a:rPr>
              <a:t>Βιωσιμότητα και βιώσιμη ανάπτυξη του ελληνικού αλιευτικού τομέα καθώς και στην προστασία των αλιευτικών / θαλάσσιων </a:t>
            </a:r>
            <a:r>
              <a:rPr lang="el-GR" sz="1200" b="1" dirty="0" err="1">
                <a:solidFill>
                  <a:srgbClr val="273755"/>
                </a:solidFill>
                <a:latin typeface="Source Serif Pro Bold"/>
              </a:rPr>
              <a:t>πόρων:</a:t>
            </a:r>
            <a:r>
              <a:rPr lang="el-GR" sz="1200" kern="1200" dirty="0" err="1">
                <a:solidFill>
                  <a:schemeClr val="tx1"/>
                </a:solidFill>
                <a:effectLst/>
                <a:latin typeface="+mn-lt"/>
                <a:ea typeface="+mn-ea"/>
                <a:cs typeface="+mn-cs"/>
              </a:rPr>
              <a:t>Το</a:t>
            </a:r>
            <a:r>
              <a:rPr lang="el-GR" sz="1200" kern="1200" dirty="0">
                <a:solidFill>
                  <a:schemeClr val="tx1"/>
                </a:solidFill>
                <a:effectLst/>
                <a:latin typeface="+mn-lt"/>
                <a:ea typeface="+mn-ea"/>
                <a:cs typeface="+mn-cs"/>
              </a:rPr>
              <a:t> ΕΠ προβλέπει επενδύσεις για τον εκσυγχρονισμό αλιευτικών καταφυγίων και τόπων προσγείωσης, για καλύτερη υγεία και ασφάλεια, για την προώθηση της καινοτομίας και των εταιρικών σχέσεων μεταξύ αλιέων και επιστημόνων, για την ανάπτυξη συμπληρωματικών δραστηριοτήτων / νέων μορφών εισοδήματος για αλιείς και επενδύσεις που επιτρέπουν στους αλιείς να χρησιμοποιήστε και προσθέστε αξία σε ανεπιθύμητα αλιεύματα. Έχει επίσης προγραμματιστεί η δημιουργία και η παρακολούθηση τεχνητών υφάλων, με στόχο την προστασία και την αποκατάσταση της θαλάσσιας βιοποικιλότητας και τον περιορισμό των επιπτώσεων της αλιείας στο θαλάσσιο περιβάλλον</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sz="1200" b="1" dirty="0">
                <a:solidFill>
                  <a:srgbClr val="273755"/>
                </a:solidFill>
                <a:latin typeface="Source Serif Pro Bold"/>
              </a:rPr>
              <a:t>Προώθηση περιβαλλοντικά βιώσιμης, αποδοτικής χρήσης πόρων, καινοτόμων και ανταγωνιστικών και βασισμένων στη γνώση υδατοκαλλιέργεια. </a:t>
            </a:r>
            <a:r>
              <a:rPr lang="el-GR" sz="1200" kern="1200" dirty="0">
                <a:solidFill>
                  <a:schemeClr val="tx1"/>
                </a:solidFill>
                <a:effectLst/>
                <a:latin typeface="+mn-lt"/>
                <a:ea typeface="+mn-ea"/>
                <a:cs typeface="+mn-cs"/>
              </a:rPr>
              <a:t>Το ΕΤΘΑ θα υποστηρίξει παραγωγικές επενδύσεις στην υδατοκαλλιέργεια καθώς και επενδύσεις που στοχεύουν στην ενίσχυση της ανταγωνιστικότητας και της βιωσιμότητας του τομέα της υδατοκαλλιέργειας.</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sz="1200" b="1" kern="1200" dirty="0">
                <a:solidFill>
                  <a:schemeClr val="tx1"/>
                </a:solidFill>
                <a:effectLst/>
                <a:latin typeface="+mn-lt"/>
                <a:ea typeface="+mn-ea"/>
                <a:cs typeface="+mn-cs"/>
              </a:rPr>
              <a:t>Προώθηση της εφαρμογής της Κοινής Αλιευτικής Πολιτικής. </a:t>
            </a:r>
            <a:r>
              <a:rPr lang="el-GR" sz="1200" kern="1200" dirty="0">
                <a:solidFill>
                  <a:schemeClr val="tx1"/>
                </a:solidFill>
                <a:effectLst/>
                <a:latin typeface="+mn-lt"/>
                <a:ea typeface="+mn-ea"/>
                <a:cs typeface="+mn-cs"/>
              </a:rPr>
              <a:t>δηλαδή τη συλλογή και διαχείριση δεδομένων καθώς και την υποστήριξη της παρακολούθησης, του ελέγχου και της επιβολής της πολιτικής.</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sz="1200" b="1" kern="1200" dirty="0">
                <a:solidFill>
                  <a:schemeClr val="tx1"/>
                </a:solidFill>
                <a:effectLst/>
                <a:latin typeface="+mn-lt"/>
                <a:ea typeface="+mn-ea"/>
                <a:cs typeface="+mn-cs"/>
              </a:rPr>
              <a:t>Προώθηση της διατήρησης της οικονομικής και κοινωνικής βιωσιμότητας των ελληνικών περιοχών αλιείας και υδατοκαλλιέργειας: </a:t>
            </a:r>
            <a:r>
              <a:rPr lang="el-GR" sz="1200" kern="1200" dirty="0">
                <a:solidFill>
                  <a:schemeClr val="tx1"/>
                </a:solidFill>
                <a:effectLst/>
                <a:latin typeface="+mn-lt"/>
                <a:ea typeface="+mn-ea"/>
                <a:cs typeface="+mn-cs"/>
              </a:rPr>
              <a:t>Επικεντρώνεται στη δημιουργία θέσεων εργασίας και στη διαφοροποίηση εντός ή / και εκτός των τομέων της αλιείας και της υδατοκαλλιέργειας και στη βιώσιμη εκμετάλλευση των σχετικών προϊόντων μέσω της εφαρμογής ολοκληρωμένων στρατηγικών τοπικής ανάπτυξης.</a:t>
            </a:r>
            <a:r>
              <a:rPr lang="en-US" sz="1200" kern="1200" dirty="0">
                <a:solidFill>
                  <a:schemeClr val="tx1"/>
                </a:solidFill>
                <a:effectLst/>
                <a:latin typeface="+mn-lt"/>
                <a:ea typeface="+mn-ea"/>
                <a:cs typeface="+mn-cs"/>
              </a:rPr>
              <a:t>.</a:t>
            </a:r>
            <a:endParaRPr lang="el-GR"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sz="1200" b="1" kern="1200" dirty="0">
                <a:solidFill>
                  <a:schemeClr val="tx1"/>
                </a:solidFill>
                <a:effectLst/>
                <a:latin typeface="+mn-lt"/>
                <a:ea typeface="+mn-ea"/>
                <a:cs typeface="+mn-cs"/>
              </a:rPr>
              <a:t>Τεχνική βοήθεια: </a:t>
            </a:r>
            <a:r>
              <a:rPr lang="el-GR" sz="1200" kern="1200" dirty="0">
                <a:solidFill>
                  <a:schemeClr val="tx1"/>
                </a:solidFill>
                <a:effectLst/>
                <a:latin typeface="+mn-lt"/>
                <a:ea typeface="+mn-ea"/>
                <a:cs typeface="+mn-cs"/>
              </a:rPr>
              <a:t>Προκειμένου να διασφαλιστεί η αποτελεσματική διαχείριση της χρηματοδότησης της ΕΕ, συμπεριλαμβανομένης της υποστήριξης σε μέτρα δημοσιότητας και ενημέρωσης καθώς και αξιολογήσεις.</a:t>
            </a:r>
            <a:endParaRPr lang="en-US" sz="1200" dirty="0">
              <a:solidFill>
                <a:srgbClr val="273755"/>
              </a:solidFill>
              <a:latin typeface="Source Serif Pro Bold"/>
            </a:endParaRPr>
          </a:p>
        </p:txBody>
      </p:sp>
      <p:sp>
        <p:nvSpPr>
          <p:cNvPr id="4" name="Θέση αριθμού διαφάνειας 3"/>
          <p:cNvSpPr>
            <a:spLocks noGrp="1"/>
          </p:cNvSpPr>
          <p:nvPr>
            <p:ph type="sldNum" sz="quarter" idx="5"/>
          </p:nvPr>
        </p:nvSpPr>
        <p:spPr/>
        <p:txBody>
          <a:bodyPr/>
          <a:lstStyle/>
          <a:p>
            <a:fld id="{A71C53D2-A5EF-43CE-B321-AFFBE25E2AF6}" type="slidenum">
              <a:rPr lang="el-GR" smtClean="0"/>
              <a:t>16</a:t>
            </a:fld>
            <a:endParaRPr lang="el-GR"/>
          </a:p>
        </p:txBody>
      </p:sp>
    </p:spTree>
    <p:extLst>
      <p:ext uri="{BB962C8B-B14F-4D97-AF65-F5344CB8AC3E}">
        <p14:creationId xmlns:p14="http://schemas.microsoft.com/office/powerpoint/2010/main" val="24419901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5"/>
          </p:nvPr>
        </p:nvSpPr>
        <p:spPr/>
        <p:txBody>
          <a:bodyPr/>
          <a:lstStyle/>
          <a:p>
            <a:fld id="{A71C53D2-A5EF-43CE-B321-AFFBE25E2AF6}" type="slidenum">
              <a:rPr lang="el-GR" smtClean="0"/>
              <a:t>21</a:t>
            </a:fld>
            <a:endParaRPr lang="el-GR"/>
          </a:p>
        </p:txBody>
      </p:sp>
    </p:spTree>
    <p:extLst>
      <p:ext uri="{BB962C8B-B14F-4D97-AF65-F5344CB8AC3E}">
        <p14:creationId xmlns:p14="http://schemas.microsoft.com/office/powerpoint/2010/main" val="8763854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2286000" y="1683545"/>
            <a:ext cx="13716000" cy="3581400"/>
          </a:xfrm>
        </p:spPr>
        <p:txBody>
          <a:bodyPr anchor="b"/>
          <a:lstStyle>
            <a:lvl1pPr algn="ctr">
              <a:defRPr sz="9000"/>
            </a:lvl1pPr>
          </a:lstStyle>
          <a:p>
            <a:r>
              <a:rPr lang="el-GR"/>
              <a:t>Στυλ κύριου τίτλου</a:t>
            </a:r>
          </a:p>
        </p:txBody>
      </p:sp>
      <p:sp>
        <p:nvSpPr>
          <p:cNvPr id="3" name="Υπότιτλος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l-GR"/>
              <a:t>Στυλ κύριου υπότιτλου</a:t>
            </a:r>
          </a:p>
        </p:txBody>
      </p:sp>
      <p:sp>
        <p:nvSpPr>
          <p:cNvPr id="4" name="Θέση ημερομηνίας 3"/>
          <p:cNvSpPr>
            <a:spLocks noGrp="1"/>
          </p:cNvSpPr>
          <p:nvPr>
            <p:ph type="dt" sz="half" idx="10"/>
          </p:nvPr>
        </p:nvSpPr>
        <p:spPr/>
        <p:txBody>
          <a:bodyPr/>
          <a:lstStyle/>
          <a:p>
            <a:fld id="{B5AAF93D-043B-4626-871A-91BD159B2E96}" type="datetimeFigureOut">
              <a:rPr lang="el-GR" smtClean="0">
                <a:solidFill>
                  <a:prstClr val="black">
                    <a:tint val="75000"/>
                  </a:prstClr>
                </a:solidFill>
              </a:rPr>
              <a:pPr/>
              <a:t>22/6/2021</a:t>
            </a:fld>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1276A9BD-A817-49B1-8CC8-672B8018418D}"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6332072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idx="1"/>
          </p:nvPr>
        </p:nvSpPr>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B5AAF93D-043B-4626-871A-91BD159B2E96}" type="datetimeFigureOut">
              <a:rPr lang="el-GR" smtClean="0">
                <a:solidFill>
                  <a:prstClr val="black">
                    <a:tint val="75000"/>
                  </a:prstClr>
                </a:solidFill>
              </a:rPr>
              <a:pPr/>
              <a:t>22/6/2021</a:t>
            </a:fld>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1276A9BD-A817-49B1-8CC8-672B8018418D}"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7150467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1247775" y="2564608"/>
            <a:ext cx="15773400" cy="4279106"/>
          </a:xfrm>
        </p:spPr>
        <p:txBody>
          <a:bodyPr anchor="b"/>
          <a:lstStyle>
            <a:lvl1pPr>
              <a:defRPr sz="9000"/>
            </a:lvl1pPr>
          </a:lstStyle>
          <a:p>
            <a:r>
              <a:rPr lang="el-GR"/>
              <a:t>Στυλ κύριου τίτλου</a:t>
            </a:r>
          </a:p>
        </p:txBody>
      </p:sp>
      <p:sp>
        <p:nvSpPr>
          <p:cNvPr id="3" name="Θέση κειμένου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l-GR"/>
              <a:t>Στυλ υποδείγματος κειμένου</a:t>
            </a:r>
          </a:p>
        </p:txBody>
      </p:sp>
      <p:sp>
        <p:nvSpPr>
          <p:cNvPr id="4" name="Θέση ημερομηνίας 3"/>
          <p:cNvSpPr>
            <a:spLocks noGrp="1"/>
          </p:cNvSpPr>
          <p:nvPr>
            <p:ph type="dt" sz="half" idx="10"/>
          </p:nvPr>
        </p:nvSpPr>
        <p:spPr/>
        <p:txBody>
          <a:bodyPr/>
          <a:lstStyle/>
          <a:p>
            <a:fld id="{B5AAF93D-043B-4626-871A-91BD159B2E96}" type="datetimeFigureOut">
              <a:rPr lang="el-GR" smtClean="0">
                <a:solidFill>
                  <a:prstClr val="black">
                    <a:tint val="75000"/>
                  </a:prstClr>
                </a:solidFill>
              </a:rPr>
              <a:pPr/>
              <a:t>22/6/2021</a:t>
            </a:fld>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1276A9BD-A817-49B1-8CC8-672B8018418D}"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42244152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sz="half" idx="1"/>
          </p:nvPr>
        </p:nvSpPr>
        <p:spPr>
          <a:xfrm>
            <a:off x="1257300" y="2738438"/>
            <a:ext cx="7772400" cy="6527007"/>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9258300" y="2738438"/>
            <a:ext cx="7772400" cy="6527007"/>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ημερομηνίας 4"/>
          <p:cNvSpPr>
            <a:spLocks noGrp="1"/>
          </p:cNvSpPr>
          <p:nvPr>
            <p:ph type="dt" sz="half" idx="10"/>
          </p:nvPr>
        </p:nvSpPr>
        <p:spPr/>
        <p:txBody>
          <a:bodyPr/>
          <a:lstStyle/>
          <a:p>
            <a:fld id="{B5AAF93D-043B-4626-871A-91BD159B2E96}" type="datetimeFigureOut">
              <a:rPr lang="el-GR" smtClean="0">
                <a:solidFill>
                  <a:prstClr val="black">
                    <a:tint val="75000"/>
                  </a:prstClr>
                </a:solidFill>
              </a:rPr>
              <a:pPr/>
              <a:t>22/6/2021</a:t>
            </a:fld>
            <a:endParaRPr lang="el-GR">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1276A9BD-A817-49B1-8CC8-672B8018418D}"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3920985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1259682" y="547688"/>
            <a:ext cx="15773400" cy="1988345"/>
          </a:xfrm>
        </p:spPr>
        <p:txBody>
          <a:bodyPr/>
          <a:lstStyle/>
          <a:p>
            <a:r>
              <a:rPr lang="el-GR"/>
              <a:t>Στυλ κύριου τίτλου</a:t>
            </a:r>
          </a:p>
        </p:txBody>
      </p:sp>
      <p:sp>
        <p:nvSpPr>
          <p:cNvPr id="3" name="Θέση κειμένου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l-GR"/>
              <a:t>Στυλ υποδείγματος κειμένου</a:t>
            </a:r>
          </a:p>
        </p:txBody>
      </p:sp>
      <p:sp>
        <p:nvSpPr>
          <p:cNvPr id="4" name="Θέση περιεχομένου 3"/>
          <p:cNvSpPr>
            <a:spLocks noGrp="1"/>
          </p:cNvSpPr>
          <p:nvPr>
            <p:ph sz="half" idx="2"/>
          </p:nvPr>
        </p:nvSpPr>
        <p:spPr>
          <a:xfrm>
            <a:off x="1259683" y="3757613"/>
            <a:ext cx="7736681" cy="5526882"/>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l-GR"/>
              <a:t>Στυλ υποδείγματος κειμένου</a:t>
            </a:r>
          </a:p>
        </p:txBody>
      </p:sp>
      <p:sp>
        <p:nvSpPr>
          <p:cNvPr id="6" name="Θέση περιεχομένου 5"/>
          <p:cNvSpPr>
            <a:spLocks noGrp="1"/>
          </p:cNvSpPr>
          <p:nvPr>
            <p:ph sz="quarter" idx="4"/>
          </p:nvPr>
        </p:nvSpPr>
        <p:spPr>
          <a:xfrm>
            <a:off x="9258300" y="3757613"/>
            <a:ext cx="7774782" cy="5526882"/>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Θέση ημερομηνίας 6"/>
          <p:cNvSpPr>
            <a:spLocks noGrp="1"/>
          </p:cNvSpPr>
          <p:nvPr>
            <p:ph type="dt" sz="half" idx="10"/>
          </p:nvPr>
        </p:nvSpPr>
        <p:spPr/>
        <p:txBody>
          <a:bodyPr/>
          <a:lstStyle/>
          <a:p>
            <a:fld id="{B5AAF93D-043B-4626-871A-91BD159B2E96}" type="datetimeFigureOut">
              <a:rPr lang="el-GR" smtClean="0">
                <a:solidFill>
                  <a:prstClr val="black">
                    <a:tint val="75000"/>
                  </a:prstClr>
                </a:solidFill>
              </a:rPr>
              <a:pPr/>
              <a:t>22/6/2021</a:t>
            </a:fld>
            <a:endParaRPr lang="el-GR">
              <a:solidFill>
                <a:prstClr val="black">
                  <a:tint val="75000"/>
                </a:prstClr>
              </a:solidFill>
            </a:endParaRPr>
          </a:p>
        </p:txBody>
      </p:sp>
      <p:sp>
        <p:nvSpPr>
          <p:cNvPr id="8" name="Θέση υποσέλιδου 7"/>
          <p:cNvSpPr>
            <a:spLocks noGrp="1"/>
          </p:cNvSpPr>
          <p:nvPr>
            <p:ph type="ftr" sz="quarter" idx="11"/>
          </p:nvPr>
        </p:nvSpPr>
        <p:spPr/>
        <p:txBody>
          <a:bodyPr/>
          <a:lstStyle/>
          <a:p>
            <a:endParaRPr lang="el-GR">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fld id="{1276A9BD-A817-49B1-8CC8-672B8018418D}"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6129022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ημερομηνίας 2"/>
          <p:cNvSpPr>
            <a:spLocks noGrp="1"/>
          </p:cNvSpPr>
          <p:nvPr>
            <p:ph type="dt" sz="half" idx="10"/>
          </p:nvPr>
        </p:nvSpPr>
        <p:spPr/>
        <p:txBody>
          <a:bodyPr/>
          <a:lstStyle/>
          <a:p>
            <a:fld id="{B5AAF93D-043B-4626-871A-91BD159B2E96}" type="datetimeFigureOut">
              <a:rPr lang="el-GR" smtClean="0">
                <a:solidFill>
                  <a:prstClr val="black">
                    <a:tint val="75000"/>
                  </a:prstClr>
                </a:solidFill>
              </a:rPr>
              <a:pPr/>
              <a:t>22/6/2021</a:t>
            </a:fld>
            <a:endParaRPr lang="el-GR">
              <a:solidFill>
                <a:prstClr val="black">
                  <a:tint val="75000"/>
                </a:prstClr>
              </a:solidFill>
            </a:endParaRPr>
          </a:p>
        </p:txBody>
      </p:sp>
      <p:sp>
        <p:nvSpPr>
          <p:cNvPr id="4" name="Θέση υποσέλιδου 3"/>
          <p:cNvSpPr>
            <a:spLocks noGrp="1"/>
          </p:cNvSpPr>
          <p:nvPr>
            <p:ph type="ftr" sz="quarter" idx="11"/>
          </p:nvPr>
        </p:nvSpPr>
        <p:spPr/>
        <p:txBody>
          <a:bodyPr/>
          <a:lstStyle/>
          <a:p>
            <a:endParaRPr lang="el-GR">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fld id="{1276A9BD-A817-49B1-8CC8-672B8018418D}"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5019557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B5AAF93D-043B-4626-871A-91BD159B2E96}" type="datetimeFigureOut">
              <a:rPr lang="el-GR" smtClean="0">
                <a:solidFill>
                  <a:prstClr val="black">
                    <a:tint val="75000"/>
                  </a:prstClr>
                </a:solidFill>
              </a:rPr>
              <a:pPr/>
              <a:t>22/6/2021</a:t>
            </a:fld>
            <a:endParaRPr lang="el-GR">
              <a:solidFill>
                <a:prstClr val="black">
                  <a:tint val="75000"/>
                </a:prstClr>
              </a:solidFill>
            </a:endParaRPr>
          </a:p>
        </p:txBody>
      </p:sp>
      <p:sp>
        <p:nvSpPr>
          <p:cNvPr id="3" name="Θέση υποσέλιδου 2"/>
          <p:cNvSpPr>
            <a:spLocks noGrp="1"/>
          </p:cNvSpPr>
          <p:nvPr>
            <p:ph type="ftr" sz="quarter" idx="11"/>
          </p:nvPr>
        </p:nvSpPr>
        <p:spPr/>
        <p:txBody>
          <a:bodyPr/>
          <a:lstStyle/>
          <a:p>
            <a:endParaRPr lang="el-GR">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fld id="{1276A9BD-A817-49B1-8CC8-672B8018418D}"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1915825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259683" y="685800"/>
            <a:ext cx="5898356" cy="2400300"/>
          </a:xfrm>
        </p:spPr>
        <p:txBody>
          <a:bodyPr anchor="b"/>
          <a:lstStyle>
            <a:lvl1pPr>
              <a:defRPr sz="4800"/>
            </a:lvl1pPr>
          </a:lstStyle>
          <a:p>
            <a:r>
              <a:rPr lang="el-GR"/>
              <a:t>Στυλ κύριου τίτλου</a:t>
            </a:r>
          </a:p>
        </p:txBody>
      </p:sp>
      <p:sp>
        <p:nvSpPr>
          <p:cNvPr id="3" name="Θέση περιεχομένου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l-GR"/>
              <a:t>Στυλ υποδείγματος κειμένου</a:t>
            </a:r>
          </a:p>
        </p:txBody>
      </p:sp>
      <p:sp>
        <p:nvSpPr>
          <p:cNvPr id="5" name="Θέση ημερομηνίας 4"/>
          <p:cNvSpPr>
            <a:spLocks noGrp="1"/>
          </p:cNvSpPr>
          <p:nvPr>
            <p:ph type="dt" sz="half" idx="10"/>
          </p:nvPr>
        </p:nvSpPr>
        <p:spPr/>
        <p:txBody>
          <a:bodyPr/>
          <a:lstStyle/>
          <a:p>
            <a:fld id="{B5AAF93D-043B-4626-871A-91BD159B2E96}" type="datetimeFigureOut">
              <a:rPr lang="el-GR" smtClean="0">
                <a:solidFill>
                  <a:prstClr val="black">
                    <a:tint val="75000"/>
                  </a:prstClr>
                </a:solidFill>
              </a:rPr>
              <a:pPr/>
              <a:t>22/6/2021</a:t>
            </a:fld>
            <a:endParaRPr lang="el-GR">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1276A9BD-A817-49B1-8CC8-672B8018418D}"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4280428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259683" y="685800"/>
            <a:ext cx="5898356" cy="2400300"/>
          </a:xfrm>
        </p:spPr>
        <p:txBody>
          <a:bodyPr anchor="b"/>
          <a:lstStyle>
            <a:lvl1pPr>
              <a:defRPr sz="4800"/>
            </a:lvl1pPr>
          </a:lstStyle>
          <a:p>
            <a:r>
              <a:rPr lang="el-GR"/>
              <a:t>Στυλ κύριου τίτλου</a:t>
            </a:r>
          </a:p>
        </p:txBody>
      </p:sp>
      <p:sp>
        <p:nvSpPr>
          <p:cNvPr id="3" name="Θέση εικόνας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l-GR"/>
          </a:p>
        </p:txBody>
      </p:sp>
      <p:sp>
        <p:nvSpPr>
          <p:cNvPr id="4" name="Θέση κειμένου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l-GR"/>
              <a:t>Στυλ υποδείγματος κειμένου</a:t>
            </a:r>
          </a:p>
        </p:txBody>
      </p:sp>
      <p:sp>
        <p:nvSpPr>
          <p:cNvPr id="5" name="Θέση ημερομηνίας 4"/>
          <p:cNvSpPr>
            <a:spLocks noGrp="1"/>
          </p:cNvSpPr>
          <p:nvPr>
            <p:ph type="dt" sz="half" idx="10"/>
          </p:nvPr>
        </p:nvSpPr>
        <p:spPr/>
        <p:txBody>
          <a:bodyPr/>
          <a:lstStyle/>
          <a:p>
            <a:fld id="{B5AAF93D-043B-4626-871A-91BD159B2E96}" type="datetimeFigureOut">
              <a:rPr lang="el-GR" smtClean="0">
                <a:solidFill>
                  <a:prstClr val="black">
                    <a:tint val="75000"/>
                  </a:prstClr>
                </a:solidFill>
              </a:rPr>
              <a:pPr/>
              <a:t>22/6/2021</a:t>
            </a:fld>
            <a:endParaRPr lang="el-GR">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1276A9BD-A817-49B1-8CC8-672B8018418D}"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0477185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B5AAF93D-043B-4626-871A-91BD159B2E96}" type="datetimeFigureOut">
              <a:rPr lang="el-GR" smtClean="0">
                <a:solidFill>
                  <a:prstClr val="black">
                    <a:tint val="75000"/>
                  </a:prstClr>
                </a:solidFill>
              </a:rPr>
              <a:pPr/>
              <a:t>22/6/2021</a:t>
            </a:fld>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1276A9BD-A817-49B1-8CC8-672B8018418D}"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40163411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13087350" y="547688"/>
            <a:ext cx="3943350" cy="8717757"/>
          </a:xfrm>
        </p:spPr>
        <p:txBody>
          <a:bodyPr vert="eaVert"/>
          <a:lstStyle/>
          <a:p>
            <a:r>
              <a:rPr lang="el-GR"/>
              <a:t>Στυλ κύριου τίτλου</a:t>
            </a:r>
          </a:p>
        </p:txBody>
      </p:sp>
      <p:sp>
        <p:nvSpPr>
          <p:cNvPr id="3" name="Θέση κατακόρυφου κειμένου 2"/>
          <p:cNvSpPr>
            <a:spLocks noGrp="1"/>
          </p:cNvSpPr>
          <p:nvPr>
            <p:ph type="body" orient="vert" idx="1"/>
          </p:nvPr>
        </p:nvSpPr>
        <p:spPr>
          <a:xfrm>
            <a:off x="1257300" y="547688"/>
            <a:ext cx="11601450" cy="8717757"/>
          </a:xfrm>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B5AAF93D-043B-4626-871A-91BD159B2E96}" type="datetimeFigureOut">
              <a:rPr lang="el-GR" smtClean="0">
                <a:solidFill>
                  <a:prstClr val="black">
                    <a:tint val="75000"/>
                  </a:prstClr>
                </a:solidFill>
              </a:rPr>
              <a:pPr/>
              <a:t>22/6/2021</a:t>
            </a:fld>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1276A9BD-A817-49B1-8CC8-672B8018418D}"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2118972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2286000" y="1683545"/>
            <a:ext cx="13716000" cy="3581400"/>
          </a:xfrm>
        </p:spPr>
        <p:txBody>
          <a:bodyPr anchor="b"/>
          <a:lstStyle>
            <a:lvl1pPr algn="ctr">
              <a:defRPr sz="9000"/>
            </a:lvl1pPr>
          </a:lstStyle>
          <a:p>
            <a:r>
              <a:rPr lang="el-GR"/>
              <a:t>Στυλ κύριου τίτλου</a:t>
            </a:r>
          </a:p>
        </p:txBody>
      </p:sp>
      <p:sp>
        <p:nvSpPr>
          <p:cNvPr id="3" name="Υπότιτλος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l-GR"/>
              <a:t>Στυλ κύριου υπότιτλου</a:t>
            </a:r>
          </a:p>
        </p:txBody>
      </p:sp>
      <p:sp>
        <p:nvSpPr>
          <p:cNvPr id="4" name="Θέση ημερομηνίας 3"/>
          <p:cNvSpPr>
            <a:spLocks noGrp="1"/>
          </p:cNvSpPr>
          <p:nvPr>
            <p:ph type="dt" sz="half" idx="10"/>
          </p:nvPr>
        </p:nvSpPr>
        <p:spPr/>
        <p:txBody>
          <a:bodyPr/>
          <a:lstStyle/>
          <a:p>
            <a:fld id="{B5AAF93D-043B-4626-871A-91BD159B2E96}" type="datetimeFigureOut">
              <a:rPr lang="el-GR" smtClean="0">
                <a:solidFill>
                  <a:prstClr val="black">
                    <a:tint val="75000"/>
                  </a:prstClr>
                </a:solidFill>
              </a:rPr>
              <a:pPr/>
              <a:t>22/6/2021</a:t>
            </a:fld>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1276A9BD-A817-49B1-8CC8-672B8018418D}"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0576132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idx="1"/>
          </p:nvPr>
        </p:nvSpPr>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B5AAF93D-043B-4626-871A-91BD159B2E96}" type="datetimeFigureOut">
              <a:rPr lang="el-GR" smtClean="0">
                <a:solidFill>
                  <a:prstClr val="black">
                    <a:tint val="75000"/>
                  </a:prstClr>
                </a:solidFill>
              </a:rPr>
              <a:pPr/>
              <a:t>22/6/2021</a:t>
            </a:fld>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1276A9BD-A817-49B1-8CC8-672B8018418D}"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7715911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1247775" y="2564608"/>
            <a:ext cx="15773400" cy="4279106"/>
          </a:xfrm>
        </p:spPr>
        <p:txBody>
          <a:bodyPr anchor="b"/>
          <a:lstStyle>
            <a:lvl1pPr>
              <a:defRPr sz="9000"/>
            </a:lvl1pPr>
          </a:lstStyle>
          <a:p>
            <a:r>
              <a:rPr lang="el-GR"/>
              <a:t>Στυλ κύριου τίτλου</a:t>
            </a:r>
          </a:p>
        </p:txBody>
      </p:sp>
      <p:sp>
        <p:nvSpPr>
          <p:cNvPr id="3" name="Θέση κειμένου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l-GR"/>
              <a:t>Στυλ υποδείγματος κειμένου</a:t>
            </a:r>
          </a:p>
        </p:txBody>
      </p:sp>
      <p:sp>
        <p:nvSpPr>
          <p:cNvPr id="4" name="Θέση ημερομηνίας 3"/>
          <p:cNvSpPr>
            <a:spLocks noGrp="1"/>
          </p:cNvSpPr>
          <p:nvPr>
            <p:ph type="dt" sz="half" idx="10"/>
          </p:nvPr>
        </p:nvSpPr>
        <p:spPr/>
        <p:txBody>
          <a:bodyPr/>
          <a:lstStyle/>
          <a:p>
            <a:fld id="{B5AAF93D-043B-4626-871A-91BD159B2E96}" type="datetimeFigureOut">
              <a:rPr lang="el-GR" smtClean="0">
                <a:solidFill>
                  <a:prstClr val="black">
                    <a:tint val="75000"/>
                  </a:prstClr>
                </a:solidFill>
              </a:rPr>
              <a:pPr/>
              <a:t>22/6/2021</a:t>
            </a:fld>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1276A9BD-A817-49B1-8CC8-672B8018418D}"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0946557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sz="half" idx="1"/>
          </p:nvPr>
        </p:nvSpPr>
        <p:spPr>
          <a:xfrm>
            <a:off x="1257300" y="2738438"/>
            <a:ext cx="7772400" cy="6527007"/>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9258300" y="2738438"/>
            <a:ext cx="7772400" cy="6527007"/>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ημερομηνίας 4"/>
          <p:cNvSpPr>
            <a:spLocks noGrp="1"/>
          </p:cNvSpPr>
          <p:nvPr>
            <p:ph type="dt" sz="half" idx="10"/>
          </p:nvPr>
        </p:nvSpPr>
        <p:spPr/>
        <p:txBody>
          <a:bodyPr/>
          <a:lstStyle/>
          <a:p>
            <a:fld id="{B5AAF93D-043B-4626-871A-91BD159B2E96}" type="datetimeFigureOut">
              <a:rPr lang="el-GR" smtClean="0">
                <a:solidFill>
                  <a:prstClr val="black">
                    <a:tint val="75000"/>
                  </a:prstClr>
                </a:solidFill>
              </a:rPr>
              <a:pPr/>
              <a:t>22/6/2021</a:t>
            </a:fld>
            <a:endParaRPr lang="el-GR">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1276A9BD-A817-49B1-8CC8-672B8018418D}"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9294378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1259682" y="547688"/>
            <a:ext cx="15773400" cy="1988345"/>
          </a:xfrm>
        </p:spPr>
        <p:txBody>
          <a:bodyPr/>
          <a:lstStyle/>
          <a:p>
            <a:r>
              <a:rPr lang="el-GR"/>
              <a:t>Στυλ κύριου τίτλου</a:t>
            </a:r>
          </a:p>
        </p:txBody>
      </p:sp>
      <p:sp>
        <p:nvSpPr>
          <p:cNvPr id="3" name="Θέση κειμένου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l-GR"/>
              <a:t>Στυλ υποδείγματος κειμένου</a:t>
            </a:r>
          </a:p>
        </p:txBody>
      </p:sp>
      <p:sp>
        <p:nvSpPr>
          <p:cNvPr id="4" name="Θέση περιεχομένου 3"/>
          <p:cNvSpPr>
            <a:spLocks noGrp="1"/>
          </p:cNvSpPr>
          <p:nvPr>
            <p:ph sz="half" idx="2"/>
          </p:nvPr>
        </p:nvSpPr>
        <p:spPr>
          <a:xfrm>
            <a:off x="1259683" y="3757613"/>
            <a:ext cx="7736681" cy="5526882"/>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l-GR"/>
              <a:t>Στυλ υποδείγματος κειμένου</a:t>
            </a:r>
          </a:p>
        </p:txBody>
      </p:sp>
      <p:sp>
        <p:nvSpPr>
          <p:cNvPr id="6" name="Θέση περιεχομένου 5"/>
          <p:cNvSpPr>
            <a:spLocks noGrp="1"/>
          </p:cNvSpPr>
          <p:nvPr>
            <p:ph sz="quarter" idx="4"/>
          </p:nvPr>
        </p:nvSpPr>
        <p:spPr>
          <a:xfrm>
            <a:off x="9258300" y="3757613"/>
            <a:ext cx="7774782" cy="5526882"/>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Θέση ημερομηνίας 6"/>
          <p:cNvSpPr>
            <a:spLocks noGrp="1"/>
          </p:cNvSpPr>
          <p:nvPr>
            <p:ph type="dt" sz="half" idx="10"/>
          </p:nvPr>
        </p:nvSpPr>
        <p:spPr/>
        <p:txBody>
          <a:bodyPr/>
          <a:lstStyle/>
          <a:p>
            <a:fld id="{B5AAF93D-043B-4626-871A-91BD159B2E96}" type="datetimeFigureOut">
              <a:rPr lang="el-GR" smtClean="0">
                <a:solidFill>
                  <a:prstClr val="black">
                    <a:tint val="75000"/>
                  </a:prstClr>
                </a:solidFill>
              </a:rPr>
              <a:pPr/>
              <a:t>22/6/2021</a:t>
            </a:fld>
            <a:endParaRPr lang="el-GR">
              <a:solidFill>
                <a:prstClr val="black">
                  <a:tint val="75000"/>
                </a:prstClr>
              </a:solidFill>
            </a:endParaRPr>
          </a:p>
        </p:txBody>
      </p:sp>
      <p:sp>
        <p:nvSpPr>
          <p:cNvPr id="8" name="Θέση υποσέλιδου 7"/>
          <p:cNvSpPr>
            <a:spLocks noGrp="1"/>
          </p:cNvSpPr>
          <p:nvPr>
            <p:ph type="ftr" sz="quarter" idx="11"/>
          </p:nvPr>
        </p:nvSpPr>
        <p:spPr/>
        <p:txBody>
          <a:bodyPr/>
          <a:lstStyle/>
          <a:p>
            <a:endParaRPr lang="el-GR">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fld id="{1276A9BD-A817-49B1-8CC8-672B8018418D}"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8128501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ημερομηνίας 2"/>
          <p:cNvSpPr>
            <a:spLocks noGrp="1"/>
          </p:cNvSpPr>
          <p:nvPr>
            <p:ph type="dt" sz="half" idx="10"/>
          </p:nvPr>
        </p:nvSpPr>
        <p:spPr/>
        <p:txBody>
          <a:bodyPr/>
          <a:lstStyle/>
          <a:p>
            <a:fld id="{B5AAF93D-043B-4626-871A-91BD159B2E96}" type="datetimeFigureOut">
              <a:rPr lang="el-GR" smtClean="0">
                <a:solidFill>
                  <a:prstClr val="black">
                    <a:tint val="75000"/>
                  </a:prstClr>
                </a:solidFill>
              </a:rPr>
              <a:pPr/>
              <a:t>22/6/2021</a:t>
            </a:fld>
            <a:endParaRPr lang="el-GR">
              <a:solidFill>
                <a:prstClr val="black">
                  <a:tint val="75000"/>
                </a:prstClr>
              </a:solidFill>
            </a:endParaRPr>
          </a:p>
        </p:txBody>
      </p:sp>
      <p:sp>
        <p:nvSpPr>
          <p:cNvPr id="4" name="Θέση υποσέλιδου 3"/>
          <p:cNvSpPr>
            <a:spLocks noGrp="1"/>
          </p:cNvSpPr>
          <p:nvPr>
            <p:ph type="ftr" sz="quarter" idx="11"/>
          </p:nvPr>
        </p:nvSpPr>
        <p:spPr/>
        <p:txBody>
          <a:bodyPr/>
          <a:lstStyle/>
          <a:p>
            <a:endParaRPr lang="el-GR">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fld id="{1276A9BD-A817-49B1-8CC8-672B8018418D}"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40321967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B5AAF93D-043B-4626-871A-91BD159B2E96}" type="datetimeFigureOut">
              <a:rPr lang="el-GR" smtClean="0">
                <a:solidFill>
                  <a:prstClr val="black">
                    <a:tint val="75000"/>
                  </a:prstClr>
                </a:solidFill>
              </a:rPr>
              <a:pPr/>
              <a:t>22/6/2021</a:t>
            </a:fld>
            <a:endParaRPr lang="el-GR">
              <a:solidFill>
                <a:prstClr val="black">
                  <a:tint val="75000"/>
                </a:prstClr>
              </a:solidFill>
            </a:endParaRPr>
          </a:p>
        </p:txBody>
      </p:sp>
      <p:sp>
        <p:nvSpPr>
          <p:cNvPr id="3" name="Θέση υποσέλιδου 2"/>
          <p:cNvSpPr>
            <a:spLocks noGrp="1"/>
          </p:cNvSpPr>
          <p:nvPr>
            <p:ph type="ftr" sz="quarter" idx="11"/>
          </p:nvPr>
        </p:nvSpPr>
        <p:spPr/>
        <p:txBody>
          <a:bodyPr/>
          <a:lstStyle/>
          <a:p>
            <a:endParaRPr lang="el-GR">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fld id="{1276A9BD-A817-49B1-8CC8-672B8018418D}"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744031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259683" y="685800"/>
            <a:ext cx="5898356" cy="2400300"/>
          </a:xfrm>
        </p:spPr>
        <p:txBody>
          <a:bodyPr anchor="b"/>
          <a:lstStyle>
            <a:lvl1pPr>
              <a:defRPr sz="4800"/>
            </a:lvl1pPr>
          </a:lstStyle>
          <a:p>
            <a:r>
              <a:rPr lang="el-GR"/>
              <a:t>Στυλ κύριου τίτλου</a:t>
            </a:r>
          </a:p>
        </p:txBody>
      </p:sp>
      <p:sp>
        <p:nvSpPr>
          <p:cNvPr id="3" name="Θέση περιεχομένου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l-GR"/>
              <a:t>Στυλ υποδείγματος κειμένου</a:t>
            </a:r>
          </a:p>
        </p:txBody>
      </p:sp>
      <p:sp>
        <p:nvSpPr>
          <p:cNvPr id="5" name="Θέση ημερομηνίας 4"/>
          <p:cNvSpPr>
            <a:spLocks noGrp="1"/>
          </p:cNvSpPr>
          <p:nvPr>
            <p:ph type="dt" sz="half" idx="10"/>
          </p:nvPr>
        </p:nvSpPr>
        <p:spPr/>
        <p:txBody>
          <a:bodyPr/>
          <a:lstStyle/>
          <a:p>
            <a:fld id="{B5AAF93D-043B-4626-871A-91BD159B2E96}" type="datetimeFigureOut">
              <a:rPr lang="el-GR" smtClean="0">
                <a:solidFill>
                  <a:prstClr val="black">
                    <a:tint val="75000"/>
                  </a:prstClr>
                </a:solidFill>
              </a:rPr>
              <a:pPr/>
              <a:t>22/6/2021</a:t>
            </a:fld>
            <a:endParaRPr lang="el-GR">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1276A9BD-A817-49B1-8CC8-672B8018418D}"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6945969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259683" y="685800"/>
            <a:ext cx="5898356" cy="2400300"/>
          </a:xfrm>
        </p:spPr>
        <p:txBody>
          <a:bodyPr anchor="b"/>
          <a:lstStyle>
            <a:lvl1pPr>
              <a:defRPr sz="4800"/>
            </a:lvl1pPr>
          </a:lstStyle>
          <a:p>
            <a:r>
              <a:rPr lang="el-GR"/>
              <a:t>Στυλ κύριου τίτλου</a:t>
            </a:r>
          </a:p>
        </p:txBody>
      </p:sp>
      <p:sp>
        <p:nvSpPr>
          <p:cNvPr id="3" name="Θέση εικόνας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l-GR"/>
          </a:p>
        </p:txBody>
      </p:sp>
      <p:sp>
        <p:nvSpPr>
          <p:cNvPr id="4" name="Θέση κειμένου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l-GR"/>
              <a:t>Στυλ υποδείγματος κειμένου</a:t>
            </a:r>
          </a:p>
        </p:txBody>
      </p:sp>
      <p:sp>
        <p:nvSpPr>
          <p:cNvPr id="5" name="Θέση ημερομηνίας 4"/>
          <p:cNvSpPr>
            <a:spLocks noGrp="1"/>
          </p:cNvSpPr>
          <p:nvPr>
            <p:ph type="dt" sz="half" idx="10"/>
          </p:nvPr>
        </p:nvSpPr>
        <p:spPr/>
        <p:txBody>
          <a:bodyPr/>
          <a:lstStyle/>
          <a:p>
            <a:fld id="{B5AAF93D-043B-4626-871A-91BD159B2E96}" type="datetimeFigureOut">
              <a:rPr lang="el-GR" smtClean="0">
                <a:solidFill>
                  <a:prstClr val="black">
                    <a:tint val="75000"/>
                  </a:prstClr>
                </a:solidFill>
              </a:rPr>
              <a:pPr/>
              <a:t>22/6/2021</a:t>
            </a:fld>
            <a:endParaRPr lang="el-GR">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1276A9BD-A817-49B1-8CC8-672B8018418D}"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8470679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B5AAF93D-043B-4626-871A-91BD159B2E96}" type="datetimeFigureOut">
              <a:rPr lang="el-GR" smtClean="0">
                <a:solidFill>
                  <a:prstClr val="black">
                    <a:tint val="75000"/>
                  </a:prstClr>
                </a:solidFill>
              </a:rPr>
              <a:pPr/>
              <a:t>22/6/2021</a:t>
            </a:fld>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1276A9BD-A817-49B1-8CC8-672B8018418D}"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4443064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13087350" y="547688"/>
            <a:ext cx="3943350" cy="8717757"/>
          </a:xfrm>
        </p:spPr>
        <p:txBody>
          <a:bodyPr vert="eaVert"/>
          <a:lstStyle/>
          <a:p>
            <a:r>
              <a:rPr lang="el-GR"/>
              <a:t>Στυλ κύριου τίτλου</a:t>
            </a:r>
          </a:p>
        </p:txBody>
      </p:sp>
      <p:sp>
        <p:nvSpPr>
          <p:cNvPr id="3" name="Θέση κατακόρυφου κειμένου 2"/>
          <p:cNvSpPr>
            <a:spLocks noGrp="1"/>
          </p:cNvSpPr>
          <p:nvPr>
            <p:ph type="body" orient="vert" idx="1"/>
          </p:nvPr>
        </p:nvSpPr>
        <p:spPr>
          <a:xfrm>
            <a:off x="1257300" y="547688"/>
            <a:ext cx="11601450" cy="8717757"/>
          </a:xfrm>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B5AAF93D-043B-4626-871A-91BD159B2E96}" type="datetimeFigureOut">
              <a:rPr lang="el-GR" smtClean="0">
                <a:solidFill>
                  <a:prstClr val="black">
                    <a:tint val="75000"/>
                  </a:prstClr>
                </a:solidFill>
              </a:rPr>
              <a:pPr/>
              <a:t>22/6/2021</a:t>
            </a:fld>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1276A9BD-A817-49B1-8CC8-672B8018418D}"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8297546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6/22/2021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6/22/2021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6/22/2021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l-GR"/>
              <a:t>Στυλ κύριου τίτλου</a:t>
            </a:r>
          </a:p>
        </p:txBody>
      </p:sp>
      <p:sp>
        <p:nvSpPr>
          <p:cNvPr id="3" name="Θέση κειμένου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B5AAF93D-043B-4626-871A-91BD159B2E96}" type="datetimeFigureOut">
              <a:rPr lang="el-GR" smtClean="0">
                <a:solidFill>
                  <a:prstClr val="black">
                    <a:tint val="75000"/>
                  </a:prstClr>
                </a:solidFill>
              </a:rPr>
              <a:pPr/>
              <a:t>22/6/2021</a:t>
            </a:fld>
            <a:endParaRPr lang="el-GR">
              <a:solidFill>
                <a:prstClr val="black">
                  <a:tint val="75000"/>
                </a:prstClr>
              </a:solidFill>
            </a:endParaRPr>
          </a:p>
        </p:txBody>
      </p:sp>
      <p:sp>
        <p:nvSpPr>
          <p:cNvPr id="5" name="Θέση υποσέλιδου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l-GR">
              <a:solidFill>
                <a:prstClr val="black">
                  <a:tint val="75000"/>
                </a:prstClr>
              </a:solidFill>
            </a:endParaRPr>
          </a:p>
        </p:txBody>
      </p:sp>
      <p:sp>
        <p:nvSpPr>
          <p:cNvPr id="6" name="Θέση αριθμού διαφάνειας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1276A9BD-A817-49B1-8CC8-672B8018418D}"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281164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l-G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l-GR"/>
              <a:t>Στυλ κύριου τίτλου</a:t>
            </a:r>
          </a:p>
        </p:txBody>
      </p:sp>
      <p:sp>
        <p:nvSpPr>
          <p:cNvPr id="3" name="Θέση κειμένου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B5AAF93D-043B-4626-871A-91BD159B2E96}" type="datetimeFigureOut">
              <a:rPr lang="el-GR" smtClean="0">
                <a:solidFill>
                  <a:prstClr val="black">
                    <a:tint val="75000"/>
                  </a:prstClr>
                </a:solidFill>
              </a:rPr>
              <a:pPr/>
              <a:t>22/6/2021</a:t>
            </a:fld>
            <a:endParaRPr lang="el-GR">
              <a:solidFill>
                <a:prstClr val="black">
                  <a:tint val="75000"/>
                </a:prstClr>
              </a:solidFill>
            </a:endParaRPr>
          </a:p>
        </p:txBody>
      </p:sp>
      <p:sp>
        <p:nvSpPr>
          <p:cNvPr id="5" name="Θέση υποσέλιδου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l-GR">
              <a:solidFill>
                <a:prstClr val="black">
                  <a:tint val="75000"/>
                </a:prstClr>
              </a:solidFill>
            </a:endParaRPr>
          </a:p>
        </p:txBody>
      </p:sp>
      <p:sp>
        <p:nvSpPr>
          <p:cNvPr id="6" name="Θέση αριθμού διαφάνειας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1276A9BD-A817-49B1-8CC8-672B8018418D}"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28704833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l-G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10.xml"/><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jpeg"/><Relationship Id="rId4" Type="http://schemas.openxmlformats.org/officeDocument/2006/relationships/image" Target="../media/image24.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7.jpg"/><Relationship Id="rId7" Type="http://schemas.openxmlformats.org/officeDocument/2006/relationships/diagramColors" Target="../diagrams/colors1.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8.wmf"/><Relationship Id="rId7"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oleObject" Target="../embeddings/oleObject1.bin"/><Relationship Id="rId4" Type="http://schemas.openxmlformats.org/officeDocument/2006/relationships/image" Target="../media/image9.emf"/><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73755"/>
        </a:solidFill>
        <a:effectLst/>
      </p:bgPr>
    </p:bg>
    <p:spTree>
      <p:nvGrpSpPr>
        <p:cNvPr id="1" name=""/>
        <p:cNvGrpSpPr/>
        <p:nvPr/>
      </p:nvGrpSpPr>
      <p:grpSpPr>
        <a:xfrm>
          <a:off x="0" y="0"/>
          <a:ext cx="0" cy="0"/>
          <a:chOff x="0" y="0"/>
          <a:chExt cx="0" cy="0"/>
        </a:xfrm>
      </p:grpSpPr>
      <p:sp>
        <p:nvSpPr>
          <p:cNvPr id="2" name="AutoShape 2"/>
          <p:cNvSpPr/>
          <p:nvPr/>
        </p:nvSpPr>
        <p:spPr>
          <a:xfrm>
            <a:off x="12401930" y="1"/>
            <a:ext cx="6689299" cy="10287000"/>
          </a:xfrm>
          <a:prstGeom prst="rect">
            <a:avLst/>
          </a:prstGeom>
          <a:solidFill>
            <a:srgbClr val="273755"/>
          </a:solidFill>
        </p:spPr>
      </p:sp>
      <p:pic>
        <p:nvPicPr>
          <p:cNvPr id="3" name="Picture 3"/>
          <p:cNvPicPr>
            <a:picLocks noChangeAspect="1"/>
          </p:cNvPicPr>
          <p:nvPr/>
        </p:nvPicPr>
        <p:blipFill>
          <a:blip r:embed="rId3">
            <a:alphaModFix amt="70000"/>
          </a:blip>
          <a:srcRect l="32034" r="28305"/>
          <a:stretch>
            <a:fillRect/>
          </a:stretch>
        </p:blipFill>
        <p:spPr>
          <a:xfrm>
            <a:off x="12401930" y="0"/>
            <a:ext cx="6689299" cy="10286999"/>
          </a:xfrm>
          <a:prstGeom prst="rect">
            <a:avLst/>
          </a:prstGeom>
        </p:spPr>
      </p:pic>
      <p:sp>
        <p:nvSpPr>
          <p:cNvPr id="4" name="AutoShape 4"/>
          <p:cNvSpPr/>
          <p:nvPr/>
        </p:nvSpPr>
        <p:spPr>
          <a:xfrm>
            <a:off x="0" y="0"/>
            <a:ext cx="12401930" cy="1885122"/>
          </a:xfrm>
          <a:prstGeom prst="rect">
            <a:avLst/>
          </a:prstGeom>
          <a:solidFill>
            <a:srgbClr val="FDFDFD"/>
          </a:solidFill>
        </p:spPr>
      </p:sp>
      <p:pic>
        <p:nvPicPr>
          <p:cNvPr id="6" name="Picture 6"/>
          <p:cNvPicPr>
            <a:picLocks noChangeAspect="1"/>
          </p:cNvPicPr>
          <p:nvPr/>
        </p:nvPicPr>
        <p:blipFill>
          <a:blip r:embed="rId4"/>
          <a:srcRect/>
          <a:stretch>
            <a:fillRect/>
          </a:stretch>
        </p:blipFill>
        <p:spPr>
          <a:xfrm>
            <a:off x="579481" y="494433"/>
            <a:ext cx="3142750" cy="1068535"/>
          </a:xfrm>
          <a:prstGeom prst="rect">
            <a:avLst/>
          </a:prstGeom>
        </p:spPr>
      </p:pic>
      <p:pic>
        <p:nvPicPr>
          <p:cNvPr id="9" name="Εικόνα 8">
            <a:extLst>
              <a:ext uri="{FF2B5EF4-FFF2-40B4-BE49-F238E27FC236}">
                <a16:creationId xmlns:a16="http://schemas.microsoft.com/office/drawing/2014/main" id="{762965C4-4EAB-458F-9AC4-0D544C3587C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9829800" y="442749"/>
            <a:ext cx="1752600" cy="1352997"/>
          </a:xfrm>
          <a:prstGeom prst="rect">
            <a:avLst/>
          </a:prstGeom>
        </p:spPr>
      </p:pic>
      <p:pic>
        <p:nvPicPr>
          <p:cNvPr id="7" name="Εικόνα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446" y="1900495"/>
            <a:ext cx="12433998" cy="8455085"/>
          </a:xfrm>
          <a:prstGeom prst="rect">
            <a:avLst/>
          </a:prstGeom>
        </p:spPr>
      </p:pic>
      <p:sp>
        <p:nvSpPr>
          <p:cNvPr id="8" name="TextBox 7"/>
          <p:cNvSpPr txBox="1"/>
          <p:nvPr/>
        </p:nvSpPr>
        <p:spPr>
          <a:xfrm>
            <a:off x="1" y="1720557"/>
            <a:ext cx="12401929" cy="3016210"/>
          </a:xfrm>
          <a:prstGeom prst="rect">
            <a:avLst/>
          </a:prstGeom>
          <a:noFill/>
        </p:spPr>
        <p:txBody>
          <a:bodyPr wrap="square" rtlCol="0">
            <a:spAutoFit/>
          </a:bodyPr>
          <a:lstStyle/>
          <a:p>
            <a:pPr algn="ctr">
              <a:lnSpc>
                <a:spcPts val="7560"/>
              </a:lnSpc>
            </a:pPr>
            <a:r>
              <a:rPr lang="el-GR" sz="4000" spc="320" dirty="0">
                <a:latin typeface="Montserrat Classic Bold"/>
              </a:rPr>
              <a:t>Πολιτικές Ενίσχυσης της Επιχειρηματικότητας στην Ύπαιθρο</a:t>
            </a:r>
            <a:endParaRPr lang="en-US" sz="4000" spc="320" dirty="0">
              <a:latin typeface="Montserrat Classic Bold"/>
            </a:endParaRPr>
          </a:p>
          <a:p>
            <a:pPr algn="ctr">
              <a:lnSpc>
                <a:spcPts val="7560"/>
              </a:lnSpc>
            </a:pPr>
            <a:r>
              <a:rPr lang="el-GR" sz="4000" spc="320" dirty="0">
                <a:latin typeface="Montserrat Classic Bold"/>
              </a:rPr>
              <a:t>προγράμματα </a:t>
            </a:r>
            <a:r>
              <a:rPr lang="en-US" sz="4000" spc="320" dirty="0">
                <a:latin typeface="Montserrat Classic Bold"/>
              </a:rPr>
              <a:t>CLLD/LEADER</a:t>
            </a:r>
          </a:p>
        </p:txBody>
      </p:sp>
      <p:sp>
        <p:nvSpPr>
          <p:cNvPr id="5" name="TextBox 4"/>
          <p:cNvSpPr txBox="1"/>
          <p:nvPr/>
        </p:nvSpPr>
        <p:spPr>
          <a:xfrm>
            <a:off x="13030200" y="7277100"/>
            <a:ext cx="5135350" cy="2554545"/>
          </a:xfrm>
          <a:prstGeom prst="rect">
            <a:avLst/>
          </a:prstGeom>
          <a:noFill/>
        </p:spPr>
        <p:txBody>
          <a:bodyPr wrap="square" rtlCol="0">
            <a:spAutoFit/>
          </a:bodyPr>
          <a:lstStyle/>
          <a:p>
            <a:pPr algn="ctr"/>
            <a:r>
              <a:rPr lang="el-GR" sz="4000" b="1" dirty="0">
                <a:solidFill>
                  <a:schemeClr val="bg1"/>
                </a:solidFill>
              </a:rPr>
              <a:t>Ζωή Γκερεχτέ</a:t>
            </a:r>
          </a:p>
          <a:p>
            <a:pPr algn="ctr"/>
            <a:r>
              <a:rPr lang="el-GR" sz="4000" dirty="0">
                <a:solidFill>
                  <a:schemeClr val="bg1"/>
                </a:solidFill>
              </a:rPr>
              <a:t>Υπεύθυνη τμήματος Ανάπτυξης Υπαίθρου ΑΝΚΟ</a:t>
            </a:r>
          </a:p>
        </p:txBody>
      </p:sp>
      <p:sp>
        <p:nvSpPr>
          <p:cNvPr id="10" name="TextBox 9"/>
          <p:cNvSpPr txBox="1"/>
          <p:nvPr/>
        </p:nvSpPr>
        <p:spPr>
          <a:xfrm>
            <a:off x="5105400" y="7472037"/>
            <a:ext cx="7343044" cy="646331"/>
          </a:xfrm>
          <a:prstGeom prst="rect">
            <a:avLst/>
          </a:prstGeom>
          <a:solidFill>
            <a:srgbClr val="FFFF00"/>
          </a:solidFill>
        </p:spPr>
        <p:txBody>
          <a:bodyPr wrap="square" rtlCol="0">
            <a:spAutoFit/>
          </a:bodyPr>
          <a:lstStyle/>
          <a:p>
            <a:pPr algn="r"/>
            <a:r>
              <a:rPr lang="el-GR" b="1" dirty="0"/>
              <a:t>1</a:t>
            </a:r>
            <a:r>
              <a:rPr lang="el-GR" b="1" baseline="30000" dirty="0"/>
              <a:t>ο</a:t>
            </a:r>
            <a:r>
              <a:rPr lang="el-GR" b="1" dirty="0"/>
              <a:t> εργαστήριο - Επιχειρηματική δραστηριότητα στις αγροτικές περιοχές</a:t>
            </a:r>
          </a:p>
          <a:p>
            <a:pPr algn="r"/>
            <a:r>
              <a:rPr lang="el-GR" b="1" dirty="0"/>
              <a:t>ΚΟΖΑΝΗ 9-12-2020</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929987" y="345064"/>
            <a:ext cx="11430000" cy="1026536"/>
          </a:xfrm>
          <a:solidFill>
            <a:schemeClr val="accent5">
              <a:lumMod val="40000"/>
              <a:lumOff val="60000"/>
            </a:schemeClr>
          </a:solidFill>
        </p:spPr>
        <p:txBody>
          <a:bodyPr>
            <a:normAutofit fontScale="90000"/>
          </a:bodyPr>
          <a:lstStyle/>
          <a:p>
            <a:r>
              <a:rPr lang="el-GR" b="1" dirty="0"/>
              <a:t>Δημόσιου χαρακτήρα παρεμβάσεις</a:t>
            </a:r>
          </a:p>
        </p:txBody>
      </p:sp>
      <p:sp>
        <p:nvSpPr>
          <p:cNvPr id="3" name="Θέση περιεχομένου 2"/>
          <p:cNvSpPr>
            <a:spLocks noGrp="1"/>
          </p:cNvSpPr>
          <p:nvPr>
            <p:ph sz="half" idx="1"/>
          </p:nvPr>
        </p:nvSpPr>
        <p:spPr>
          <a:xfrm>
            <a:off x="608561" y="2628900"/>
            <a:ext cx="9912926" cy="4259840"/>
          </a:xfrm>
          <a:solidFill>
            <a:schemeClr val="tx2">
              <a:lumMod val="20000"/>
              <a:lumOff val="80000"/>
            </a:schemeClr>
          </a:solidFill>
        </p:spPr>
        <p:txBody>
          <a:bodyPr>
            <a:normAutofit fontScale="62500" lnSpcReduction="20000"/>
          </a:bodyPr>
          <a:lstStyle/>
          <a:p>
            <a:pPr marL="0" indent="0">
              <a:buNone/>
            </a:pPr>
            <a:r>
              <a:rPr lang="el-GR" sz="7650" b="1" dirty="0"/>
              <a:t>Δικαιούχοι :</a:t>
            </a:r>
          </a:p>
          <a:p>
            <a:pPr lvl="0"/>
            <a:r>
              <a:rPr lang="el-GR" sz="7650" dirty="0"/>
              <a:t>ΟΤΑ Α’ &amp; Β’ βαθμού και φορείς τους</a:t>
            </a:r>
          </a:p>
          <a:p>
            <a:pPr lvl="0"/>
            <a:r>
              <a:rPr lang="el-GR" sz="7650" dirty="0"/>
              <a:t>Φορείς Δημοσίου Τομέα</a:t>
            </a:r>
          </a:p>
          <a:p>
            <a:pPr lvl="0"/>
            <a:r>
              <a:rPr lang="el-GR" sz="7650" dirty="0"/>
              <a:t>Ιδιωτικοί φορείς με καταστατικό σκοπό την υλοποίηση αντίστοιχων έργων</a:t>
            </a:r>
          </a:p>
          <a:p>
            <a:pPr marL="0" indent="0">
              <a:buNone/>
            </a:pPr>
            <a:endParaRPr lang="el-GR" dirty="0"/>
          </a:p>
        </p:txBody>
      </p:sp>
      <p:sp>
        <p:nvSpPr>
          <p:cNvPr id="5" name="Θέση περιεχομένου 2"/>
          <p:cNvSpPr txBox="1">
            <a:spLocks/>
          </p:cNvSpPr>
          <p:nvPr/>
        </p:nvSpPr>
        <p:spPr>
          <a:xfrm>
            <a:off x="11049000" y="2734107"/>
            <a:ext cx="6852806" cy="4192733"/>
          </a:xfrm>
          <a:prstGeom prst="rect">
            <a:avLst/>
          </a:prstGeom>
          <a:solidFill>
            <a:srgbClr val="92D050"/>
          </a:solidFill>
        </p:spPr>
        <p:txBody>
          <a:bodyPr vert="horz" lIns="137160" tIns="68580" rIns="137160" bIns="6858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l-GR" sz="4200" dirty="0">
                <a:solidFill>
                  <a:prstClr val="black"/>
                </a:solidFill>
              </a:rPr>
              <a:t>Μέγιστος προϋπολογισμός : </a:t>
            </a:r>
            <a:r>
              <a:rPr lang="el-GR" sz="4200" b="1" dirty="0">
                <a:solidFill>
                  <a:prstClr val="black"/>
                </a:solidFill>
              </a:rPr>
              <a:t>600.000,00€ και</a:t>
            </a:r>
          </a:p>
          <a:p>
            <a:pPr marL="0" indent="0">
              <a:buNone/>
            </a:pPr>
            <a:r>
              <a:rPr lang="el-GR" sz="4200" b="1" dirty="0">
                <a:solidFill>
                  <a:prstClr val="black"/>
                </a:solidFill>
              </a:rPr>
              <a:t>50.000,00€ </a:t>
            </a:r>
            <a:r>
              <a:rPr lang="el-GR" sz="4200" dirty="0">
                <a:solidFill>
                  <a:prstClr val="black"/>
                </a:solidFill>
              </a:rPr>
              <a:t>για δράσεις άυλου χαρακτήρα</a:t>
            </a:r>
          </a:p>
        </p:txBody>
      </p:sp>
      <p:sp>
        <p:nvSpPr>
          <p:cNvPr id="6" name="Θέση περιεχομένου 5"/>
          <p:cNvSpPr>
            <a:spLocks noGrp="1"/>
          </p:cNvSpPr>
          <p:nvPr>
            <p:ph sz="half" idx="2"/>
          </p:nvPr>
        </p:nvSpPr>
        <p:spPr>
          <a:xfrm>
            <a:off x="639041" y="7898716"/>
            <a:ext cx="9507683" cy="1421930"/>
          </a:xfrm>
        </p:spPr>
        <p:txBody>
          <a:bodyPr>
            <a:noAutofit/>
          </a:bodyPr>
          <a:lstStyle/>
          <a:p>
            <a:pPr marL="0" indent="0">
              <a:buNone/>
            </a:pPr>
            <a:r>
              <a:rPr lang="el-GR" sz="4800" b="1" dirty="0"/>
              <a:t>Ποσοστό Επιχορήγησης : </a:t>
            </a:r>
          </a:p>
          <a:p>
            <a:pPr>
              <a:buFont typeface="Wingdings" panose="05000000000000000000" pitchFamily="2" charset="2"/>
              <a:buChar char="§"/>
            </a:pPr>
            <a:r>
              <a:rPr lang="el-GR" sz="3600" b="1" dirty="0"/>
              <a:t>100%  για επενδύσεις χωρίς κέρδη</a:t>
            </a:r>
          </a:p>
        </p:txBody>
      </p:sp>
    </p:spTree>
    <p:extLst>
      <p:ext uri="{BB962C8B-B14F-4D97-AF65-F5344CB8AC3E}">
        <p14:creationId xmlns:p14="http://schemas.microsoft.com/office/powerpoint/2010/main" val="38500853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76888" y="313895"/>
            <a:ext cx="17643764" cy="867205"/>
          </a:xfrm>
          <a:solidFill>
            <a:schemeClr val="accent1">
              <a:lumMod val="60000"/>
              <a:lumOff val="40000"/>
            </a:schemeClr>
          </a:solidFill>
        </p:spPr>
        <p:txBody>
          <a:bodyPr>
            <a:noAutofit/>
          </a:bodyPr>
          <a:lstStyle/>
          <a:p>
            <a:pPr algn="ctr"/>
            <a:r>
              <a:rPr lang="el-GR" sz="4800" b="1" dirty="0"/>
              <a:t>ΣΤΟΙΧΕΙΑ ΠΡΟΤΑΣΕΩΝ ΠΡΟΚΗΡΥΞΗΣ ΔΗΜΟΣΙΩΝ ΕΡΓ ΩΝ</a:t>
            </a:r>
          </a:p>
        </p:txBody>
      </p:sp>
      <p:graphicFrame>
        <p:nvGraphicFramePr>
          <p:cNvPr id="4" name="Θέση περιεχομένου 3"/>
          <p:cNvGraphicFramePr>
            <a:graphicFrameLocks noGrp="1"/>
          </p:cNvGraphicFramePr>
          <p:nvPr>
            <p:ph idx="1"/>
            <p:extLst>
              <p:ext uri="{D42A27DB-BD31-4B8C-83A1-F6EECF244321}">
                <p14:modId xmlns:p14="http://schemas.microsoft.com/office/powerpoint/2010/main" val="4009096470"/>
              </p:ext>
            </p:extLst>
          </p:nvPr>
        </p:nvGraphicFramePr>
        <p:xfrm>
          <a:off x="3505200" y="3238500"/>
          <a:ext cx="10363201" cy="3020376"/>
        </p:xfrm>
        <a:graphic>
          <a:graphicData uri="http://schemas.openxmlformats.org/drawingml/2006/table">
            <a:tbl>
              <a:tblPr>
                <a:tableStyleId>{5C22544A-7EE6-4342-B048-85BDC9FD1C3A}</a:tableStyleId>
              </a:tblPr>
              <a:tblGrid>
                <a:gridCol w="5147510">
                  <a:extLst>
                    <a:ext uri="{9D8B030D-6E8A-4147-A177-3AD203B41FA5}">
                      <a16:colId xmlns:a16="http://schemas.microsoft.com/office/drawing/2014/main" val="20000"/>
                    </a:ext>
                  </a:extLst>
                </a:gridCol>
                <a:gridCol w="2454443">
                  <a:extLst>
                    <a:ext uri="{9D8B030D-6E8A-4147-A177-3AD203B41FA5}">
                      <a16:colId xmlns:a16="http://schemas.microsoft.com/office/drawing/2014/main" val="20001"/>
                    </a:ext>
                  </a:extLst>
                </a:gridCol>
                <a:gridCol w="2761248">
                  <a:extLst>
                    <a:ext uri="{9D8B030D-6E8A-4147-A177-3AD203B41FA5}">
                      <a16:colId xmlns:a16="http://schemas.microsoft.com/office/drawing/2014/main" val="20002"/>
                    </a:ext>
                  </a:extLst>
                </a:gridCol>
              </a:tblGrid>
              <a:tr h="914400">
                <a:tc>
                  <a:txBody>
                    <a:bodyPr/>
                    <a:lstStyle/>
                    <a:p>
                      <a:pPr algn="ctr" fontAlgn="ctr"/>
                      <a:r>
                        <a:rPr lang="el-GR" sz="2700" u="none" strike="noStrike" dirty="0">
                          <a:effectLst/>
                        </a:rPr>
                        <a:t>ΚΑΤΑΘΕΣΗ ΠΡΟΤΑΣΕΩΝ </a:t>
                      </a:r>
                      <a:endParaRPr lang="el-GR" sz="2700" b="1" i="0" u="none" strike="noStrike" dirty="0">
                        <a:effectLst/>
                        <a:latin typeface="Arial" panose="020B0604020202020204" pitchFamily="34" charset="0"/>
                      </a:endParaRPr>
                    </a:p>
                  </a:txBody>
                  <a:tcPr marL="14288" marR="14288" marT="14288" marB="0" anchor="ctr">
                    <a:solidFill>
                      <a:schemeClr val="accent6">
                        <a:lumMod val="75000"/>
                      </a:schemeClr>
                    </a:solidFill>
                  </a:tcPr>
                </a:tc>
                <a:tc>
                  <a:txBody>
                    <a:bodyPr/>
                    <a:lstStyle/>
                    <a:p>
                      <a:pPr algn="ctr" fontAlgn="ctr"/>
                      <a:r>
                        <a:rPr lang="el-GR" sz="2700" u="none" strike="noStrike" dirty="0">
                          <a:effectLst/>
                        </a:rPr>
                        <a:t>ΑΡΙΘΜΟΣ ΠΡΟΤΑΣΕΩΝ</a:t>
                      </a:r>
                      <a:endParaRPr lang="el-GR" sz="2700" b="1" i="0" u="none" strike="noStrike" dirty="0">
                        <a:effectLst/>
                        <a:latin typeface="Arial" panose="020B0604020202020204" pitchFamily="34" charset="0"/>
                      </a:endParaRPr>
                    </a:p>
                  </a:txBody>
                  <a:tcPr marL="14288" marR="14288" marT="14288" marB="0" anchor="ctr">
                    <a:solidFill>
                      <a:schemeClr val="accent6">
                        <a:lumMod val="75000"/>
                      </a:schemeClr>
                    </a:solidFill>
                  </a:tcPr>
                </a:tc>
                <a:tc>
                  <a:txBody>
                    <a:bodyPr/>
                    <a:lstStyle/>
                    <a:p>
                      <a:pPr algn="ctr" fontAlgn="ctr"/>
                      <a:r>
                        <a:rPr lang="el-GR" sz="2700" u="none" strike="noStrike" dirty="0">
                          <a:effectLst/>
                        </a:rPr>
                        <a:t>ΑΙΤΟΥΜΕΝΗ ΔΗΜΟΣΙΑ ΔΑΠΑΝΗ</a:t>
                      </a:r>
                      <a:endParaRPr lang="el-GR" sz="2700" b="1" i="0" u="none" strike="noStrike" dirty="0">
                        <a:effectLst/>
                        <a:latin typeface="Arial" panose="020B0604020202020204" pitchFamily="34" charset="0"/>
                      </a:endParaRPr>
                    </a:p>
                  </a:txBody>
                  <a:tcPr marL="14288" marR="14288" marT="14288" marB="0" anchor="ctr">
                    <a:solidFill>
                      <a:schemeClr val="accent6">
                        <a:lumMod val="75000"/>
                      </a:schemeClr>
                    </a:solidFill>
                  </a:tcPr>
                </a:tc>
                <a:extLst>
                  <a:ext uri="{0D108BD9-81ED-4DB2-BD59-A6C34878D82A}">
                    <a16:rowId xmlns:a16="http://schemas.microsoft.com/office/drawing/2014/main" val="10000"/>
                  </a:ext>
                </a:extLst>
              </a:tr>
              <a:tr h="580072">
                <a:tc>
                  <a:txBody>
                    <a:bodyPr/>
                    <a:lstStyle/>
                    <a:p>
                      <a:pPr algn="ctr" fontAlgn="ctr"/>
                      <a:r>
                        <a:rPr lang="el-GR" sz="2700" u="none" strike="noStrike" dirty="0">
                          <a:effectLst/>
                        </a:rPr>
                        <a:t>ΣΥΝΟΛΟ ΠΡΟΤΑΣΕΩΝ</a:t>
                      </a:r>
                      <a:endParaRPr lang="el-GR" sz="2700" b="1" i="0" u="none" strike="noStrike" dirty="0">
                        <a:effectLst/>
                        <a:latin typeface="Arial" panose="020B0604020202020204" pitchFamily="34" charset="0"/>
                      </a:endParaRPr>
                    </a:p>
                  </a:txBody>
                  <a:tcPr marL="14288" marR="14288" marT="14288" marB="0" anchor="ctr">
                    <a:solidFill>
                      <a:schemeClr val="accent6">
                        <a:lumMod val="60000"/>
                        <a:lumOff val="40000"/>
                      </a:schemeClr>
                    </a:solidFill>
                  </a:tcPr>
                </a:tc>
                <a:tc>
                  <a:txBody>
                    <a:bodyPr/>
                    <a:lstStyle/>
                    <a:p>
                      <a:pPr algn="ctr" fontAlgn="ctr"/>
                      <a:r>
                        <a:rPr lang="el-GR" sz="2700" u="none" strike="noStrike" dirty="0">
                          <a:effectLst/>
                        </a:rPr>
                        <a:t>61</a:t>
                      </a:r>
                      <a:endParaRPr lang="el-GR" sz="2700" b="1" i="0" u="none" strike="noStrike" dirty="0">
                        <a:effectLst/>
                        <a:latin typeface="Arial" panose="020B0604020202020204" pitchFamily="34" charset="0"/>
                      </a:endParaRPr>
                    </a:p>
                  </a:txBody>
                  <a:tcPr marL="14288" marR="14288" marT="14288" marB="0" anchor="ctr">
                    <a:solidFill>
                      <a:schemeClr val="accent6">
                        <a:lumMod val="60000"/>
                        <a:lumOff val="40000"/>
                      </a:schemeClr>
                    </a:solidFill>
                  </a:tcPr>
                </a:tc>
                <a:tc>
                  <a:txBody>
                    <a:bodyPr/>
                    <a:lstStyle/>
                    <a:p>
                      <a:pPr algn="ctr" fontAlgn="ctr"/>
                      <a:r>
                        <a:rPr lang="el-GR" sz="2700" u="none" strike="noStrike" dirty="0">
                          <a:effectLst/>
                        </a:rPr>
                        <a:t>6.998.886,18</a:t>
                      </a:r>
                      <a:endParaRPr lang="el-GR" sz="2700" b="1" i="0" u="none" strike="noStrike" dirty="0">
                        <a:effectLst/>
                        <a:latin typeface="Arial" panose="020B0604020202020204" pitchFamily="34" charset="0"/>
                      </a:endParaRPr>
                    </a:p>
                  </a:txBody>
                  <a:tcPr marL="14288" marR="14288" marT="14288" marB="0" anchor="ctr">
                    <a:solidFill>
                      <a:schemeClr val="accent6">
                        <a:lumMod val="60000"/>
                        <a:lumOff val="40000"/>
                      </a:schemeClr>
                    </a:solidFill>
                  </a:tcPr>
                </a:tc>
                <a:extLst>
                  <a:ext uri="{0D108BD9-81ED-4DB2-BD59-A6C34878D82A}">
                    <a16:rowId xmlns:a16="http://schemas.microsoft.com/office/drawing/2014/main" val="10001"/>
                  </a:ext>
                </a:extLst>
              </a:tr>
              <a:tr h="763904">
                <a:tc>
                  <a:txBody>
                    <a:bodyPr/>
                    <a:lstStyle/>
                    <a:p>
                      <a:pPr algn="ctr" fontAlgn="ctr"/>
                      <a:r>
                        <a:rPr lang="el-GR" sz="2700" u="none" strike="noStrike" dirty="0">
                          <a:effectLst/>
                        </a:rPr>
                        <a:t>ΠΡΟΤΑΣΕΙΣ ΔΗΜΩΝ</a:t>
                      </a:r>
                      <a:endParaRPr lang="el-GR" sz="2700" b="0" i="0" u="none" strike="noStrike" dirty="0">
                        <a:effectLst/>
                        <a:latin typeface="Arial" panose="020B0604020202020204" pitchFamily="34" charset="0"/>
                      </a:endParaRPr>
                    </a:p>
                  </a:txBody>
                  <a:tcPr marL="14288" marR="14288" marT="14288" marB="0" anchor="ctr">
                    <a:solidFill>
                      <a:schemeClr val="accent6">
                        <a:lumMod val="40000"/>
                        <a:lumOff val="60000"/>
                      </a:schemeClr>
                    </a:solidFill>
                  </a:tcPr>
                </a:tc>
                <a:tc>
                  <a:txBody>
                    <a:bodyPr/>
                    <a:lstStyle/>
                    <a:p>
                      <a:pPr algn="ctr" fontAlgn="ctr"/>
                      <a:r>
                        <a:rPr lang="el-GR" sz="2700" u="none" strike="noStrike" dirty="0">
                          <a:effectLst/>
                        </a:rPr>
                        <a:t>33</a:t>
                      </a:r>
                      <a:endParaRPr lang="el-GR" sz="2700" b="0" i="0" u="none" strike="noStrike" dirty="0">
                        <a:effectLst/>
                        <a:latin typeface="Arial" panose="020B0604020202020204" pitchFamily="34" charset="0"/>
                      </a:endParaRPr>
                    </a:p>
                  </a:txBody>
                  <a:tcPr marL="14288" marR="14288" marT="14288" marB="0" anchor="ctr">
                    <a:solidFill>
                      <a:schemeClr val="accent6">
                        <a:lumMod val="40000"/>
                        <a:lumOff val="60000"/>
                      </a:schemeClr>
                    </a:solidFill>
                  </a:tcPr>
                </a:tc>
                <a:tc>
                  <a:txBody>
                    <a:bodyPr/>
                    <a:lstStyle/>
                    <a:p>
                      <a:pPr algn="ctr" fontAlgn="ctr"/>
                      <a:r>
                        <a:rPr lang="el-GR" sz="2700" u="none" strike="noStrike" dirty="0">
                          <a:effectLst/>
                        </a:rPr>
                        <a:t>4.912.619,17</a:t>
                      </a:r>
                      <a:endParaRPr lang="el-GR" sz="2700" b="0" i="0" u="none" strike="noStrike" dirty="0">
                        <a:effectLst/>
                        <a:latin typeface="Arial" panose="020B0604020202020204" pitchFamily="34" charset="0"/>
                      </a:endParaRPr>
                    </a:p>
                  </a:txBody>
                  <a:tcPr marL="14288" marR="14288" marT="14288" marB="0" anchor="ctr">
                    <a:solidFill>
                      <a:schemeClr val="accent6">
                        <a:lumMod val="40000"/>
                        <a:lumOff val="60000"/>
                      </a:schemeClr>
                    </a:solidFill>
                  </a:tcPr>
                </a:tc>
                <a:extLst>
                  <a:ext uri="{0D108BD9-81ED-4DB2-BD59-A6C34878D82A}">
                    <a16:rowId xmlns:a16="http://schemas.microsoft.com/office/drawing/2014/main" val="10002"/>
                  </a:ext>
                </a:extLst>
              </a:tr>
              <a:tr h="762000">
                <a:tc>
                  <a:txBody>
                    <a:bodyPr/>
                    <a:lstStyle/>
                    <a:p>
                      <a:pPr algn="ctr" fontAlgn="ctr"/>
                      <a:r>
                        <a:rPr lang="el-GR" sz="2700" u="none" strike="noStrike" dirty="0">
                          <a:effectLst/>
                        </a:rPr>
                        <a:t>ΠΡΟΤΑΣΕΙΣ ΣΥΛΛΟΓΙΚΩΝ ΦΟΡΕΩΝ</a:t>
                      </a:r>
                      <a:endParaRPr lang="el-GR" sz="2700" b="0" i="0" u="none" strike="noStrike" dirty="0">
                        <a:effectLst/>
                        <a:latin typeface="Arial" panose="020B0604020202020204" pitchFamily="34" charset="0"/>
                      </a:endParaRPr>
                    </a:p>
                  </a:txBody>
                  <a:tcPr marL="14288" marR="14288" marT="14288" marB="0" anchor="ctr">
                    <a:solidFill>
                      <a:schemeClr val="accent6">
                        <a:lumMod val="60000"/>
                        <a:lumOff val="40000"/>
                      </a:schemeClr>
                    </a:solidFill>
                  </a:tcPr>
                </a:tc>
                <a:tc>
                  <a:txBody>
                    <a:bodyPr/>
                    <a:lstStyle/>
                    <a:p>
                      <a:pPr algn="ctr" fontAlgn="ctr"/>
                      <a:r>
                        <a:rPr lang="el-GR" sz="2700" u="none" strike="noStrike" dirty="0">
                          <a:effectLst/>
                        </a:rPr>
                        <a:t>28</a:t>
                      </a:r>
                      <a:endParaRPr lang="el-GR" sz="2700" b="0" i="0" u="none" strike="noStrike" dirty="0">
                        <a:effectLst/>
                        <a:latin typeface="Arial" panose="020B0604020202020204" pitchFamily="34" charset="0"/>
                      </a:endParaRPr>
                    </a:p>
                  </a:txBody>
                  <a:tcPr marL="14288" marR="14288" marT="14288" marB="0" anchor="ctr">
                    <a:solidFill>
                      <a:schemeClr val="accent6">
                        <a:lumMod val="60000"/>
                        <a:lumOff val="40000"/>
                      </a:schemeClr>
                    </a:solidFill>
                  </a:tcPr>
                </a:tc>
                <a:tc>
                  <a:txBody>
                    <a:bodyPr/>
                    <a:lstStyle/>
                    <a:p>
                      <a:pPr algn="ctr" fontAlgn="ctr"/>
                      <a:r>
                        <a:rPr lang="el-GR" sz="2700" u="none" strike="noStrike" dirty="0">
                          <a:effectLst/>
                        </a:rPr>
                        <a:t>2.086.267,01</a:t>
                      </a:r>
                      <a:endParaRPr lang="el-GR" sz="2700" b="0" i="0" u="none" strike="noStrike" dirty="0">
                        <a:effectLst/>
                        <a:latin typeface="Arial" panose="020B0604020202020204" pitchFamily="34" charset="0"/>
                      </a:endParaRPr>
                    </a:p>
                  </a:txBody>
                  <a:tcPr marL="14288" marR="14288" marT="14288" marB="0" anchor="ctr">
                    <a:solidFill>
                      <a:schemeClr val="accent6">
                        <a:lumMod val="60000"/>
                        <a:lumOff val="40000"/>
                      </a:schemeClr>
                    </a:solidFill>
                  </a:tcPr>
                </a:tc>
                <a:extLst>
                  <a:ext uri="{0D108BD9-81ED-4DB2-BD59-A6C34878D82A}">
                    <a16:rowId xmlns:a16="http://schemas.microsoft.com/office/drawing/2014/main" val="10003"/>
                  </a:ext>
                </a:extLst>
              </a:tr>
            </a:tbl>
          </a:graphicData>
        </a:graphic>
      </p:graphicFrame>
      <p:graphicFrame>
        <p:nvGraphicFramePr>
          <p:cNvPr id="6" name="Πίνακας 5"/>
          <p:cNvGraphicFramePr>
            <a:graphicFrameLocks noGrp="1"/>
          </p:cNvGraphicFramePr>
          <p:nvPr>
            <p:extLst>
              <p:ext uri="{D42A27DB-BD31-4B8C-83A1-F6EECF244321}">
                <p14:modId xmlns:p14="http://schemas.microsoft.com/office/powerpoint/2010/main" val="2373937084"/>
              </p:ext>
            </p:extLst>
          </p:nvPr>
        </p:nvGraphicFramePr>
        <p:xfrm>
          <a:off x="1066800" y="6438900"/>
          <a:ext cx="15577704" cy="3182752"/>
        </p:xfrm>
        <a:graphic>
          <a:graphicData uri="http://schemas.openxmlformats.org/drawingml/2006/table">
            <a:tbl>
              <a:tblPr>
                <a:tableStyleId>{5C22544A-7EE6-4342-B048-85BDC9FD1C3A}</a:tableStyleId>
              </a:tblPr>
              <a:tblGrid>
                <a:gridCol w="2369103">
                  <a:extLst>
                    <a:ext uri="{9D8B030D-6E8A-4147-A177-3AD203B41FA5}">
                      <a16:colId xmlns:a16="http://schemas.microsoft.com/office/drawing/2014/main" val="20000"/>
                    </a:ext>
                  </a:extLst>
                </a:gridCol>
                <a:gridCol w="1898097">
                  <a:extLst>
                    <a:ext uri="{9D8B030D-6E8A-4147-A177-3AD203B41FA5}">
                      <a16:colId xmlns:a16="http://schemas.microsoft.com/office/drawing/2014/main" val="20001"/>
                    </a:ext>
                  </a:extLst>
                </a:gridCol>
                <a:gridCol w="2133600">
                  <a:extLst>
                    <a:ext uri="{9D8B030D-6E8A-4147-A177-3AD203B41FA5}">
                      <a16:colId xmlns:a16="http://schemas.microsoft.com/office/drawing/2014/main" val="20002"/>
                    </a:ext>
                  </a:extLst>
                </a:gridCol>
                <a:gridCol w="2667000">
                  <a:extLst>
                    <a:ext uri="{9D8B030D-6E8A-4147-A177-3AD203B41FA5}">
                      <a16:colId xmlns:a16="http://schemas.microsoft.com/office/drawing/2014/main" val="20003"/>
                    </a:ext>
                  </a:extLst>
                </a:gridCol>
                <a:gridCol w="3505200">
                  <a:extLst>
                    <a:ext uri="{9D8B030D-6E8A-4147-A177-3AD203B41FA5}">
                      <a16:colId xmlns:a16="http://schemas.microsoft.com/office/drawing/2014/main" val="20004"/>
                    </a:ext>
                  </a:extLst>
                </a:gridCol>
                <a:gridCol w="3004704">
                  <a:extLst>
                    <a:ext uri="{9D8B030D-6E8A-4147-A177-3AD203B41FA5}">
                      <a16:colId xmlns:a16="http://schemas.microsoft.com/office/drawing/2014/main" val="20005"/>
                    </a:ext>
                  </a:extLst>
                </a:gridCol>
              </a:tblGrid>
              <a:tr h="606186">
                <a:tc>
                  <a:txBody>
                    <a:bodyPr/>
                    <a:lstStyle/>
                    <a:p>
                      <a:pPr algn="ctr" fontAlgn="ctr"/>
                      <a:r>
                        <a:rPr lang="el-GR" sz="2400" u="none" strike="noStrike" dirty="0">
                          <a:effectLst/>
                        </a:rPr>
                        <a:t>ΥΠΟΔΡΑΣΕΙΣ </a:t>
                      </a:r>
                      <a:endParaRPr lang="el-GR" sz="2400" b="1" i="0" u="none" strike="noStrike" dirty="0">
                        <a:effectLst/>
                        <a:latin typeface="Arial" panose="020B0604020202020204" pitchFamily="34" charset="0"/>
                      </a:endParaRPr>
                    </a:p>
                  </a:txBody>
                  <a:tcPr marL="14288" marR="14288" marT="14288" marB="0" anchor="ctr">
                    <a:solidFill>
                      <a:schemeClr val="accent1">
                        <a:lumMod val="60000"/>
                        <a:lumOff val="40000"/>
                      </a:schemeClr>
                    </a:solidFill>
                  </a:tcPr>
                </a:tc>
                <a:tc>
                  <a:txBody>
                    <a:bodyPr/>
                    <a:lstStyle/>
                    <a:p>
                      <a:pPr algn="ctr" fontAlgn="ctr"/>
                      <a:r>
                        <a:rPr lang="el-GR" sz="2400" u="none" strike="noStrike" dirty="0">
                          <a:effectLst/>
                        </a:rPr>
                        <a:t>ΑΡ. ΠΡΟΤΑΣΕΩΝ</a:t>
                      </a:r>
                      <a:endParaRPr lang="el-GR" sz="2400" b="1" i="0" u="none" strike="noStrike" dirty="0">
                        <a:effectLst/>
                        <a:latin typeface="Arial" panose="020B0604020202020204" pitchFamily="34" charset="0"/>
                      </a:endParaRPr>
                    </a:p>
                  </a:txBody>
                  <a:tcPr marL="14288" marR="14288" marT="14288" marB="0" anchor="ctr">
                    <a:solidFill>
                      <a:schemeClr val="accent1">
                        <a:lumMod val="60000"/>
                        <a:lumOff val="40000"/>
                      </a:schemeClr>
                    </a:solidFill>
                  </a:tcPr>
                </a:tc>
                <a:tc>
                  <a:txBody>
                    <a:bodyPr/>
                    <a:lstStyle/>
                    <a:p>
                      <a:pPr algn="ctr" fontAlgn="ctr"/>
                      <a:r>
                        <a:rPr lang="el-GR" sz="2400" u="none" strike="noStrike" dirty="0">
                          <a:effectLst/>
                        </a:rPr>
                        <a:t>ΑΙΤΟΥΜΕΝΟ  ΠΟΣΟ</a:t>
                      </a:r>
                      <a:endParaRPr lang="el-GR" sz="2400" b="1" i="0" u="none" strike="noStrike" dirty="0">
                        <a:effectLst/>
                        <a:latin typeface="Arial" panose="020B0604020202020204" pitchFamily="34" charset="0"/>
                      </a:endParaRPr>
                    </a:p>
                  </a:txBody>
                  <a:tcPr marL="14288" marR="14288" marT="14288" marB="0" anchor="ctr">
                    <a:solidFill>
                      <a:schemeClr val="accent1">
                        <a:lumMod val="60000"/>
                        <a:lumOff val="40000"/>
                      </a:schemeClr>
                    </a:solidFill>
                  </a:tcPr>
                </a:tc>
                <a:tc>
                  <a:txBody>
                    <a:bodyPr/>
                    <a:lstStyle/>
                    <a:p>
                      <a:pPr algn="ctr" fontAlgn="ctr"/>
                      <a:r>
                        <a:rPr lang="el-GR" sz="2400" u="none" strike="noStrike" dirty="0">
                          <a:effectLst/>
                        </a:rPr>
                        <a:t>Δ.Δ. ΠΡΟΣΚΛΗΣΗΣ</a:t>
                      </a:r>
                      <a:endParaRPr lang="el-GR" sz="2400" b="1" i="0" u="none" strike="noStrike" dirty="0">
                        <a:effectLst/>
                        <a:latin typeface="Arial" panose="020B0604020202020204" pitchFamily="34" charset="0"/>
                      </a:endParaRPr>
                    </a:p>
                  </a:txBody>
                  <a:tcPr marL="14288" marR="14288" marT="14288" marB="0" anchor="ctr">
                    <a:solidFill>
                      <a:schemeClr val="accent1">
                        <a:lumMod val="60000"/>
                        <a:lumOff val="40000"/>
                      </a:schemeClr>
                    </a:solidFill>
                  </a:tcPr>
                </a:tc>
                <a:tc>
                  <a:txBody>
                    <a:bodyPr/>
                    <a:lstStyle/>
                    <a:p>
                      <a:pPr algn="ctr" fontAlgn="ctr"/>
                      <a:r>
                        <a:rPr lang="el-GR" sz="1800" b="1" i="0" u="none" strike="noStrike" dirty="0">
                          <a:effectLst/>
                          <a:latin typeface="Arial" panose="020B0604020202020204" pitchFamily="34" charset="0"/>
                        </a:rPr>
                        <a:t>ΑΡΙΘΜΟΣ</a:t>
                      </a:r>
                      <a:r>
                        <a:rPr lang="el-GR" sz="1800" b="1" i="0" u="none" strike="noStrike" baseline="0" dirty="0">
                          <a:effectLst/>
                          <a:latin typeface="Arial" panose="020B0604020202020204" pitchFamily="34" charset="0"/>
                        </a:rPr>
                        <a:t> ΕΓΚΕΚΡΙΜΝΩΝ ΠΡΟΤΑΣΕΩΝ</a:t>
                      </a:r>
                      <a:endParaRPr lang="el-GR" sz="1800" b="1" i="0" u="none" strike="noStrike" dirty="0">
                        <a:effectLst/>
                        <a:latin typeface="Arial" panose="020B0604020202020204" pitchFamily="34" charset="0"/>
                      </a:endParaRPr>
                    </a:p>
                  </a:txBody>
                  <a:tcPr marL="14288" marR="14288" marT="14288" marB="0" anchor="ctr">
                    <a:solidFill>
                      <a:schemeClr val="accent1">
                        <a:lumMod val="60000"/>
                        <a:lumOff val="40000"/>
                      </a:schemeClr>
                    </a:solidFill>
                  </a:tcPr>
                </a:tc>
                <a:tc>
                  <a:txBody>
                    <a:bodyPr/>
                    <a:lstStyle/>
                    <a:p>
                      <a:pPr algn="ctr" fontAlgn="ctr"/>
                      <a:r>
                        <a:rPr lang="el-GR" sz="1800" b="1" i="0" u="none" strike="noStrike" dirty="0">
                          <a:effectLst/>
                          <a:latin typeface="+mn-lt"/>
                        </a:rPr>
                        <a:t>ΕΓΚΕΚΡΙΜΕΝΟ</a:t>
                      </a:r>
                      <a:r>
                        <a:rPr lang="el-GR" sz="1800" b="1" i="0" u="none" strike="noStrike" baseline="0" dirty="0">
                          <a:effectLst/>
                          <a:latin typeface="+mn-lt"/>
                        </a:rPr>
                        <a:t> ΜΕΤΑ ΤΗΝ ΥΠΕΡΔΕΣΜΕΥΣΗ</a:t>
                      </a:r>
                      <a:endParaRPr lang="el-GR" sz="1800" b="1" i="0" u="none" strike="noStrike" dirty="0">
                        <a:effectLst/>
                        <a:latin typeface="Arial" panose="020B0604020202020204" pitchFamily="34" charset="0"/>
                      </a:endParaRPr>
                    </a:p>
                  </a:txBody>
                  <a:tcPr marL="14288" marR="14288" marT="14288" marB="0" anchor="ctr">
                    <a:solidFill>
                      <a:schemeClr val="accent1">
                        <a:lumMod val="60000"/>
                        <a:lumOff val="40000"/>
                      </a:schemeClr>
                    </a:solidFill>
                  </a:tcPr>
                </a:tc>
                <a:extLst>
                  <a:ext uri="{0D108BD9-81ED-4DB2-BD59-A6C34878D82A}">
                    <a16:rowId xmlns:a16="http://schemas.microsoft.com/office/drawing/2014/main" val="10000"/>
                  </a:ext>
                </a:extLst>
              </a:tr>
              <a:tr h="393660">
                <a:tc>
                  <a:txBody>
                    <a:bodyPr/>
                    <a:lstStyle/>
                    <a:p>
                      <a:pPr algn="ctr" fontAlgn="ctr"/>
                      <a:r>
                        <a:rPr lang="el-GR" sz="2400" u="none" strike="noStrike" dirty="0">
                          <a:effectLst/>
                        </a:rPr>
                        <a:t>19.2.4.1</a:t>
                      </a:r>
                      <a:endParaRPr lang="el-GR" sz="2400" b="0" i="0" u="none" strike="noStrike" dirty="0">
                        <a:effectLst/>
                        <a:latin typeface="Arial" panose="020B0604020202020204" pitchFamily="34" charset="0"/>
                      </a:endParaRPr>
                    </a:p>
                  </a:txBody>
                  <a:tcPr marL="14288" marR="14288" marT="14288" marB="0" anchor="ctr">
                    <a:solidFill>
                      <a:schemeClr val="accent1">
                        <a:lumMod val="60000"/>
                        <a:lumOff val="40000"/>
                      </a:schemeClr>
                    </a:solidFill>
                  </a:tcPr>
                </a:tc>
                <a:tc>
                  <a:txBody>
                    <a:bodyPr/>
                    <a:lstStyle/>
                    <a:p>
                      <a:pPr algn="ctr" fontAlgn="ctr"/>
                      <a:r>
                        <a:rPr lang="el-GR" sz="2400" u="none" strike="noStrike" dirty="0">
                          <a:effectLst/>
                        </a:rPr>
                        <a:t>4</a:t>
                      </a:r>
                      <a:endParaRPr lang="el-GR" sz="2400" b="0" i="0" u="none" strike="noStrike" dirty="0">
                        <a:effectLst/>
                        <a:latin typeface="Arial" panose="020B0604020202020204" pitchFamily="34" charset="0"/>
                      </a:endParaRPr>
                    </a:p>
                  </a:txBody>
                  <a:tcPr marL="14288" marR="14288" marT="14288" marB="0" anchor="ctr">
                    <a:solidFill>
                      <a:schemeClr val="accent1">
                        <a:lumMod val="60000"/>
                        <a:lumOff val="40000"/>
                      </a:schemeClr>
                    </a:solidFill>
                  </a:tcPr>
                </a:tc>
                <a:tc>
                  <a:txBody>
                    <a:bodyPr/>
                    <a:lstStyle/>
                    <a:p>
                      <a:pPr algn="ctr" fontAlgn="ctr"/>
                      <a:r>
                        <a:rPr lang="el-GR" sz="2400" u="none" strike="noStrike" dirty="0">
                          <a:effectLst/>
                        </a:rPr>
                        <a:t>380.650,00</a:t>
                      </a:r>
                      <a:endParaRPr lang="el-GR" sz="2400" b="0" i="0" u="none" strike="noStrike" dirty="0">
                        <a:effectLst/>
                        <a:latin typeface="Arial" panose="020B0604020202020204" pitchFamily="34" charset="0"/>
                      </a:endParaRPr>
                    </a:p>
                  </a:txBody>
                  <a:tcPr marL="14288" marR="14288" marT="14288" marB="0" anchor="ctr">
                    <a:solidFill>
                      <a:schemeClr val="accent1">
                        <a:lumMod val="60000"/>
                        <a:lumOff val="40000"/>
                      </a:schemeClr>
                    </a:solidFill>
                  </a:tcPr>
                </a:tc>
                <a:tc>
                  <a:txBody>
                    <a:bodyPr/>
                    <a:lstStyle/>
                    <a:p>
                      <a:pPr algn="ctr" fontAlgn="ctr"/>
                      <a:r>
                        <a:rPr lang="el-GR" sz="2400" u="none" strike="noStrike">
                          <a:effectLst/>
                        </a:rPr>
                        <a:t>370.000,00</a:t>
                      </a:r>
                      <a:endParaRPr lang="el-GR" sz="2400" b="0" i="0" u="none" strike="noStrike">
                        <a:effectLst/>
                        <a:latin typeface="Arial" panose="020B0604020202020204" pitchFamily="34" charset="0"/>
                      </a:endParaRPr>
                    </a:p>
                  </a:txBody>
                  <a:tcPr marL="14288" marR="14288" marT="14288" marB="0" anchor="ctr">
                    <a:solidFill>
                      <a:schemeClr val="accent1">
                        <a:lumMod val="60000"/>
                        <a:lumOff val="40000"/>
                      </a:schemeClr>
                    </a:solidFill>
                  </a:tcPr>
                </a:tc>
                <a:tc>
                  <a:txBody>
                    <a:bodyPr/>
                    <a:lstStyle/>
                    <a:p>
                      <a:pPr algn="ctr" fontAlgn="ctr"/>
                      <a:r>
                        <a:rPr lang="el-GR" sz="2400" b="0" i="0" u="none" strike="noStrike" dirty="0">
                          <a:effectLst/>
                          <a:latin typeface="Arial" panose="020B0604020202020204" pitchFamily="34" charset="0"/>
                        </a:rPr>
                        <a:t>4</a:t>
                      </a:r>
                    </a:p>
                  </a:txBody>
                  <a:tcPr marL="14288" marR="14288" marT="14288" marB="0" anchor="ctr">
                    <a:solidFill>
                      <a:schemeClr val="accent1">
                        <a:lumMod val="60000"/>
                        <a:lumOff val="40000"/>
                      </a:schemeClr>
                    </a:solidFill>
                  </a:tcPr>
                </a:tc>
                <a:tc>
                  <a:txBody>
                    <a:bodyPr/>
                    <a:lstStyle/>
                    <a:p>
                      <a:pPr algn="ctr" fontAlgn="ctr"/>
                      <a:r>
                        <a:rPr lang="el-GR" sz="2400" u="none" strike="noStrike" dirty="0">
                          <a:effectLst/>
                        </a:rPr>
                        <a:t>380.650,00</a:t>
                      </a:r>
                      <a:endParaRPr lang="el-GR" sz="2400" b="0" i="0" u="none" strike="noStrike" dirty="0">
                        <a:effectLst/>
                        <a:latin typeface="Arial" panose="020B0604020202020204" pitchFamily="34" charset="0"/>
                      </a:endParaRPr>
                    </a:p>
                  </a:txBody>
                  <a:tcPr marL="14288" marR="14288" marT="14288" marB="0" anchor="ctr">
                    <a:solidFill>
                      <a:schemeClr val="accent1">
                        <a:lumMod val="60000"/>
                        <a:lumOff val="40000"/>
                      </a:schemeClr>
                    </a:solidFill>
                  </a:tcPr>
                </a:tc>
                <a:extLst>
                  <a:ext uri="{0D108BD9-81ED-4DB2-BD59-A6C34878D82A}">
                    <a16:rowId xmlns:a16="http://schemas.microsoft.com/office/drawing/2014/main" val="10001"/>
                  </a:ext>
                </a:extLst>
              </a:tr>
              <a:tr h="393660">
                <a:tc>
                  <a:txBody>
                    <a:bodyPr/>
                    <a:lstStyle/>
                    <a:p>
                      <a:pPr algn="ctr" fontAlgn="ctr"/>
                      <a:r>
                        <a:rPr lang="el-GR" sz="2400" u="none" strike="noStrike">
                          <a:effectLst/>
                        </a:rPr>
                        <a:t>19.2.4.2</a:t>
                      </a:r>
                      <a:endParaRPr lang="el-GR" sz="2400" b="0" i="0" u="none" strike="noStrike">
                        <a:effectLst/>
                        <a:latin typeface="Arial" panose="020B0604020202020204" pitchFamily="34" charset="0"/>
                      </a:endParaRPr>
                    </a:p>
                  </a:txBody>
                  <a:tcPr marL="14288" marR="14288" marT="14288" marB="0" anchor="ctr">
                    <a:solidFill>
                      <a:schemeClr val="accent1">
                        <a:lumMod val="60000"/>
                        <a:lumOff val="40000"/>
                      </a:schemeClr>
                    </a:solidFill>
                  </a:tcPr>
                </a:tc>
                <a:tc>
                  <a:txBody>
                    <a:bodyPr/>
                    <a:lstStyle/>
                    <a:p>
                      <a:pPr algn="ctr" fontAlgn="ctr"/>
                      <a:r>
                        <a:rPr lang="el-GR" sz="2400" u="none" strike="noStrike">
                          <a:effectLst/>
                        </a:rPr>
                        <a:t>3</a:t>
                      </a:r>
                      <a:endParaRPr lang="el-GR" sz="2400" b="0" i="0" u="none" strike="noStrike">
                        <a:effectLst/>
                        <a:latin typeface="Arial" panose="020B0604020202020204" pitchFamily="34" charset="0"/>
                      </a:endParaRPr>
                    </a:p>
                  </a:txBody>
                  <a:tcPr marL="14288" marR="14288" marT="14288" marB="0" anchor="ctr">
                    <a:solidFill>
                      <a:schemeClr val="accent1">
                        <a:lumMod val="60000"/>
                        <a:lumOff val="40000"/>
                      </a:schemeClr>
                    </a:solidFill>
                  </a:tcPr>
                </a:tc>
                <a:tc>
                  <a:txBody>
                    <a:bodyPr/>
                    <a:lstStyle/>
                    <a:p>
                      <a:pPr algn="ctr" fontAlgn="ctr"/>
                      <a:r>
                        <a:rPr lang="el-GR" sz="2400" u="none" strike="noStrike">
                          <a:effectLst/>
                        </a:rPr>
                        <a:t>638.263,91</a:t>
                      </a:r>
                      <a:endParaRPr lang="el-GR" sz="2400" b="0" i="0" u="none" strike="noStrike">
                        <a:effectLst/>
                        <a:latin typeface="Arial" panose="020B0604020202020204" pitchFamily="34" charset="0"/>
                      </a:endParaRPr>
                    </a:p>
                  </a:txBody>
                  <a:tcPr marL="14288" marR="14288" marT="14288" marB="0" anchor="ctr">
                    <a:solidFill>
                      <a:schemeClr val="accent1">
                        <a:lumMod val="60000"/>
                        <a:lumOff val="40000"/>
                      </a:schemeClr>
                    </a:solidFill>
                  </a:tcPr>
                </a:tc>
                <a:tc>
                  <a:txBody>
                    <a:bodyPr/>
                    <a:lstStyle/>
                    <a:p>
                      <a:pPr algn="ctr" fontAlgn="ctr"/>
                      <a:r>
                        <a:rPr lang="el-GR" sz="2400" u="none" strike="noStrike" dirty="0">
                          <a:effectLst/>
                        </a:rPr>
                        <a:t>60.000,00</a:t>
                      </a:r>
                      <a:endParaRPr lang="el-GR" sz="2400" b="0" i="0" u="none" strike="noStrike" dirty="0">
                        <a:effectLst/>
                        <a:latin typeface="Arial" panose="020B0604020202020204" pitchFamily="34" charset="0"/>
                      </a:endParaRPr>
                    </a:p>
                  </a:txBody>
                  <a:tcPr marL="14288" marR="14288" marT="14288" marB="0" anchor="ctr">
                    <a:solidFill>
                      <a:schemeClr val="accent1">
                        <a:lumMod val="60000"/>
                        <a:lumOff val="40000"/>
                      </a:schemeClr>
                    </a:solidFill>
                  </a:tcPr>
                </a:tc>
                <a:tc>
                  <a:txBody>
                    <a:bodyPr/>
                    <a:lstStyle/>
                    <a:p>
                      <a:pPr algn="ctr" fontAlgn="ctr"/>
                      <a:r>
                        <a:rPr lang="el-GR" sz="2400" b="0" i="0" u="none" strike="noStrike" dirty="0">
                          <a:effectLst/>
                          <a:latin typeface="Arial" panose="020B0604020202020204" pitchFamily="34" charset="0"/>
                        </a:rPr>
                        <a:t>2</a:t>
                      </a:r>
                    </a:p>
                  </a:txBody>
                  <a:tcPr marL="14288" marR="14288" marT="14288" marB="0" anchor="ctr">
                    <a:solidFill>
                      <a:schemeClr val="accent1">
                        <a:lumMod val="60000"/>
                        <a:lumOff val="40000"/>
                      </a:schemeClr>
                    </a:solidFill>
                  </a:tcPr>
                </a:tc>
                <a:tc>
                  <a:txBody>
                    <a:bodyPr/>
                    <a:lstStyle/>
                    <a:p>
                      <a:pPr marL="0" algn="ctr" defTabSz="1371600" rtl="0" eaLnBrk="1" fontAlgn="ctr" latinLnBrk="0" hangingPunct="1"/>
                      <a:r>
                        <a:rPr lang="el-GR" sz="2400" u="none" strike="noStrike" kern="1200" dirty="0">
                          <a:solidFill>
                            <a:schemeClr val="dk1"/>
                          </a:solidFill>
                          <a:effectLst/>
                          <a:latin typeface="+mn-lt"/>
                          <a:ea typeface="+mn-ea"/>
                          <a:cs typeface="+mn-cs"/>
                        </a:rPr>
                        <a:t>159.446,00</a:t>
                      </a:r>
                    </a:p>
                  </a:txBody>
                  <a:tcPr marL="14288" marR="14288" marT="14288" marB="0" anchor="ctr">
                    <a:solidFill>
                      <a:schemeClr val="accent1">
                        <a:lumMod val="60000"/>
                        <a:lumOff val="40000"/>
                      </a:schemeClr>
                    </a:solidFill>
                  </a:tcPr>
                </a:tc>
                <a:extLst>
                  <a:ext uri="{0D108BD9-81ED-4DB2-BD59-A6C34878D82A}">
                    <a16:rowId xmlns:a16="http://schemas.microsoft.com/office/drawing/2014/main" val="10002"/>
                  </a:ext>
                </a:extLst>
              </a:tr>
              <a:tr h="393660">
                <a:tc>
                  <a:txBody>
                    <a:bodyPr/>
                    <a:lstStyle/>
                    <a:p>
                      <a:pPr algn="ctr" fontAlgn="ctr"/>
                      <a:r>
                        <a:rPr lang="el-GR" sz="2400" u="none" strike="noStrike">
                          <a:effectLst/>
                        </a:rPr>
                        <a:t>19.2.4.3</a:t>
                      </a:r>
                      <a:endParaRPr lang="el-GR" sz="2400" b="0" i="0" u="none" strike="noStrike">
                        <a:effectLst/>
                        <a:latin typeface="Arial" panose="020B0604020202020204" pitchFamily="34" charset="0"/>
                      </a:endParaRPr>
                    </a:p>
                  </a:txBody>
                  <a:tcPr marL="14288" marR="14288" marT="14288" marB="0" anchor="ctr">
                    <a:solidFill>
                      <a:schemeClr val="accent1">
                        <a:lumMod val="60000"/>
                        <a:lumOff val="40000"/>
                      </a:schemeClr>
                    </a:solidFill>
                  </a:tcPr>
                </a:tc>
                <a:tc>
                  <a:txBody>
                    <a:bodyPr/>
                    <a:lstStyle/>
                    <a:p>
                      <a:pPr algn="ctr" fontAlgn="ctr"/>
                      <a:r>
                        <a:rPr lang="el-GR" sz="2400" u="none" strike="noStrike">
                          <a:effectLst/>
                        </a:rPr>
                        <a:t>15</a:t>
                      </a:r>
                      <a:endParaRPr lang="el-GR" sz="2400" b="0" i="0" u="none" strike="noStrike">
                        <a:effectLst/>
                        <a:latin typeface="Arial" panose="020B0604020202020204" pitchFamily="34" charset="0"/>
                      </a:endParaRPr>
                    </a:p>
                  </a:txBody>
                  <a:tcPr marL="14288" marR="14288" marT="14288" marB="0" anchor="ctr">
                    <a:solidFill>
                      <a:schemeClr val="accent1">
                        <a:lumMod val="60000"/>
                        <a:lumOff val="40000"/>
                      </a:schemeClr>
                    </a:solidFill>
                  </a:tcPr>
                </a:tc>
                <a:tc>
                  <a:txBody>
                    <a:bodyPr/>
                    <a:lstStyle/>
                    <a:p>
                      <a:pPr algn="ctr" fontAlgn="ctr"/>
                      <a:r>
                        <a:rPr lang="el-GR" sz="2400" u="none" strike="noStrike">
                          <a:effectLst/>
                        </a:rPr>
                        <a:t>2.013.561,46</a:t>
                      </a:r>
                      <a:endParaRPr lang="el-GR" sz="2400" b="0" i="0" u="none" strike="noStrike">
                        <a:effectLst/>
                        <a:latin typeface="Arial" panose="020B0604020202020204" pitchFamily="34" charset="0"/>
                      </a:endParaRPr>
                    </a:p>
                  </a:txBody>
                  <a:tcPr marL="14288" marR="14288" marT="14288" marB="0" anchor="ctr">
                    <a:solidFill>
                      <a:schemeClr val="accent1">
                        <a:lumMod val="60000"/>
                        <a:lumOff val="40000"/>
                      </a:schemeClr>
                    </a:solidFill>
                  </a:tcPr>
                </a:tc>
                <a:tc>
                  <a:txBody>
                    <a:bodyPr/>
                    <a:lstStyle/>
                    <a:p>
                      <a:pPr algn="ctr" fontAlgn="ctr"/>
                      <a:r>
                        <a:rPr lang="el-GR" sz="2400" u="none" strike="noStrike" dirty="0">
                          <a:effectLst/>
                        </a:rPr>
                        <a:t>320.000,00</a:t>
                      </a:r>
                      <a:endParaRPr lang="el-GR" sz="2400" b="0" i="0" u="none" strike="noStrike" dirty="0">
                        <a:effectLst/>
                        <a:latin typeface="Arial" panose="020B0604020202020204" pitchFamily="34" charset="0"/>
                      </a:endParaRPr>
                    </a:p>
                  </a:txBody>
                  <a:tcPr marL="14288" marR="14288" marT="14288" marB="0" anchor="ctr">
                    <a:solidFill>
                      <a:schemeClr val="accent1">
                        <a:lumMod val="60000"/>
                        <a:lumOff val="40000"/>
                      </a:schemeClr>
                    </a:solidFill>
                  </a:tcPr>
                </a:tc>
                <a:tc>
                  <a:txBody>
                    <a:bodyPr/>
                    <a:lstStyle/>
                    <a:p>
                      <a:pPr algn="ctr" fontAlgn="ctr"/>
                      <a:r>
                        <a:rPr lang="el-GR" sz="2400" b="0" i="0" u="none" strike="noStrike" dirty="0">
                          <a:effectLst/>
                          <a:latin typeface="Arial" panose="020B0604020202020204" pitchFamily="34" charset="0"/>
                        </a:rPr>
                        <a:t>10</a:t>
                      </a:r>
                    </a:p>
                  </a:txBody>
                  <a:tcPr marL="14288" marR="14288" marT="14288" marB="0" anchor="ctr">
                    <a:solidFill>
                      <a:schemeClr val="accent1">
                        <a:lumMod val="60000"/>
                        <a:lumOff val="40000"/>
                      </a:schemeClr>
                    </a:solidFill>
                  </a:tcPr>
                </a:tc>
                <a:tc>
                  <a:txBody>
                    <a:bodyPr/>
                    <a:lstStyle/>
                    <a:p>
                      <a:pPr marL="0" algn="ctr" defTabSz="1371600" rtl="0" eaLnBrk="1" fontAlgn="ctr" latinLnBrk="0" hangingPunct="1"/>
                      <a:r>
                        <a:rPr lang="el-GR" sz="2400" u="none" strike="noStrike" kern="1200" dirty="0">
                          <a:solidFill>
                            <a:schemeClr val="dk1"/>
                          </a:solidFill>
                          <a:effectLst/>
                          <a:latin typeface="+mn-lt"/>
                          <a:ea typeface="+mn-ea"/>
                          <a:cs typeface="+mn-cs"/>
                        </a:rPr>
                        <a:t>1.229.356,00</a:t>
                      </a:r>
                    </a:p>
                  </a:txBody>
                  <a:tcPr marL="14288" marR="14288" marT="14288" marB="0" anchor="ctr">
                    <a:solidFill>
                      <a:schemeClr val="accent1">
                        <a:lumMod val="60000"/>
                        <a:lumOff val="40000"/>
                      </a:schemeClr>
                    </a:solidFill>
                  </a:tcPr>
                </a:tc>
                <a:extLst>
                  <a:ext uri="{0D108BD9-81ED-4DB2-BD59-A6C34878D82A}">
                    <a16:rowId xmlns:a16="http://schemas.microsoft.com/office/drawing/2014/main" val="10003"/>
                  </a:ext>
                </a:extLst>
              </a:tr>
              <a:tr h="393660">
                <a:tc>
                  <a:txBody>
                    <a:bodyPr/>
                    <a:lstStyle/>
                    <a:p>
                      <a:pPr algn="ctr" fontAlgn="ctr"/>
                      <a:r>
                        <a:rPr lang="el-GR" sz="2400" u="none" strike="noStrike">
                          <a:effectLst/>
                        </a:rPr>
                        <a:t>19.2.4.4</a:t>
                      </a:r>
                      <a:endParaRPr lang="el-GR" sz="2400" b="0" i="0" u="none" strike="noStrike">
                        <a:effectLst/>
                        <a:latin typeface="Arial" panose="020B0604020202020204" pitchFamily="34" charset="0"/>
                      </a:endParaRPr>
                    </a:p>
                  </a:txBody>
                  <a:tcPr marL="14288" marR="14288" marT="14288" marB="0" anchor="ctr">
                    <a:solidFill>
                      <a:schemeClr val="accent1">
                        <a:lumMod val="60000"/>
                        <a:lumOff val="40000"/>
                      </a:schemeClr>
                    </a:solidFill>
                  </a:tcPr>
                </a:tc>
                <a:tc>
                  <a:txBody>
                    <a:bodyPr/>
                    <a:lstStyle/>
                    <a:p>
                      <a:pPr algn="ctr" fontAlgn="ctr"/>
                      <a:r>
                        <a:rPr lang="el-GR" sz="2400" u="none" strike="noStrike">
                          <a:effectLst/>
                        </a:rPr>
                        <a:t>7</a:t>
                      </a:r>
                      <a:endParaRPr lang="el-GR" sz="2400" b="0" i="0" u="none" strike="noStrike">
                        <a:effectLst/>
                        <a:latin typeface="Arial" panose="020B0604020202020204" pitchFamily="34" charset="0"/>
                      </a:endParaRPr>
                    </a:p>
                  </a:txBody>
                  <a:tcPr marL="14288" marR="14288" marT="14288" marB="0" anchor="ctr">
                    <a:solidFill>
                      <a:schemeClr val="accent1">
                        <a:lumMod val="60000"/>
                        <a:lumOff val="40000"/>
                      </a:schemeClr>
                    </a:solidFill>
                  </a:tcPr>
                </a:tc>
                <a:tc>
                  <a:txBody>
                    <a:bodyPr/>
                    <a:lstStyle/>
                    <a:p>
                      <a:pPr algn="ctr" fontAlgn="ctr"/>
                      <a:r>
                        <a:rPr lang="el-GR" sz="2400" u="none" strike="noStrike" dirty="0">
                          <a:effectLst/>
                        </a:rPr>
                        <a:t>172.375,60</a:t>
                      </a:r>
                      <a:endParaRPr lang="el-GR" sz="2400" b="0" i="0" u="none" strike="noStrike" dirty="0">
                        <a:effectLst/>
                        <a:latin typeface="Arial" panose="020B0604020202020204" pitchFamily="34" charset="0"/>
                      </a:endParaRPr>
                    </a:p>
                  </a:txBody>
                  <a:tcPr marL="14288" marR="14288" marT="14288" marB="0" anchor="ctr">
                    <a:solidFill>
                      <a:schemeClr val="accent1">
                        <a:lumMod val="60000"/>
                        <a:lumOff val="40000"/>
                      </a:schemeClr>
                    </a:solidFill>
                  </a:tcPr>
                </a:tc>
                <a:tc>
                  <a:txBody>
                    <a:bodyPr/>
                    <a:lstStyle/>
                    <a:p>
                      <a:pPr algn="ctr" fontAlgn="ctr"/>
                      <a:r>
                        <a:rPr lang="el-GR" sz="2400" u="none" strike="noStrike" dirty="0">
                          <a:effectLst/>
                        </a:rPr>
                        <a:t>40.000,00</a:t>
                      </a:r>
                      <a:endParaRPr lang="el-GR" sz="2400" b="0" i="0" u="none" strike="noStrike" dirty="0">
                        <a:effectLst/>
                        <a:latin typeface="Arial" panose="020B0604020202020204" pitchFamily="34" charset="0"/>
                      </a:endParaRPr>
                    </a:p>
                  </a:txBody>
                  <a:tcPr marL="14288" marR="14288" marT="14288" marB="0" anchor="ctr">
                    <a:solidFill>
                      <a:schemeClr val="accent1">
                        <a:lumMod val="60000"/>
                        <a:lumOff val="40000"/>
                      </a:schemeClr>
                    </a:solidFill>
                  </a:tcPr>
                </a:tc>
                <a:tc>
                  <a:txBody>
                    <a:bodyPr/>
                    <a:lstStyle/>
                    <a:p>
                      <a:pPr algn="ctr" fontAlgn="ctr"/>
                      <a:r>
                        <a:rPr lang="el-GR" sz="2400" b="0" i="0" u="none" strike="noStrike" dirty="0">
                          <a:effectLst/>
                          <a:latin typeface="Arial" panose="020B0604020202020204" pitchFamily="34" charset="0"/>
                        </a:rPr>
                        <a:t>6</a:t>
                      </a:r>
                    </a:p>
                  </a:txBody>
                  <a:tcPr marL="14288" marR="14288" marT="14288" marB="0" anchor="ctr">
                    <a:solidFill>
                      <a:schemeClr val="accent1">
                        <a:lumMod val="60000"/>
                        <a:lumOff val="40000"/>
                      </a:schemeClr>
                    </a:solidFill>
                  </a:tcPr>
                </a:tc>
                <a:tc>
                  <a:txBody>
                    <a:bodyPr/>
                    <a:lstStyle/>
                    <a:p>
                      <a:pPr marL="0" algn="ctr" defTabSz="1371600" rtl="0" eaLnBrk="1" fontAlgn="ctr" latinLnBrk="0" hangingPunct="1"/>
                      <a:r>
                        <a:rPr lang="el-GR" sz="2400" u="none" strike="noStrike" kern="1200" dirty="0">
                          <a:solidFill>
                            <a:schemeClr val="dk1"/>
                          </a:solidFill>
                          <a:effectLst/>
                          <a:latin typeface="+mn-lt"/>
                          <a:ea typeface="+mn-ea"/>
                          <a:cs typeface="+mn-cs"/>
                        </a:rPr>
                        <a:t>104.907,00</a:t>
                      </a:r>
                    </a:p>
                  </a:txBody>
                  <a:tcPr marL="14288" marR="14288" marT="14288" marB="0" anchor="ctr">
                    <a:solidFill>
                      <a:schemeClr val="accent1">
                        <a:lumMod val="60000"/>
                        <a:lumOff val="40000"/>
                      </a:schemeClr>
                    </a:solidFill>
                  </a:tcPr>
                </a:tc>
                <a:extLst>
                  <a:ext uri="{0D108BD9-81ED-4DB2-BD59-A6C34878D82A}">
                    <a16:rowId xmlns:a16="http://schemas.microsoft.com/office/drawing/2014/main" val="10004"/>
                  </a:ext>
                </a:extLst>
              </a:tr>
              <a:tr h="393660">
                <a:tc>
                  <a:txBody>
                    <a:bodyPr/>
                    <a:lstStyle/>
                    <a:p>
                      <a:pPr algn="ctr" fontAlgn="ctr"/>
                      <a:r>
                        <a:rPr lang="el-GR" sz="2400" u="none" strike="noStrike">
                          <a:effectLst/>
                        </a:rPr>
                        <a:t>19.2.4.5</a:t>
                      </a:r>
                      <a:endParaRPr lang="el-GR" sz="2400" b="0" i="0" u="none" strike="noStrike">
                        <a:effectLst/>
                        <a:latin typeface="Arial" panose="020B0604020202020204" pitchFamily="34" charset="0"/>
                      </a:endParaRPr>
                    </a:p>
                  </a:txBody>
                  <a:tcPr marL="14288" marR="14288" marT="14288" marB="0" anchor="ctr">
                    <a:solidFill>
                      <a:schemeClr val="accent1">
                        <a:lumMod val="60000"/>
                        <a:lumOff val="40000"/>
                      </a:schemeClr>
                    </a:solidFill>
                  </a:tcPr>
                </a:tc>
                <a:tc>
                  <a:txBody>
                    <a:bodyPr/>
                    <a:lstStyle/>
                    <a:p>
                      <a:pPr algn="ctr" fontAlgn="ctr"/>
                      <a:r>
                        <a:rPr lang="el-GR" sz="2400" u="none" strike="noStrike">
                          <a:effectLst/>
                        </a:rPr>
                        <a:t>32</a:t>
                      </a:r>
                      <a:endParaRPr lang="el-GR" sz="2400" b="0" i="0" u="none" strike="noStrike">
                        <a:effectLst/>
                        <a:latin typeface="Arial" panose="020B0604020202020204" pitchFamily="34" charset="0"/>
                      </a:endParaRPr>
                    </a:p>
                  </a:txBody>
                  <a:tcPr marL="14288" marR="14288" marT="14288" marB="0" anchor="ctr">
                    <a:solidFill>
                      <a:schemeClr val="accent1">
                        <a:lumMod val="60000"/>
                        <a:lumOff val="40000"/>
                      </a:schemeClr>
                    </a:solidFill>
                  </a:tcPr>
                </a:tc>
                <a:tc>
                  <a:txBody>
                    <a:bodyPr/>
                    <a:lstStyle/>
                    <a:p>
                      <a:pPr algn="ctr" fontAlgn="ctr"/>
                      <a:r>
                        <a:rPr lang="el-GR" sz="2400" u="none" strike="noStrike">
                          <a:effectLst/>
                        </a:rPr>
                        <a:t>3.794.035,21</a:t>
                      </a:r>
                      <a:endParaRPr lang="el-GR" sz="2400" b="0" i="0" u="none" strike="noStrike">
                        <a:effectLst/>
                        <a:latin typeface="Arial" panose="020B0604020202020204" pitchFamily="34" charset="0"/>
                      </a:endParaRPr>
                    </a:p>
                  </a:txBody>
                  <a:tcPr marL="14288" marR="14288" marT="14288" marB="0" anchor="ctr">
                    <a:solidFill>
                      <a:schemeClr val="accent1">
                        <a:lumMod val="60000"/>
                        <a:lumOff val="40000"/>
                      </a:schemeClr>
                    </a:solidFill>
                  </a:tcPr>
                </a:tc>
                <a:tc>
                  <a:txBody>
                    <a:bodyPr/>
                    <a:lstStyle/>
                    <a:p>
                      <a:pPr algn="ctr" fontAlgn="ctr"/>
                      <a:r>
                        <a:rPr lang="el-GR" sz="2400" u="none" strike="noStrike" dirty="0">
                          <a:effectLst/>
                        </a:rPr>
                        <a:t>700.000,00</a:t>
                      </a:r>
                      <a:endParaRPr lang="el-GR" sz="2400" b="0" i="0" u="none" strike="noStrike" dirty="0">
                        <a:effectLst/>
                        <a:latin typeface="Arial" panose="020B0604020202020204" pitchFamily="34" charset="0"/>
                      </a:endParaRPr>
                    </a:p>
                  </a:txBody>
                  <a:tcPr marL="14288" marR="14288" marT="14288" marB="0" anchor="ctr">
                    <a:solidFill>
                      <a:schemeClr val="accent1">
                        <a:lumMod val="60000"/>
                        <a:lumOff val="40000"/>
                      </a:schemeClr>
                    </a:solidFill>
                  </a:tcPr>
                </a:tc>
                <a:tc>
                  <a:txBody>
                    <a:bodyPr/>
                    <a:lstStyle/>
                    <a:p>
                      <a:pPr algn="ctr" fontAlgn="ctr"/>
                      <a:r>
                        <a:rPr lang="el-GR" sz="2400" b="0" i="0" u="none" strike="noStrike" dirty="0">
                          <a:effectLst/>
                          <a:latin typeface="Arial" panose="020B0604020202020204" pitchFamily="34" charset="0"/>
                        </a:rPr>
                        <a:t>19</a:t>
                      </a:r>
                    </a:p>
                  </a:txBody>
                  <a:tcPr marL="14288" marR="14288" marT="14288" marB="0" anchor="ctr">
                    <a:solidFill>
                      <a:schemeClr val="accent1">
                        <a:lumMod val="60000"/>
                        <a:lumOff val="40000"/>
                      </a:schemeClr>
                    </a:solidFill>
                  </a:tcPr>
                </a:tc>
                <a:tc>
                  <a:txBody>
                    <a:bodyPr/>
                    <a:lstStyle/>
                    <a:p>
                      <a:pPr marL="0" algn="ctr" defTabSz="1371600" rtl="0" eaLnBrk="1" fontAlgn="ctr" latinLnBrk="0" hangingPunct="1"/>
                      <a:r>
                        <a:rPr lang="el-GR" sz="2400" u="none" strike="noStrike" kern="1200" dirty="0">
                          <a:solidFill>
                            <a:schemeClr val="dk1"/>
                          </a:solidFill>
                          <a:effectLst/>
                          <a:latin typeface="+mn-lt"/>
                          <a:ea typeface="+mn-ea"/>
                          <a:cs typeface="+mn-cs"/>
                        </a:rPr>
                        <a:t>1.471.227,00</a:t>
                      </a:r>
                    </a:p>
                  </a:txBody>
                  <a:tcPr marL="14288" marR="14288" marT="14288" marB="0" anchor="ctr">
                    <a:solidFill>
                      <a:schemeClr val="accent1">
                        <a:lumMod val="60000"/>
                        <a:lumOff val="40000"/>
                      </a:schemeClr>
                    </a:solidFill>
                  </a:tcPr>
                </a:tc>
                <a:extLst>
                  <a:ext uri="{0D108BD9-81ED-4DB2-BD59-A6C34878D82A}">
                    <a16:rowId xmlns:a16="http://schemas.microsoft.com/office/drawing/2014/main" val="10005"/>
                  </a:ext>
                </a:extLst>
              </a:tr>
              <a:tr h="468644">
                <a:tc>
                  <a:txBody>
                    <a:bodyPr/>
                    <a:lstStyle/>
                    <a:p>
                      <a:pPr algn="ctr" fontAlgn="ctr"/>
                      <a:r>
                        <a:rPr lang="el-GR" sz="2400" u="none" strike="noStrike" dirty="0">
                          <a:effectLst/>
                        </a:rPr>
                        <a:t>ΣΥΝΟΛΟ</a:t>
                      </a:r>
                      <a:endParaRPr lang="el-GR" sz="2400" b="1" i="0" u="none" strike="noStrike" dirty="0">
                        <a:effectLst/>
                        <a:latin typeface="Arial" panose="020B0604020202020204" pitchFamily="34" charset="0"/>
                      </a:endParaRPr>
                    </a:p>
                  </a:txBody>
                  <a:tcPr marL="14288" marR="14288" marT="14288" marB="0" anchor="ctr">
                    <a:solidFill>
                      <a:schemeClr val="accent1">
                        <a:lumMod val="60000"/>
                        <a:lumOff val="40000"/>
                      </a:schemeClr>
                    </a:solidFill>
                  </a:tcPr>
                </a:tc>
                <a:tc>
                  <a:txBody>
                    <a:bodyPr/>
                    <a:lstStyle/>
                    <a:p>
                      <a:pPr algn="ctr" fontAlgn="ctr"/>
                      <a:r>
                        <a:rPr lang="el-GR" sz="2400" u="none" strike="noStrike" dirty="0">
                          <a:effectLst/>
                        </a:rPr>
                        <a:t>61</a:t>
                      </a:r>
                      <a:endParaRPr lang="el-GR" sz="2400" b="1" i="0" u="none" strike="noStrike" dirty="0">
                        <a:effectLst/>
                        <a:latin typeface="Arial" panose="020B0604020202020204" pitchFamily="34" charset="0"/>
                      </a:endParaRPr>
                    </a:p>
                  </a:txBody>
                  <a:tcPr marL="14288" marR="14288" marT="14288" marB="0" anchor="ctr">
                    <a:solidFill>
                      <a:schemeClr val="accent1">
                        <a:lumMod val="60000"/>
                        <a:lumOff val="40000"/>
                      </a:schemeClr>
                    </a:solidFill>
                  </a:tcPr>
                </a:tc>
                <a:tc>
                  <a:txBody>
                    <a:bodyPr/>
                    <a:lstStyle/>
                    <a:p>
                      <a:pPr algn="ctr" fontAlgn="ctr"/>
                      <a:r>
                        <a:rPr lang="el-GR" sz="2400" u="none" strike="noStrike" dirty="0">
                          <a:effectLst/>
                        </a:rPr>
                        <a:t>6.998.886,18</a:t>
                      </a:r>
                      <a:endParaRPr lang="el-GR" sz="2400" b="1" i="0" u="none" strike="noStrike" dirty="0">
                        <a:effectLst/>
                        <a:latin typeface="Arial" panose="020B0604020202020204" pitchFamily="34" charset="0"/>
                      </a:endParaRPr>
                    </a:p>
                  </a:txBody>
                  <a:tcPr marL="14288" marR="14288" marT="14288" marB="0" anchor="ctr">
                    <a:solidFill>
                      <a:schemeClr val="accent1">
                        <a:lumMod val="60000"/>
                        <a:lumOff val="40000"/>
                      </a:schemeClr>
                    </a:solidFill>
                  </a:tcPr>
                </a:tc>
                <a:tc>
                  <a:txBody>
                    <a:bodyPr/>
                    <a:lstStyle/>
                    <a:p>
                      <a:pPr algn="ctr" fontAlgn="ctr"/>
                      <a:r>
                        <a:rPr lang="el-GR" sz="2400" u="none" strike="noStrike" dirty="0">
                          <a:effectLst/>
                        </a:rPr>
                        <a:t>1.490.000,00</a:t>
                      </a:r>
                      <a:endParaRPr lang="el-GR" sz="2400" b="1" i="0" u="none" strike="noStrike" dirty="0">
                        <a:effectLst/>
                        <a:latin typeface="Arial" panose="020B0604020202020204" pitchFamily="34" charset="0"/>
                      </a:endParaRPr>
                    </a:p>
                  </a:txBody>
                  <a:tcPr marL="14288" marR="14288" marT="14288" marB="0" anchor="ctr">
                    <a:solidFill>
                      <a:schemeClr val="accent1">
                        <a:lumMod val="60000"/>
                        <a:lumOff val="40000"/>
                      </a:schemeClr>
                    </a:solidFill>
                  </a:tcPr>
                </a:tc>
                <a:tc>
                  <a:txBody>
                    <a:bodyPr/>
                    <a:lstStyle/>
                    <a:p>
                      <a:pPr algn="ctr" fontAlgn="ctr"/>
                      <a:r>
                        <a:rPr lang="el-GR" sz="2400" b="1" i="0" u="none" strike="noStrike" dirty="0">
                          <a:effectLst/>
                          <a:latin typeface="Arial" panose="020B0604020202020204" pitchFamily="34" charset="0"/>
                        </a:rPr>
                        <a:t>41</a:t>
                      </a:r>
                    </a:p>
                  </a:txBody>
                  <a:tcPr marL="14288" marR="14288" marT="14288" marB="0" anchor="ctr">
                    <a:solidFill>
                      <a:schemeClr val="accent1">
                        <a:lumMod val="60000"/>
                        <a:lumOff val="40000"/>
                      </a:schemeClr>
                    </a:solidFill>
                  </a:tcPr>
                </a:tc>
                <a:tc>
                  <a:txBody>
                    <a:bodyPr/>
                    <a:lstStyle/>
                    <a:p>
                      <a:pPr algn="ctr" fontAlgn="ctr"/>
                      <a:r>
                        <a:rPr lang="el-GR" sz="2400" u="none" strike="noStrike" dirty="0">
                          <a:effectLst/>
                        </a:rPr>
                        <a:t>3.345.588,00</a:t>
                      </a:r>
                      <a:endParaRPr lang="el-GR" sz="2400" b="1" i="0" u="none" strike="noStrike" dirty="0">
                        <a:effectLst/>
                        <a:latin typeface="Arial" panose="020B0604020202020204" pitchFamily="34" charset="0"/>
                      </a:endParaRPr>
                    </a:p>
                  </a:txBody>
                  <a:tcPr marL="14288" marR="14288" marT="14288" marB="0" anchor="ctr">
                    <a:solidFill>
                      <a:schemeClr val="accent1">
                        <a:lumMod val="60000"/>
                        <a:lumOff val="40000"/>
                      </a:schemeClr>
                    </a:solidFill>
                  </a:tcPr>
                </a:tc>
                <a:extLst>
                  <a:ext uri="{0D108BD9-81ED-4DB2-BD59-A6C34878D82A}">
                    <a16:rowId xmlns:a16="http://schemas.microsoft.com/office/drawing/2014/main" val="10006"/>
                  </a:ext>
                </a:extLst>
              </a:tr>
            </a:tbl>
          </a:graphicData>
        </a:graphic>
      </p:graphicFrame>
      <p:graphicFrame>
        <p:nvGraphicFramePr>
          <p:cNvPr id="11" name="Διάγραμμα 10"/>
          <p:cNvGraphicFramePr/>
          <p:nvPr>
            <p:extLst>
              <p:ext uri="{D42A27DB-BD31-4B8C-83A1-F6EECF244321}">
                <p14:modId xmlns:p14="http://schemas.microsoft.com/office/powerpoint/2010/main" val="3104084660"/>
              </p:ext>
            </p:extLst>
          </p:nvPr>
        </p:nvGraphicFramePr>
        <p:xfrm>
          <a:off x="407368" y="1562100"/>
          <a:ext cx="17449800" cy="129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989479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124200" y="571500"/>
            <a:ext cx="10977996" cy="1026536"/>
          </a:xfrm>
          <a:solidFill>
            <a:schemeClr val="tx2">
              <a:lumMod val="40000"/>
              <a:lumOff val="60000"/>
            </a:schemeClr>
          </a:solidFill>
        </p:spPr>
        <p:txBody>
          <a:bodyPr>
            <a:normAutofit/>
          </a:bodyPr>
          <a:lstStyle/>
          <a:p>
            <a:r>
              <a:rPr lang="el-GR" b="1" dirty="0"/>
              <a:t>Ιδιωτικού χαρακτήρα παρεμβάσεις</a:t>
            </a:r>
          </a:p>
        </p:txBody>
      </p:sp>
      <p:sp>
        <p:nvSpPr>
          <p:cNvPr id="3" name="Θέση περιεχομένου 2"/>
          <p:cNvSpPr>
            <a:spLocks noGrp="1"/>
          </p:cNvSpPr>
          <p:nvPr>
            <p:ph sz="half" idx="1"/>
          </p:nvPr>
        </p:nvSpPr>
        <p:spPr>
          <a:xfrm>
            <a:off x="1219200" y="2008475"/>
            <a:ext cx="8499901" cy="3179705"/>
          </a:xfrm>
          <a:solidFill>
            <a:schemeClr val="accent3">
              <a:lumMod val="40000"/>
              <a:lumOff val="60000"/>
            </a:schemeClr>
          </a:solidFill>
        </p:spPr>
        <p:txBody>
          <a:bodyPr>
            <a:normAutofit/>
          </a:bodyPr>
          <a:lstStyle/>
          <a:p>
            <a:pPr marL="0" indent="0">
              <a:buNone/>
            </a:pPr>
            <a:r>
              <a:rPr lang="el-GR" b="1" dirty="0"/>
              <a:t>Δικαιούχοι :</a:t>
            </a:r>
          </a:p>
          <a:p>
            <a:r>
              <a:rPr lang="el-GR" dirty="0"/>
              <a:t>Ατομικές επιχειρήσεις</a:t>
            </a:r>
          </a:p>
          <a:p>
            <a:r>
              <a:rPr lang="el-GR" dirty="0"/>
              <a:t>Υφιστάμενα ή υπό σύσταση Νομικά Πρόσωπα </a:t>
            </a:r>
          </a:p>
          <a:p>
            <a:pPr lvl="1">
              <a:buFont typeface="Wingdings" pitchFamily="2" charset="2"/>
              <a:buChar char="ü"/>
            </a:pPr>
            <a:r>
              <a:rPr lang="el-GR" dirty="0"/>
              <a:t>πολύ μικρή</a:t>
            </a:r>
          </a:p>
          <a:p>
            <a:pPr lvl="1">
              <a:buFont typeface="Wingdings" pitchFamily="2" charset="2"/>
              <a:buChar char="ü"/>
            </a:pPr>
            <a:r>
              <a:rPr lang="el-GR" dirty="0"/>
              <a:t>μικρή ή </a:t>
            </a:r>
          </a:p>
          <a:p>
            <a:pPr lvl="1">
              <a:buFont typeface="Wingdings" pitchFamily="2" charset="2"/>
              <a:buChar char="ü"/>
            </a:pPr>
            <a:r>
              <a:rPr lang="el-GR" dirty="0"/>
              <a:t>μεσαία επιχείρηση</a:t>
            </a:r>
          </a:p>
          <a:p>
            <a:endParaRPr lang="en-US" dirty="0"/>
          </a:p>
          <a:p>
            <a:pPr marL="0" indent="0">
              <a:buNone/>
            </a:pPr>
            <a:endParaRPr lang="el-GR" dirty="0"/>
          </a:p>
        </p:txBody>
      </p:sp>
      <p:sp>
        <p:nvSpPr>
          <p:cNvPr id="4" name="Θέση περιεχομένου 3"/>
          <p:cNvSpPr>
            <a:spLocks noGrp="1"/>
          </p:cNvSpPr>
          <p:nvPr>
            <p:ph sz="half" idx="2"/>
          </p:nvPr>
        </p:nvSpPr>
        <p:spPr>
          <a:xfrm>
            <a:off x="11201400" y="2019300"/>
            <a:ext cx="6504710" cy="2696440"/>
          </a:xfrm>
          <a:ln>
            <a:solidFill>
              <a:schemeClr val="tx2">
                <a:lumMod val="75000"/>
              </a:schemeClr>
            </a:solidFill>
          </a:ln>
        </p:spPr>
        <p:txBody>
          <a:bodyPr>
            <a:normAutofit/>
          </a:bodyPr>
          <a:lstStyle/>
          <a:p>
            <a:pPr marL="0" indent="0">
              <a:buNone/>
            </a:pPr>
            <a:r>
              <a:rPr lang="el-GR" b="1" dirty="0"/>
              <a:t>Ποσοστό επιχορήγησης:</a:t>
            </a:r>
            <a:endParaRPr lang="el-GR" dirty="0"/>
          </a:p>
          <a:p>
            <a:pPr marL="0" indent="0">
              <a:buNone/>
            </a:pPr>
            <a:r>
              <a:rPr lang="el-GR" dirty="0"/>
              <a:t>Από</a:t>
            </a:r>
            <a:r>
              <a:rPr lang="en-US" dirty="0"/>
              <a:t> 35</a:t>
            </a:r>
            <a:r>
              <a:rPr lang="el-GR" dirty="0"/>
              <a:t>% έως </a:t>
            </a:r>
            <a:r>
              <a:rPr lang="en-US" dirty="0"/>
              <a:t>6</a:t>
            </a:r>
            <a:r>
              <a:rPr lang="el-GR" dirty="0"/>
              <a:t>5% ανάλογα με την </a:t>
            </a:r>
            <a:r>
              <a:rPr lang="el-GR" dirty="0" err="1"/>
              <a:t>υποδράση</a:t>
            </a:r>
            <a:r>
              <a:rPr lang="el-GR" dirty="0"/>
              <a:t>, το δικαιούχο και το επιτρεπτό κανονιστικό πλαίσιο (1305/13, 651/14, 702/14, 1407/13)</a:t>
            </a:r>
          </a:p>
          <a:p>
            <a:pPr marL="0" indent="0">
              <a:buNone/>
            </a:pPr>
            <a:endParaRPr lang="el-GR" dirty="0"/>
          </a:p>
          <a:p>
            <a:pPr marL="0" indent="0">
              <a:buNone/>
            </a:pPr>
            <a:endParaRPr lang="el-GR" dirty="0"/>
          </a:p>
        </p:txBody>
      </p:sp>
      <p:graphicFrame>
        <p:nvGraphicFramePr>
          <p:cNvPr id="11" name="Διάγραμμα 10"/>
          <p:cNvGraphicFramePr/>
          <p:nvPr>
            <p:extLst>
              <p:ext uri="{D42A27DB-BD31-4B8C-83A1-F6EECF244321}">
                <p14:modId xmlns:p14="http://schemas.microsoft.com/office/powerpoint/2010/main" val="2302717104"/>
              </p:ext>
            </p:extLst>
          </p:nvPr>
        </p:nvGraphicFramePr>
        <p:xfrm>
          <a:off x="256310" y="5524500"/>
          <a:ext cx="17449800" cy="129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2" name="Πίνακας 11"/>
          <p:cNvGraphicFramePr>
            <a:graphicFrameLocks noGrp="1"/>
          </p:cNvGraphicFramePr>
          <p:nvPr>
            <p:extLst>
              <p:ext uri="{D42A27DB-BD31-4B8C-83A1-F6EECF244321}">
                <p14:modId xmlns:p14="http://schemas.microsoft.com/office/powerpoint/2010/main" val="4132677666"/>
              </p:ext>
            </p:extLst>
          </p:nvPr>
        </p:nvGraphicFramePr>
        <p:xfrm>
          <a:off x="1066800" y="7505700"/>
          <a:ext cx="15849601" cy="1905000"/>
        </p:xfrm>
        <a:graphic>
          <a:graphicData uri="http://schemas.openxmlformats.org/drawingml/2006/table">
            <a:tbl>
              <a:tblPr>
                <a:tableStyleId>{5C22544A-7EE6-4342-B048-85BDC9FD1C3A}</a:tableStyleId>
              </a:tblPr>
              <a:tblGrid>
                <a:gridCol w="2061641">
                  <a:extLst>
                    <a:ext uri="{9D8B030D-6E8A-4147-A177-3AD203B41FA5}">
                      <a16:colId xmlns:a16="http://schemas.microsoft.com/office/drawing/2014/main" val="20000"/>
                    </a:ext>
                  </a:extLst>
                </a:gridCol>
                <a:gridCol w="2465885">
                  <a:extLst>
                    <a:ext uri="{9D8B030D-6E8A-4147-A177-3AD203B41FA5}">
                      <a16:colId xmlns:a16="http://schemas.microsoft.com/office/drawing/2014/main" val="20001"/>
                    </a:ext>
                  </a:extLst>
                </a:gridCol>
                <a:gridCol w="2546733">
                  <a:extLst>
                    <a:ext uri="{9D8B030D-6E8A-4147-A177-3AD203B41FA5}">
                      <a16:colId xmlns:a16="http://schemas.microsoft.com/office/drawing/2014/main" val="20002"/>
                    </a:ext>
                  </a:extLst>
                </a:gridCol>
                <a:gridCol w="2385035">
                  <a:extLst>
                    <a:ext uri="{9D8B030D-6E8A-4147-A177-3AD203B41FA5}">
                      <a16:colId xmlns:a16="http://schemas.microsoft.com/office/drawing/2014/main" val="20003"/>
                    </a:ext>
                  </a:extLst>
                </a:gridCol>
                <a:gridCol w="3365328">
                  <a:extLst>
                    <a:ext uri="{9D8B030D-6E8A-4147-A177-3AD203B41FA5}">
                      <a16:colId xmlns:a16="http://schemas.microsoft.com/office/drawing/2014/main" val="20004"/>
                    </a:ext>
                  </a:extLst>
                </a:gridCol>
                <a:gridCol w="3024979">
                  <a:extLst>
                    <a:ext uri="{9D8B030D-6E8A-4147-A177-3AD203B41FA5}">
                      <a16:colId xmlns:a16="http://schemas.microsoft.com/office/drawing/2014/main" val="20005"/>
                    </a:ext>
                  </a:extLst>
                </a:gridCol>
              </a:tblGrid>
              <a:tr h="1061357">
                <a:tc>
                  <a:txBody>
                    <a:bodyPr/>
                    <a:lstStyle/>
                    <a:p>
                      <a:pPr algn="ctr" fontAlgn="ctr"/>
                      <a:r>
                        <a:rPr lang="el-GR" sz="2000" u="none" strike="noStrike" dirty="0">
                          <a:solidFill>
                            <a:schemeClr val="bg1"/>
                          </a:solidFill>
                          <a:effectLst/>
                        </a:rPr>
                        <a:t>Σύνολο Υποβληθεισών προτάσεων</a:t>
                      </a:r>
                      <a:endParaRPr lang="el-GR" sz="2000" b="1" i="0" u="none" strike="noStrike" dirty="0">
                        <a:solidFill>
                          <a:schemeClr val="bg1"/>
                        </a:solidFill>
                        <a:effectLst/>
                        <a:latin typeface="Arial" panose="020B0604020202020204" pitchFamily="34" charset="0"/>
                      </a:endParaRPr>
                    </a:p>
                  </a:txBody>
                  <a:tcPr marL="9525" marR="9525" marT="9525" marB="0" anchor="ctr">
                    <a:solidFill>
                      <a:schemeClr val="accent1">
                        <a:lumMod val="50000"/>
                      </a:schemeClr>
                    </a:solidFill>
                  </a:tcPr>
                </a:tc>
                <a:tc>
                  <a:txBody>
                    <a:bodyPr/>
                    <a:lstStyle/>
                    <a:p>
                      <a:pPr algn="ctr" fontAlgn="ctr"/>
                      <a:r>
                        <a:rPr lang="el-GR" sz="2000" u="none" strike="noStrike" dirty="0">
                          <a:solidFill>
                            <a:schemeClr val="bg1"/>
                          </a:solidFill>
                          <a:effectLst/>
                        </a:rPr>
                        <a:t>Αιτούμενο Ποσό            Δημόσιας Δαπάνης</a:t>
                      </a:r>
                      <a:endParaRPr lang="el-GR" sz="2000" b="1" i="0" u="none" strike="noStrike" dirty="0">
                        <a:solidFill>
                          <a:schemeClr val="bg1"/>
                        </a:solidFill>
                        <a:effectLst/>
                        <a:latin typeface="Arial" panose="020B0604020202020204" pitchFamily="34" charset="0"/>
                      </a:endParaRPr>
                    </a:p>
                  </a:txBody>
                  <a:tcPr marL="9525" marR="9525" marT="9525" marB="0" anchor="ctr">
                    <a:solidFill>
                      <a:schemeClr val="accent1">
                        <a:lumMod val="50000"/>
                      </a:schemeClr>
                    </a:solidFill>
                  </a:tcPr>
                </a:tc>
                <a:tc>
                  <a:txBody>
                    <a:bodyPr/>
                    <a:lstStyle/>
                    <a:p>
                      <a:pPr algn="ctr" fontAlgn="ctr"/>
                      <a:r>
                        <a:rPr lang="el-GR" sz="2000" u="none" strike="noStrike" dirty="0">
                          <a:solidFill>
                            <a:schemeClr val="bg1"/>
                          </a:solidFill>
                          <a:effectLst/>
                        </a:rPr>
                        <a:t>Παραδεκτές προτάσεις</a:t>
                      </a:r>
                      <a:endParaRPr lang="el-GR" sz="2000" b="1" i="0" u="none" strike="noStrike" dirty="0">
                        <a:solidFill>
                          <a:schemeClr val="bg1"/>
                        </a:solidFill>
                        <a:effectLst/>
                        <a:latin typeface="Arial" panose="020B0604020202020204" pitchFamily="34" charset="0"/>
                      </a:endParaRPr>
                    </a:p>
                  </a:txBody>
                  <a:tcPr marL="9525" marR="9525" marT="9525" marB="0" anchor="ctr">
                    <a:solidFill>
                      <a:schemeClr val="accent1">
                        <a:lumMod val="50000"/>
                      </a:schemeClr>
                    </a:solidFill>
                  </a:tcPr>
                </a:tc>
                <a:tc>
                  <a:txBody>
                    <a:bodyPr/>
                    <a:lstStyle/>
                    <a:p>
                      <a:pPr algn="ctr" fontAlgn="ctr"/>
                      <a:r>
                        <a:rPr lang="el-GR" sz="2000" u="none" strike="noStrike" dirty="0">
                          <a:solidFill>
                            <a:schemeClr val="bg1"/>
                          </a:solidFill>
                          <a:effectLst/>
                        </a:rPr>
                        <a:t>Εγκεκριμένο Ποσό             Δημόσιας Δαπάνης</a:t>
                      </a:r>
                      <a:endParaRPr lang="el-GR" sz="2000" b="1" i="0" u="none" strike="noStrike" dirty="0">
                        <a:solidFill>
                          <a:schemeClr val="bg1"/>
                        </a:solidFill>
                        <a:effectLst/>
                        <a:latin typeface="Arial" panose="020B0604020202020204" pitchFamily="34" charset="0"/>
                      </a:endParaRPr>
                    </a:p>
                  </a:txBody>
                  <a:tcPr marL="9525" marR="9525" marT="9525" marB="0" anchor="ctr">
                    <a:solidFill>
                      <a:schemeClr val="accent1">
                        <a:lumMod val="50000"/>
                      </a:schemeClr>
                    </a:solidFill>
                  </a:tcPr>
                </a:tc>
                <a:tc>
                  <a:txBody>
                    <a:bodyPr/>
                    <a:lstStyle/>
                    <a:p>
                      <a:pPr algn="ctr" fontAlgn="ctr"/>
                      <a:r>
                        <a:rPr lang="el-GR" sz="2000" u="none" strike="noStrike" dirty="0">
                          <a:solidFill>
                            <a:schemeClr val="bg1"/>
                          </a:solidFill>
                          <a:effectLst/>
                        </a:rPr>
                        <a:t>Ποσό Πρόσκλησης</a:t>
                      </a:r>
                      <a:endParaRPr lang="el-GR" sz="2000" b="1" i="0" u="none" strike="noStrike" dirty="0">
                        <a:solidFill>
                          <a:schemeClr val="bg1"/>
                        </a:solidFill>
                        <a:effectLst/>
                        <a:latin typeface="Arial" panose="020B0604020202020204" pitchFamily="34" charset="0"/>
                      </a:endParaRPr>
                    </a:p>
                  </a:txBody>
                  <a:tcPr marL="9525" marR="9525" marT="9525" marB="0" anchor="ctr">
                    <a:solidFill>
                      <a:schemeClr val="accent1">
                        <a:lumMod val="50000"/>
                      </a:schemeClr>
                    </a:solidFill>
                  </a:tcPr>
                </a:tc>
                <a:tc>
                  <a:txBody>
                    <a:bodyPr/>
                    <a:lstStyle/>
                    <a:p>
                      <a:pPr algn="ctr" fontAlgn="ctr"/>
                      <a:r>
                        <a:rPr lang="el-GR" sz="2000" u="none" strike="noStrike" dirty="0">
                          <a:solidFill>
                            <a:schemeClr val="bg1"/>
                          </a:solidFill>
                          <a:effectLst/>
                        </a:rPr>
                        <a:t>Αναγκαιότητα </a:t>
                      </a:r>
                      <a:r>
                        <a:rPr lang="el-GR" sz="2000" u="none" strike="noStrike" dirty="0" err="1">
                          <a:solidFill>
                            <a:schemeClr val="bg1"/>
                          </a:solidFill>
                          <a:effectLst/>
                        </a:rPr>
                        <a:t>Υπερδέσμευσης</a:t>
                      </a:r>
                      <a:r>
                        <a:rPr lang="el-GR" sz="2000" u="none" strike="noStrike" dirty="0">
                          <a:solidFill>
                            <a:schemeClr val="bg1"/>
                          </a:solidFill>
                          <a:effectLst/>
                        </a:rPr>
                        <a:t> </a:t>
                      </a:r>
                      <a:endParaRPr lang="el-GR" sz="2000" b="1" i="0" u="none" strike="noStrike" dirty="0">
                        <a:solidFill>
                          <a:schemeClr val="bg1"/>
                        </a:solidFill>
                        <a:effectLst/>
                        <a:latin typeface="Arial" panose="020B0604020202020204" pitchFamily="34" charset="0"/>
                      </a:endParaRPr>
                    </a:p>
                  </a:txBody>
                  <a:tcPr marL="9525" marR="9525" marT="9525" marB="0" anchor="ctr">
                    <a:solidFill>
                      <a:schemeClr val="accent1">
                        <a:lumMod val="50000"/>
                      </a:schemeClr>
                    </a:solidFill>
                  </a:tcPr>
                </a:tc>
                <a:extLst>
                  <a:ext uri="{0D108BD9-81ED-4DB2-BD59-A6C34878D82A}">
                    <a16:rowId xmlns:a16="http://schemas.microsoft.com/office/drawing/2014/main" val="10000"/>
                  </a:ext>
                </a:extLst>
              </a:tr>
              <a:tr h="843643">
                <a:tc>
                  <a:txBody>
                    <a:bodyPr/>
                    <a:lstStyle/>
                    <a:p>
                      <a:pPr algn="ctr" fontAlgn="ctr"/>
                      <a:r>
                        <a:rPr lang="el-GR" sz="2000" u="none" strike="noStrike" dirty="0">
                          <a:effectLst/>
                        </a:rPr>
                        <a:t>81  </a:t>
                      </a:r>
                      <a:endParaRPr lang="el-GR" sz="2000" b="1"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ctr"/>
                      <a:r>
                        <a:rPr lang="el-GR" sz="2000" u="none" strike="noStrike" dirty="0">
                          <a:effectLst/>
                        </a:rPr>
                        <a:t>8.520.412,98  </a:t>
                      </a:r>
                      <a:endParaRPr lang="el-GR" sz="2000" b="1"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ctr"/>
                      <a:r>
                        <a:rPr lang="el-GR" sz="2000" u="none" strike="noStrike" dirty="0">
                          <a:effectLst/>
                        </a:rPr>
                        <a:t>74,00  </a:t>
                      </a:r>
                      <a:endParaRPr lang="el-GR" sz="2000" b="1"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ctr"/>
                      <a:r>
                        <a:rPr lang="el-GR" sz="2000" u="none" strike="noStrike" dirty="0">
                          <a:effectLst/>
                        </a:rPr>
                        <a:t>7.496.470,61  </a:t>
                      </a:r>
                      <a:endParaRPr lang="el-GR" sz="2000" b="1"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ctr"/>
                      <a:r>
                        <a:rPr lang="el-GR" sz="2000" u="none" strike="noStrike" dirty="0">
                          <a:effectLst/>
                        </a:rPr>
                        <a:t>3.880.000,00  </a:t>
                      </a:r>
                      <a:endParaRPr lang="el-GR" sz="2000" b="1"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ctr"/>
                      <a:r>
                        <a:rPr lang="el-GR" sz="2000" u="none" strike="noStrike" dirty="0">
                          <a:effectLst/>
                        </a:rPr>
                        <a:t>3.616.470,61  </a:t>
                      </a:r>
                      <a:endParaRPr lang="el-GR" sz="2000" b="1"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41481997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Θέση περιεχομένου 3"/>
          <p:cNvGraphicFramePr>
            <a:graphicFrameLocks noGrp="1"/>
          </p:cNvGraphicFramePr>
          <p:nvPr>
            <p:ph idx="1"/>
          </p:nvPr>
        </p:nvGraphicFramePr>
        <p:xfrm>
          <a:off x="296194" y="707183"/>
          <a:ext cx="16386291" cy="9037559"/>
        </p:xfrm>
        <a:graphic>
          <a:graphicData uri="http://schemas.openxmlformats.org/drawingml/2006/table">
            <a:tbl>
              <a:tblPr firstRow="1" firstCol="1" bandRow="1">
                <a:tableStyleId>{5C22544A-7EE6-4342-B048-85BDC9FD1C3A}</a:tableStyleId>
              </a:tblPr>
              <a:tblGrid>
                <a:gridCol w="11279357">
                  <a:extLst>
                    <a:ext uri="{9D8B030D-6E8A-4147-A177-3AD203B41FA5}">
                      <a16:colId xmlns:a16="http://schemas.microsoft.com/office/drawing/2014/main" val="20000"/>
                    </a:ext>
                  </a:extLst>
                </a:gridCol>
                <a:gridCol w="2755436">
                  <a:extLst>
                    <a:ext uri="{9D8B030D-6E8A-4147-A177-3AD203B41FA5}">
                      <a16:colId xmlns:a16="http://schemas.microsoft.com/office/drawing/2014/main" val="20001"/>
                    </a:ext>
                  </a:extLst>
                </a:gridCol>
                <a:gridCol w="2351498">
                  <a:extLst>
                    <a:ext uri="{9D8B030D-6E8A-4147-A177-3AD203B41FA5}">
                      <a16:colId xmlns:a16="http://schemas.microsoft.com/office/drawing/2014/main" val="20002"/>
                    </a:ext>
                  </a:extLst>
                </a:gridCol>
              </a:tblGrid>
              <a:tr h="797315">
                <a:tc>
                  <a:txBody>
                    <a:bodyPr/>
                    <a:lstStyle/>
                    <a:p>
                      <a:pPr algn="l" fontAlgn="auto" hangingPunct="1">
                        <a:lnSpc>
                          <a:spcPct val="107000"/>
                        </a:lnSpc>
                        <a:spcAft>
                          <a:spcPts val="800"/>
                        </a:spcAft>
                      </a:pPr>
                      <a:r>
                        <a:rPr lang="el-GR" sz="2400" dirty="0">
                          <a:effectLst/>
                        </a:rPr>
                        <a:t>Τίτλος </a:t>
                      </a:r>
                      <a:r>
                        <a:rPr lang="el-GR" sz="2400" dirty="0" err="1">
                          <a:effectLst/>
                        </a:rPr>
                        <a:t>Υποδράσης</a:t>
                      </a:r>
                      <a:endParaRPr lang="el-GR" sz="2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01124" marR="101124" marT="0" marB="0" anchor="ctr">
                    <a:solidFill>
                      <a:schemeClr val="tx2">
                        <a:lumMod val="75000"/>
                      </a:schemeClr>
                    </a:solidFill>
                  </a:tcPr>
                </a:tc>
                <a:tc>
                  <a:txBody>
                    <a:bodyPr/>
                    <a:lstStyle/>
                    <a:p>
                      <a:pPr algn="ctr" fontAlgn="auto" hangingPunct="1">
                        <a:lnSpc>
                          <a:spcPct val="107000"/>
                        </a:lnSpc>
                        <a:spcAft>
                          <a:spcPts val="800"/>
                        </a:spcAft>
                      </a:pPr>
                      <a:r>
                        <a:rPr lang="el-GR" sz="2400" dirty="0">
                          <a:effectLst/>
                        </a:rPr>
                        <a:t>Προτεινόμενη Δ.Δ. (€)</a:t>
                      </a:r>
                      <a:endParaRPr lang="el-GR" sz="2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01124" marR="101124" marT="0" marB="0" anchor="ctr">
                    <a:solidFill>
                      <a:schemeClr val="tx2">
                        <a:lumMod val="75000"/>
                      </a:schemeClr>
                    </a:solidFill>
                  </a:tcPr>
                </a:tc>
                <a:tc>
                  <a:txBody>
                    <a:bodyPr/>
                    <a:lstStyle/>
                    <a:p>
                      <a:pPr algn="ctr" fontAlgn="auto" hangingPunct="1">
                        <a:lnSpc>
                          <a:spcPct val="107000"/>
                        </a:lnSpc>
                        <a:spcAft>
                          <a:spcPts val="800"/>
                        </a:spcAft>
                      </a:pPr>
                      <a:r>
                        <a:rPr lang="el-GR" sz="2400" dirty="0">
                          <a:effectLst/>
                        </a:rPr>
                        <a:t>Αριθμός Προτάσεων</a:t>
                      </a:r>
                      <a:endParaRPr lang="el-GR" sz="2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01124" marR="101124" marT="0" marB="0" anchor="ctr">
                    <a:solidFill>
                      <a:schemeClr val="tx2">
                        <a:lumMod val="75000"/>
                      </a:schemeClr>
                    </a:solidFill>
                  </a:tcPr>
                </a:tc>
                <a:extLst>
                  <a:ext uri="{0D108BD9-81ED-4DB2-BD59-A6C34878D82A}">
                    <a16:rowId xmlns:a16="http://schemas.microsoft.com/office/drawing/2014/main" val="10000"/>
                  </a:ext>
                </a:extLst>
              </a:tr>
              <a:tr h="513245">
                <a:tc>
                  <a:txBody>
                    <a:bodyPr/>
                    <a:lstStyle/>
                    <a:p>
                      <a:pPr algn="l" fontAlgn="auto" hangingPunct="1">
                        <a:lnSpc>
                          <a:spcPct val="107000"/>
                        </a:lnSpc>
                        <a:spcAft>
                          <a:spcPts val="800"/>
                        </a:spcAft>
                      </a:pPr>
                      <a:r>
                        <a:rPr lang="el-GR" sz="2400" dirty="0">
                          <a:effectLst/>
                        </a:rPr>
                        <a:t>Κατάρτιση -  Μεταφορά γνώσεων &amp; ενημέρωσης σε ΜΜΕ αγροτικών περιοχών.</a:t>
                      </a:r>
                      <a:endParaRPr lang="el-GR" sz="2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01124" marR="101124" marT="0" marB="0" anchor="ctr"/>
                </a:tc>
                <a:tc>
                  <a:txBody>
                    <a:bodyPr/>
                    <a:lstStyle/>
                    <a:p>
                      <a:pPr algn="ctr" fontAlgn="auto" hangingPunct="1">
                        <a:lnSpc>
                          <a:spcPct val="107000"/>
                        </a:lnSpc>
                        <a:spcAft>
                          <a:spcPts val="800"/>
                        </a:spcAft>
                      </a:pPr>
                      <a:r>
                        <a:rPr lang="el-GR" sz="2400">
                          <a:effectLst/>
                        </a:rPr>
                        <a:t>177.910,00</a:t>
                      </a:r>
                      <a:endParaRPr lang="el-GR" sz="2400">
                        <a:effectLst/>
                        <a:latin typeface="Arial" panose="020B0604020202020204" pitchFamily="34" charset="0"/>
                        <a:ea typeface="Times New Roman" panose="02020603050405020304" pitchFamily="18" charset="0"/>
                        <a:cs typeface="Times New Roman" panose="02020603050405020304" pitchFamily="18" charset="0"/>
                      </a:endParaRPr>
                    </a:p>
                  </a:txBody>
                  <a:tcPr marL="101124" marR="101124" marT="0" marB="0" anchor="ctr"/>
                </a:tc>
                <a:tc>
                  <a:txBody>
                    <a:bodyPr/>
                    <a:lstStyle/>
                    <a:p>
                      <a:pPr algn="ctr" fontAlgn="auto" hangingPunct="1">
                        <a:lnSpc>
                          <a:spcPct val="107000"/>
                        </a:lnSpc>
                        <a:spcAft>
                          <a:spcPts val="800"/>
                        </a:spcAft>
                      </a:pPr>
                      <a:r>
                        <a:rPr lang="el-GR" sz="2400">
                          <a:effectLst/>
                        </a:rPr>
                        <a:t>9</a:t>
                      </a:r>
                      <a:endParaRPr lang="el-GR" sz="2400">
                        <a:effectLst/>
                        <a:latin typeface="Arial" panose="020B0604020202020204" pitchFamily="34" charset="0"/>
                        <a:ea typeface="Times New Roman" panose="02020603050405020304" pitchFamily="18" charset="0"/>
                        <a:cs typeface="Times New Roman" panose="02020603050405020304" pitchFamily="18" charset="0"/>
                      </a:endParaRPr>
                    </a:p>
                  </a:txBody>
                  <a:tcPr marL="101124" marR="101124" marT="0" marB="0" anchor="ctr"/>
                </a:tc>
                <a:extLst>
                  <a:ext uri="{0D108BD9-81ED-4DB2-BD59-A6C34878D82A}">
                    <a16:rowId xmlns:a16="http://schemas.microsoft.com/office/drawing/2014/main" val="10001"/>
                  </a:ext>
                </a:extLst>
              </a:tr>
              <a:tr h="797315">
                <a:tc>
                  <a:txBody>
                    <a:bodyPr/>
                    <a:lstStyle/>
                    <a:p>
                      <a:pPr algn="l" fontAlgn="auto" hangingPunct="1">
                        <a:lnSpc>
                          <a:spcPct val="107000"/>
                        </a:lnSpc>
                        <a:spcAft>
                          <a:spcPts val="800"/>
                        </a:spcAft>
                      </a:pPr>
                      <a:r>
                        <a:rPr lang="el-GR" sz="2400" dirty="0">
                          <a:effectLst/>
                        </a:rPr>
                        <a:t>Ίδρυση , επέκταση και εκσυγχρονισμός επιχειρήσεων μεταποίησης, γεωργικών προϊόντων με αποτέλεσμα γεωργικό προϊόν </a:t>
                      </a:r>
                      <a:endParaRPr lang="el-GR" sz="2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01124" marR="101124" marT="0" marB="0" anchor="ctr"/>
                </a:tc>
                <a:tc>
                  <a:txBody>
                    <a:bodyPr/>
                    <a:lstStyle/>
                    <a:p>
                      <a:pPr algn="ctr" fontAlgn="auto" hangingPunct="1">
                        <a:lnSpc>
                          <a:spcPct val="107000"/>
                        </a:lnSpc>
                        <a:spcAft>
                          <a:spcPts val="800"/>
                        </a:spcAft>
                      </a:pPr>
                      <a:r>
                        <a:rPr lang="en-US" sz="2400" dirty="0">
                          <a:effectLst/>
                        </a:rPr>
                        <a:t>3</a:t>
                      </a:r>
                      <a:r>
                        <a:rPr lang="el-GR" sz="2400" dirty="0">
                          <a:effectLst/>
                        </a:rPr>
                        <a:t>.</a:t>
                      </a:r>
                      <a:r>
                        <a:rPr lang="en-US" sz="2400" dirty="0">
                          <a:effectLst/>
                        </a:rPr>
                        <a:t>469</a:t>
                      </a:r>
                      <a:r>
                        <a:rPr lang="el-GR" sz="2400" dirty="0">
                          <a:effectLst/>
                        </a:rPr>
                        <a:t>.</a:t>
                      </a:r>
                      <a:r>
                        <a:rPr lang="en-US" sz="2400" dirty="0">
                          <a:effectLst/>
                        </a:rPr>
                        <a:t>046,57</a:t>
                      </a:r>
                      <a:endParaRPr lang="el-GR" sz="2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01124" marR="101124" marT="0" marB="0" anchor="ctr"/>
                </a:tc>
                <a:tc>
                  <a:txBody>
                    <a:bodyPr/>
                    <a:lstStyle/>
                    <a:p>
                      <a:pPr algn="ctr" fontAlgn="auto" hangingPunct="1">
                        <a:lnSpc>
                          <a:spcPct val="107000"/>
                        </a:lnSpc>
                        <a:spcAft>
                          <a:spcPts val="800"/>
                        </a:spcAft>
                      </a:pPr>
                      <a:r>
                        <a:rPr lang="el-GR" sz="2400" dirty="0">
                          <a:effectLst/>
                        </a:rPr>
                        <a:t>22</a:t>
                      </a:r>
                      <a:endParaRPr lang="el-GR" sz="2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01124" marR="101124" marT="0" marB="0" anchor="ctr"/>
                </a:tc>
                <a:extLst>
                  <a:ext uri="{0D108BD9-81ED-4DB2-BD59-A6C34878D82A}">
                    <a16:rowId xmlns:a16="http://schemas.microsoft.com/office/drawing/2014/main" val="10002"/>
                  </a:ext>
                </a:extLst>
              </a:tr>
              <a:tr h="797315">
                <a:tc>
                  <a:txBody>
                    <a:bodyPr/>
                    <a:lstStyle/>
                    <a:p>
                      <a:pPr algn="l" fontAlgn="auto" hangingPunct="1">
                        <a:lnSpc>
                          <a:spcPct val="107000"/>
                        </a:lnSpc>
                        <a:spcAft>
                          <a:spcPts val="800"/>
                        </a:spcAft>
                      </a:pPr>
                      <a:r>
                        <a:rPr lang="el-GR" sz="2400" dirty="0">
                          <a:effectLst/>
                        </a:rPr>
                        <a:t>Ίδρυση, επέκταση και εκσυγχρονισμός επιχειρήσεων μεταποίησης γεωργικών προϊόντων με αποτέλεσμα μη γεωργικό προϊόν.</a:t>
                      </a:r>
                      <a:endParaRPr lang="el-GR" sz="2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01124" marR="101124" marT="0" marB="0" anchor="ctr"/>
                </a:tc>
                <a:tc>
                  <a:txBody>
                    <a:bodyPr/>
                    <a:lstStyle/>
                    <a:p>
                      <a:pPr algn="ctr" fontAlgn="auto" hangingPunct="1">
                        <a:lnSpc>
                          <a:spcPct val="107000"/>
                        </a:lnSpc>
                        <a:spcAft>
                          <a:spcPts val="800"/>
                        </a:spcAft>
                      </a:pPr>
                      <a:r>
                        <a:rPr lang="en-US" sz="2400" dirty="0">
                          <a:effectLst/>
                        </a:rPr>
                        <a:t>1</a:t>
                      </a:r>
                      <a:r>
                        <a:rPr lang="el-GR" sz="2400" dirty="0">
                          <a:effectLst/>
                        </a:rPr>
                        <a:t>.180.</a:t>
                      </a:r>
                      <a:r>
                        <a:rPr lang="en-US" sz="2400" dirty="0">
                          <a:effectLst/>
                        </a:rPr>
                        <a:t>412,41</a:t>
                      </a:r>
                      <a:endParaRPr lang="el-GR" sz="2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01124" marR="101124" marT="0" marB="0" anchor="ctr"/>
                </a:tc>
                <a:tc>
                  <a:txBody>
                    <a:bodyPr/>
                    <a:lstStyle/>
                    <a:p>
                      <a:pPr algn="ctr" fontAlgn="auto" hangingPunct="1">
                        <a:lnSpc>
                          <a:spcPct val="107000"/>
                        </a:lnSpc>
                        <a:spcAft>
                          <a:spcPts val="800"/>
                        </a:spcAft>
                      </a:pPr>
                      <a:r>
                        <a:rPr lang="el-GR" sz="2400" dirty="0">
                          <a:effectLst/>
                        </a:rPr>
                        <a:t>11</a:t>
                      </a:r>
                      <a:endParaRPr lang="el-GR" sz="2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01124" marR="101124" marT="0" marB="0" anchor="ctr"/>
                </a:tc>
                <a:extLst>
                  <a:ext uri="{0D108BD9-81ED-4DB2-BD59-A6C34878D82A}">
                    <a16:rowId xmlns:a16="http://schemas.microsoft.com/office/drawing/2014/main" val="10003"/>
                  </a:ext>
                </a:extLst>
              </a:tr>
              <a:tr h="797315">
                <a:tc>
                  <a:txBody>
                    <a:bodyPr/>
                    <a:lstStyle/>
                    <a:p>
                      <a:pPr algn="l" fontAlgn="auto" hangingPunct="1">
                        <a:lnSpc>
                          <a:spcPct val="107000"/>
                        </a:lnSpc>
                        <a:spcAft>
                          <a:spcPts val="800"/>
                        </a:spcAft>
                      </a:pPr>
                      <a:r>
                        <a:rPr lang="el-GR" sz="2400" dirty="0">
                          <a:effectLst/>
                        </a:rPr>
                        <a:t>Ίδρυση  επιχειρήσεων στους τομείς της βιοτεχνίας, παραγωγής ειδών μετά την 1η μεταποίηση και του εμπορίου </a:t>
                      </a:r>
                      <a:endParaRPr lang="el-GR" sz="2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01124" marR="101124" marT="0" marB="0" anchor="ctr"/>
                </a:tc>
                <a:tc>
                  <a:txBody>
                    <a:bodyPr/>
                    <a:lstStyle/>
                    <a:p>
                      <a:pPr algn="ctr" fontAlgn="auto" hangingPunct="1">
                        <a:lnSpc>
                          <a:spcPct val="107000"/>
                        </a:lnSpc>
                        <a:spcAft>
                          <a:spcPts val="800"/>
                        </a:spcAft>
                        <a:tabLst>
                          <a:tab pos="628650" algn="l"/>
                        </a:tabLst>
                      </a:pPr>
                      <a:r>
                        <a:rPr lang="en-US" sz="2400" dirty="0">
                          <a:effectLst/>
                        </a:rPr>
                        <a:t>375</a:t>
                      </a:r>
                      <a:r>
                        <a:rPr lang="el-GR" sz="2400" dirty="0">
                          <a:effectLst/>
                        </a:rPr>
                        <a:t>.</a:t>
                      </a:r>
                      <a:r>
                        <a:rPr lang="en-US" sz="2400" dirty="0">
                          <a:effectLst/>
                        </a:rPr>
                        <a:t>297,93</a:t>
                      </a:r>
                      <a:endParaRPr lang="el-GR" sz="2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01124" marR="101124" marT="0" marB="0" anchor="ctr"/>
                </a:tc>
                <a:tc>
                  <a:txBody>
                    <a:bodyPr/>
                    <a:lstStyle/>
                    <a:p>
                      <a:pPr algn="ctr" fontAlgn="auto" hangingPunct="1">
                        <a:lnSpc>
                          <a:spcPct val="107000"/>
                        </a:lnSpc>
                        <a:spcAft>
                          <a:spcPts val="800"/>
                        </a:spcAft>
                      </a:pPr>
                      <a:r>
                        <a:rPr lang="el-GR" sz="2400" dirty="0">
                          <a:effectLst/>
                        </a:rPr>
                        <a:t>5</a:t>
                      </a:r>
                      <a:endParaRPr lang="el-GR" sz="2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01124" marR="101124" marT="0" marB="0" anchor="ctr"/>
                </a:tc>
                <a:extLst>
                  <a:ext uri="{0D108BD9-81ED-4DB2-BD59-A6C34878D82A}">
                    <a16:rowId xmlns:a16="http://schemas.microsoft.com/office/drawing/2014/main" val="10004"/>
                  </a:ext>
                </a:extLst>
              </a:tr>
              <a:tr h="797315">
                <a:tc>
                  <a:txBody>
                    <a:bodyPr/>
                    <a:lstStyle/>
                    <a:p>
                      <a:pPr algn="l" fontAlgn="auto" hangingPunct="1">
                        <a:lnSpc>
                          <a:spcPct val="107000"/>
                        </a:lnSpc>
                        <a:spcAft>
                          <a:spcPts val="800"/>
                        </a:spcAft>
                      </a:pPr>
                      <a:r>
                        <a:rPr lang="el-GR" sz="2400" dirty="0">
                          <a:effectLst/>
                        </a:rPr>
                        <a:t>Εκσυγχρονισμός επιχειρήσεων στους τομείς της βιοτεχνίας, παραγωγής ειδών μετά την 1η μεταποίηση και του εμπορίου </a:t>
                      </a:r>
                      <a:endParaRPr lang="el-GR" sz="2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01124" marR="101124" marT="0" marB="0" anchor="ctr"/>
                </a:tc>
                <a:tc>
                  <a:txBody>
                    <a:bodyPr/>
                    <a:lstStyle/>
                    <a:p>
                      <a:pPr algn="ctr" fontAlgn="auto" hangingPunct="1">
                        <a:lnSpc>
                          <a:spcPct val="107000"/>
                        </a:lnSpc>
                        <a:spcAft>
                          <a:spcPts val="800"/>
                        </a:spcAft>
                      </a:pPr>
                      <a:r>
                        <a:rPr lang="en-US" sz="2400" dirty="0">
                          <a:effectLst/>
                        </a:rPr>
                        <a:t>487</a:t>
                      </a:r>
                      <a:r>
                        <a:rPr lang="el-GR" sz="2400" dirty="0">
                          <a:effectLst/>
                        </a:rPr>
                        <a:t>.</a:t>
                      </a:r>
                      <a:r>
                        <a:rPr lang="en-US" sz="2400" dirty="0">
                          <a:effectLst/>
                        </a:rPr>
                        <a:t>226,48</a:t>
                      </a:r>
                      <a:endParaRPr lang="el-GR" sz="2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01124" marR="101124" marT="0" marB="0" anchor="ctr"/>
                </a:tc>
                <a:tc>
                  <a:txBody>
                    <a:bodyPr/>
                    <a:lstStyle/>
                    <a:p>
                      <a:pPr algn="ctr" fontAlgn="auto" hangingPunct="1">
                        <a:lnSpc>
                          <a:spcPct val="107000"/>
                        </a:lnSpc>
                        <a:spcAft>
                          <a:spcPts val="800"/>
                        </a:spcAft>
                      </a:pPr>
                      <a:r>
                        <a:rPr lang="el-GR" sz="2400" dirty="0">
                          <a:effectLst/>
                        </a:rPr>
                        <a:t>6</a:t>
                      </a:r>
                      <a:endParaRPr lang="el-GR" sz="2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01124" marR="101124" marT="0" marB="0" anchor="ctr"/>
                </a:tc>
                <a:extLst>
                  <a:ext uri="{0D108BD9-81ED-4DB2-BD59-A6C34878D82A}">
                    <a16:rowId xmlns:a16="http://schemas.microsoft.com/office/drawing/2014/main" val="10005"/>
                  </a:ext>
                </a:extLst>
              </a:tr>
              <a:tr h="725889">
                <a:tc>
                  <a:txBody>
                    <a:bodyPr/>
                    <a:lstStyle/>
                    <a:p>
                      <a:pPr algn="l" fontAlgn="auto" hangingPunct="1">
                        <a:lnSpc>
                          <a:spcPct val="107000"/>
                        </a:lnSpc>
                        <a:spcAft>
                          <a:spcPts val="800"/>
                        </a:spcAft>
                      </a:pPr>
                      <a:r>
                        <a:rPr lang="el-GR" sz="2400" dirty="0">
                          <a:effectLst/>
                        </a:rPr>
                        <a:t>Ενίσχυση επενδύσεων οικοτεχνίας και </a:t>
                      </a:r>
                      <a:r>
                        <a:rPr lang="el-GR" sz="2400" dirty="0" err="1">
                          <a:effectLst/>
                        </a:rPr>
                        <a:t>πολυλειτουργικών</a:t>
                      </a:r>
                      <a:r>
                        <a:rPr lang="el-GR" sz="2400" dirty="0">
                          <a:effectLst/>
                        </a:rPr>
                        <a:t> αγροκτημάτων </a:t>
                      </a:r>
                      <a:endParaRPr lang="el-GR" sz="2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01124" marR="101124" marT="0" marB="0" anchor="ctr"/>
                </a:tc>
                <a:tc>
                  <a:txBody>
                    <a:bodyPr/>
                    <a:lstStyle/>
                    <a:p>
                      <a:pPr algn="ctr" fontAlgn="auto" hangingPunct="1">
                        <a:lnSpc>
                          <a:spcPct val="107000"/>
                        </a:lnSpc>
                        <a:spcAft>
                          <a:spcPts val="800"/>
                        </a:spcAft>
                      </a:pPr>
                      <a:r>
                        <a:rPr lang="en-US" sz="2400" dirty="0">
                          <a:effectLst/>
                        </a:rPr>
                        <a:t>412</a:t>
                      </a:r>
                      <a:r>
                        <a:rPr lang="el-GR" sz="2400" dirty="0">
                          <a:effectLst/>
                        </a:rPr>
                        <a:t>.</a:t>
                      </a:r>
                      <a:r>
                        <a:rPr lang="en-US" sz="2400" dirty="0">
                          <a:effectLst/>
                        </a:rPr>
                        <a:t>725,86</a:t>
                      </a:r>
                      <a:endParaRPr lang="el-GR" sz="2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01124" marR="101124" marT="0" marB="0" anchor="ctr"/>
                </a:tc>
                <a:tc>
                  <a:txBody>
                    <a:bodyPr/>
                    <a:lstStyle/>
                    <a:p>
                      <a:pPr algn="ctr" fontAlgn="auto" hangingPunct="1">
                        <a:lnSpc>
                          <a:spcPct val="107000"/>
                        </a:lnSpc>
                        <a:spcAft>
                          <a:spcPts val="800"/>
                        </a:spcAft>
                      </a:pPr>
                      <a:r>
                        <a:rPr lang="el-GR" sz="2400" dirty="0">
                          <a:effectLst/>
                        </a:rPr>
                        <a:t>3</a:t>
                      </a:r>
                      <a:endParaRPr lang="el-GR" sz="2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01124" marR="101124" marT="0" marB="0" anchor="ctr"/>
                </a:tc>
                <a:extLst>
                  <a:ext uri="{0D108BD9-81ED-4DB2-BD59-A6C34878D82A}">
                    <a16:rowId xmlns:a16="http://schemas.microsoft.com/office/drawing/2014/main" val="10006"/>
                  </a:ext>
                </a:extLst>
              </a:tr>
              <a:tr h="725889">
                <a:tc>
                  <a:txBody>
                    <a:bodyPr/>
                    <a:lstStyle/>
                    <a:p>
                      <a:pPr algn="l" fontAlgn="auto" hangingPunct="1">
                        <a:lnSpc>
                          <a:spcPct val="107000"/>
                        </a:lnSpc>
                        <a:spcAft>
                          <a:spcPts val="800"/>
                        </a:spcAft>
                      </a:pPr>
                      <a:r>
                        <a:rPr lang="el-GR" sz="2400" dirty="0">
                          <a:effectLst/>
                        </a:rPr>
                        <a:t>Ίδρυση και επέκταση επενδύσεων στον τομέα του τουρισμού </a:t>
                      </a:r>
                      <a:endParaRPr lang="el-GR" sz="2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01124" marR="101124" marT="0" marB="0" anchor="ctr"/>
                </a:tc>
                <a:tc>
                  <a:txBody>
                    <a:bodyPr/>
                    <a:lstStyle/>
                    <a:p>
                      <a:pPr algn="ctr" fontAlgn="auto" hangingPunct="1">
                        <a:lnSpc>
                          <a:spcPct val="107000"/>
                        </a:lnSpc>
                        <a:spcAft>
                          <a:spcPts val="800"/>
                        </a:spcAft>
                      </a:pPr>
                      <a:r>
                        <a:rPr lang="en-US" sz="2400" dirty="0">
                          <a:effectLst/>
                        </a:rPr>
                        <a:t>683</a:t>
                      </a:r>
                      <a:r>
                        <a:rPr lang="el-GR" sz="2400" dirty="0">
                          <a:effectLst/>
                        </a:rPr>
                        <a:t>.</a:t>
                      </a:r>
                      <a:r>
                        <a:rPr lang="en-US" sz="2400" dirty="0">
                          <a:effectLst/>
                        </a:rPr>
                        <a:t>182,08</a:t>
                      </a:r>
                      <a:endParaRPr lang="el-GR" sz="2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01124" marR="101124" marT="0" marB="0" anchor="ctr"/>
                </a:tc>
                <a:tc>
                  <a:txBody>
                    <a:bodyPr/>
                    <a:lstStyle/>
                    <a:p>
                      <a:pPr algn="ctr" fontAlgn="auto" hangingPunct="1">
                        <a:lnSpc>
                          <a:spcPct val="107000"/>
                        </a:lnSpc>
                        <a:spcAft>
                          <a:spcPts val="800"/>
                        </a:spcAft>
                      </a:pPr>
                      <a:r>
                        <a:rPr lang="el-GR" sz="2400">
                          <a:effectLst/>
                        </a:rPr>
                        <a:t>7</a:t>
                      </a:r>
                      <a:endParaRPr lang="el-GR" sz="2400">
                        <a:effectLst/>
                        <a:latin typeface="Arial" panose="020B0604020202020204" pitchFamily="34" charset="0"/>
                        <a:ea typeface="Times New Roman" panose="02020603050405020304" pitchFamily="18" charset="0"/>
                        <a:cs typeface="Times New Roman" panose="02020603050405020304" pitchFamily="18" charset="0"/>
                      </a:endParaRPr>
                    </a:p>
                  </a:txBody>
                  <a:tcPr marL="101124" marR="101124" marT="0" marB="0" anchor="ctr"/>
                </a:tc>
                <a:extLst>
                  <a:ext uri="{0D108BD9-81ED-4DB2-BD59-A6C34878D82A}">
                    <a16:rowId xmlns:a16="http://schemas.microsoft.com/office/drawing/2014/main" val="10007"/>
                  </a:ext>
                </a:extLst>
              </a:tr>
              <a:tr h="697154">
                <a:tc>
                  <a:txBody>
                    <a:bodyPr/>
                    <a:lstStyle/>
                    <a:p>
                      <a:pPr algn="l" fontAlgn="auto" hangingPunct="1">
                        <a:lnSpc>
                          <a:spcPct val="107000"/>
                        </a:lnSpc>
                        <a:spcAft>
                          <a:spcPts val="800"/>
                        </a:spcAft>
                      </a:pPr>
                      <a:r>
                        <a:rPr lang="el-GR" sz="2400" dirty="0">
                          <a:effectLst/>
                        </a:rPr>
                        <a:t>Εκσυγχρονισμός επιχειρήσεων στον τομέα του τουρισμού </a:t>
                      </a:r>
                      <a:endParaRPr lang="el-GR" sz="2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01124" marR="101124" marT="0" marB="0" anchor="ctr"/>
                </a:tc>
                <a:tc>
                  <a:txBody>
                    <a:bodyPr/>
                    <a:lstStyle/>
                    <a:p>
                      <a:pPr algn="ctr" fontAlgn="auto" hangingPunct="1">
                        <a:lnSpc>
                          <a:spcPct val="107000"/>
                        </a:lnSpc>
                        <a:spcAft>
                          <a:spcPts val="800"/>
                        </a:spcAft>
                      </a:pPr>
                      <a:r>
                        <a:rPr lang="en-US" sz="2400" dirty="0">
                          <a:effectLst/>
                        </a:rPr>
                        <a:t>1</a:t>
                      </a:r>
                      <a:r>
                        <a:rPr lang="el-GR" sz="2400" dirty="0">
                          <a:effectLst/>
                        </a:rPr>
                        <a:t>.</a:t>
                      </a:r>
                      <a:r>
                        <a:rPr lang="en-US" sz="2400" dirty="0">
                          <a:effectLst/>
                        </a:rPr>
                        <a:t>209</a:t>
                      </a:r>
                      <a:r>
                        <a:rPr lang="el-GR" sz="2400" dirty="0">
                          <a:effectLst/>
                        </a:rPr>
                        <a:t>.</a:t>
                      </a:r>
                      <a:r>
                        <a:rPr lang="en-US" sz="2400" dirty="0">
                          <a:effectLst/>
                        </a:rPr>
                        <a:t>284,07</a:t>
                      </a:r>
                      <a:endParaRPr lang="el-GR" sz="2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01124" marR="101124" marT="0" marB="0" anchor="ctr"/>
                </a:tc>
                <a:tc>
                  <a:txBody>
                    <a:bodyPr/>
                    <a:lstStyle/>
                    <a:p>
                      <a:pPr algn="ctr" fontAlgn="auto" hangingPunct="1">
                        <a:lnSpc>
                          <a:spcPct val="107000"/>
                        </a:lnSpc>
                        <a:spcAft>
                          <a:spcPts val="800"/>
                        </a:spcAft>
                      </a:pPr>
                      <a:r>
                        <a:rPr lang="el-GR" sz="2400" dirty="0">
                          <a:effectLst/>
                        </a:rPr>
                        <a:t>12</a:t>
                      </a:r>
                      <a:endParaRPr lang="el-GR" sz="2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01124" marR="101124" marT="0" marB="0" anchor="ctr"/>
                </a:tc>
                <a:extLst>
                  <a:ext uri="{0D108BD9-81ED-4DB2-BD59-A6C34878D82A}">
                    <a16:rowId xmlns:a16="http://schemas.microsoft.com/office/drawing/2014/main" val="10008"/>
                  </a:ext>
                </a:extLst>
              </a:tr>
              <a:tr h="867069">
                <a:tc>
                  <a:txBody>
                    <a:bodyPr/>
                    <a:lstStyle/>
                    <a:p>
                      <a:pPr algn="l" fontAlgn="auto" hangingPunct="1">
                        <a:lnSpc>
                          <a:spcPct val="107000"/>
                        </a:lnSpc>
                        <a:spcAft>
                          <a:spcPts val="800"/>
                        </a:spcAft>
                      </a:pPr>
                      <a:r>
                        <a:rPr lang="el-GR" sz="2400" dirty="0">
                          <a:effectLst/>
                        </a:rPr>
                        <a:t>Ίδρυση επιχειρήσεων παροχής υπηρεσιών  (παιδικοί σταθμοί, κτηνιατρείο) </a:t>
                      </a:r>
                      <a:endParaRPr lang="el-GR" sz="2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01124" marR="101124" marT="0" marB="0" anchor="ctr"/>
                </a:tc>
                <a:tc>
                  <a:txBody>
                    <a:bodyPr/>
                    <a:lstStyle/>
                    <a:p>
                      <a:pPr algn="ctr" fontAlgn="auto" hangingPunct="1">
                        <a:lnSpc>
                          <a:spcPct val="107000"/>
                        </a:lnSpc>
                        <a:spcAft>
                          <a:spcPts val="800"/>
                        </a:spcAft>
                      </a:pPr>
                      <a:r>
                        <a:rPr lang="el-GR" sz="2400">
                          <a:effectLst/>
                        </a:rPr>
                        <a:t>294.378,38</a:t>
                      </a:r>
                      <a:endParaRPr lang="el-GR" sz="2400">
                        <a:effectLst/>
                        <a:latin typeface="Arial" panose="020B0604020202020204" pitchFamily="34" charset="0"/>
                        <a:ea typeface="Times New Roman" panose="02020603050405020304" pitchFamily="18" charset="0"/>
                        <a:cs typeface="Times New Roman" panose="02020603050405020304" pitchFamily="18" charset="0"/>
                      </a:endParaRPr>
                    </a:p>
                  </a:txBody>
                  <a:tcPr marL="101124" marR="101124" marT="0" marB="0" anchor="ctr"/>
                </a:tc>
                <a:tc>
                  <a:txBody>
                    <a:bodyPr/>
                    <a:lstStyle/>
                    <a:p>
                      <a:pPr algn="ctr" fontAlgn="auto" hangingPunct="1">
                        <a:lnSpc>
                          <a:spcPct val="107000"/>
                        </a:lnSpc>
                        <a:spcAft>
                          <a:spcPts val="800"/>
                        </a:spcAft>
                      </a:pPr>
                      <a:r>
                        <a:rPr lang="el-GR" sz="2400" dirty="0">
                          <a:effectLst/>
                        </a:rPr>
                        <a:t>3</a:t>
                      </a:r>
                      <a:endParaRPr lang="el-GR" sz="2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01124" marR="101124" marT="0" marB="0" anchor="ctr"/>
                </a:tc>
                <a:extLst>
                  <a:ext uri="{0D108BD9-81ED-4DB2-BD59-A6C34878D82A}">
                    <a16:rowId xmlns:a16="http://schemas.microsoft.com/office/drawing/2014/main" val="10009"/>
                  </a:ext>
                </a:extLst>
              </a:tr>
              <a:tr h="434784">
                <a:tc>
                  <a:txBody>
                    <a:bodyPr/>
                    <a:lstStyle/>
                    <a:p>
                      <a:pPr algn="l" fontAlgn="auto" hangingPunct="1">
                        <a:lnSpc>
                          <a:spcPct val="107000"/>
                        </a:lnSpc>
                        <a:spcAft>
                          <a:spcPts val="800"/>
                        </a:spcAft>
                      </a:pPr>
                      <a:r>
                        <a:rPr lang="el-GR" sz="2400" dirty="0">
                          <a:effectLst/>
                        </a:rPr>
                        <a:t>Πιλοτικό έργο παραγωγής λιπάσματος</a:t>
                      </a:r>
                      <a:endParaRPr lang="el-GR" sz="2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01124" marR="101124" marT="0" marB="0" anchor="ctr"/>
                </a:tc>
                <a:tc>
                  <a:txBody>
                    <a:bodyPr/>
                    <a:lstStyle/>
                    <a:p>
                      <a:pPr algn="ctr" fontAlgn="auto" hangingPunct="1">
                        <a:lnSpc>
                          <a:spcPct val="107000"/>
                        </a:lnSpc>
                        <a:spcAft>
                          <a:spcPts val="800"/>
                        </a:spcAft>
                      </a:pPr>
                      <a:r>
                        <a:rPr lang="el-GR" sz="2400">
                          <a:effectLst/>
                        </a:rPr>
                        <a:t>38.935,00</a:t>
                      </a:r>
                      <a:endParaRPr lang="el-GR" sz="2400">
                        <a:effectLst/>
                        <a:latin typeface="Arial" panose="020B0604020202020204" pitchFamily="34" charset="0"/>
                        <a:ea typeface="Times New Roman" panose="02020603050405020304" pitchFamily="18" charset="0"/>
                        <a:cs typeface="Times New Roman" panose="02020603050405020304" pitchFamily="18" charset="0"/>
                      </a:endParaRPr>
                    </a:p>
                  </a:txBody>
                  <a:tcPr marL="101124" marR="101124" marT="0" marB="0" anchor="ctr"/>
                </a:tc>
                <a:tc>
                  <a:txBody>
                    <a:bodyPr/>
                    <a:lstStyle/>
                    <a:p>
                      <a:pPr algn="ctr" fontAlgn="auto" hangingPunct="1">
                        <a:lnSpc>
                          <a:spcPct val="107000"/>
                        </a:lnSpc>
                        <a:spcAft>
                          <a:spcPts val="800"/>
                        </a:spcAft>
                      </a:pPr>
                      <a:r>
                        <a:rPr lang="el-GR" sz="2400" dirty="0">
                          <a:effectLst/>
                        </a:rPr>
                        <a:t>1</a:t>
                      </a:r>
                      <a:endParaRPr lang="el-GR" sz="2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01124" marR="101124" marT="0" marB="0" anchor="ctr"/>
                </a:tc>
                <a:extLst>
                  <a:ext uri="{0D108BD9-81ED-4DB2-BD59-A6C34878D82A}">
                    <a16:rowId xmlns:a16="http://schemas.microsoft.com/office/drawing/2014/main" val="10010"/>
                  </a:ext>
                </a:extLst>
              </a:tr>
              <a:tr h="543477">
                <a:tc>
                  <a:txBody>
                    <a:bodyPr/>
                    <a:lstStyle/>
                    <a:p>
                      <a:pPr algn="l" fontAlgn="auto" hangingPunct="1">
                        <a:lnSpc>
                          <a:spcPct val="107000"/>
                        </a:lnSpc>
                        <a:spcAft>
                          <a:spcPts val="800"/>
                        </a:spcAft>
                      </a:pPr>
                      <a:r>
                        <a:rPr lang="el-GR" sz="2400" dirty="0">
                          <a:effectLst/>
                        </a:rPr>
                        <a:t>Ανάπτυξη νέων προϊόντων στον τομέα των τροφίμων </a:t>
                      </a:r>
                      <a:endParaRPr lang="el-GR" sz="2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01124" marR="101124" marT="0" marB="0" anchor="ctr"/>
                </a:tc>
                <a:tc>
                  <a:txBody>
                    <a:bodyPr/>
                    <a:lstStyle/>
                    <a:p>
                      <a:pPr algn="ctr" fontAlgn="auto" hangingPunct="1">
                        <a:lnSpc>
                          <a:spcPct val="107000"/>
                        </a:lnSpc>
                        <a:spcAft>
                          <a:spcPts val="800"/>
                        </a:spcAft>
                      </a:pPr>
                      <a:r>
                        <a:rPr lang="en-US" sz="2400">
                          <a:effectLst/>
                        </a:rPr>
                        <a:t>171</a:t>
                      </a:r>
                      <a:r>
                        <a:rPr lang="el-GR" sz="2400">
                          <a:effectLst/>
                        </a:rPr>
                        <a:t>.</a:t>
                      </a:r>
                      <a:r>
                        <a:rPr lang="en-US" sz="2400">
                          <a:effectLst/>
                        </a:rPr>
                        <a:t>995,20</a:t>
                      </a:r>
                      <a:endParaRPr lang="el-GR" sz="2400">
                        <a:effectLst/>
                        <a:latin typeface="Arial" panose="020B0604020202020204" pitchFamily="34" charset="0"/>
                        <a:ea typeface="Times New Roman" panose="02020603050405020304" pitchFamily="18" charset="0"/>
                        <a:cs typeface="Times New Roman" panose="02020603050405020304" pitchFamily="18" charset="0"/>
                      </a:endParaRPr>
                    </a:p>
                  </a:txBody>
                  <a:tcPr marL="101124" marR="101124" marT="0" marB="0" anchor="ctr"/>
                </a:tc>
                <a:tc>
                  <a:txBody>
                    <a:bodyPr/>
                    <a:lstStyle/>
                    <a:p>
                      <a:pPr algn="ctr" fontAlgn="auto" hangingPunct="1">
                        <a:lnSpc>
                          <a:spcPct val="107000"/>
                        </a:lnSpc>
                        <a:spcAft>
                          <a:spcPts val="800"/>
                        </a:spcAft>
                      </a:pPr>
                      <a:r>
                        <a:rPr lang="el-GR" sz="2400" dirty="0">
                          <a:effectLst/>
                        </a:rPr>
                        <a:t>2</a:t>
                      </a:r>
                      <a:endParaRPr lang="el-GR" sz="2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01124" marR="101124" marT="0" marB="0" anchor="ctr"/>
                </a:tc>
                <a:extLst>
                  <a:ext uri="{0D108BD9-81ED-4DB2-BD59-A6C34878D82A}">
                    <a16:rowId xmlns:a16="http://schemas.microsoft.com/office/drawing/2014/main" val="10011"/>
                  </a:ext>
                </a:extLst>
              </a:tr>
              <a:tr h="543477">
                <a:tc>
                  <a:txBody>
                    <a:bodyPr/>
                    <a:lstStyle/>
                    <a:p>
                      <a:pPr algn="l" fontAlgn="auto" hangingPunct="1">
                        <a:lnSpc>
                          <a:spcPct val="107000"/>
                        </a:lnSpc>
                        <a:spcAft>
                          <a:spcPts val="800"/>
                        </a:spcAft>
                      </a:pPr>
                      <a:r>
                        <a:rPr lang="el-GR" sz="2400" dirty="0">
                          <a:effectLst/>
                        </a:rPr>
                        <a:t>ΣΥΝΟΛΟ</a:t>
                      </a:r>
                      <a:endParaRPr lang="el-GR" sz="2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01124" marR="101124" marT="0" marB="0" anchor="ctr"/>
                </a:tc>
                <a:tc>
                  <a:txBody>
                    <a:bodyPr/>
                    <a:lstStyle/>
                    <a:p>
                      <a:pPr algn="ctr" fontAlgn="auto" hangingPunct="1">
                        <a:lnSpc>
                          <a:spcPct val="107000"/>
                        </a:lnSpc>
                        <a:spcAft>
                          <a:spcPts val="800"/>
                        </a:spcAft>
                      </a:pPr>
                      <a:r>
                        <a:rPr lang="el-GR" sz="2400">
                          <a:effectLst/>
                        </a:rPr>
                        <a:t>8.520.412,98</a:t>
                      </a:r>
                      <a:endParaRPr lang="el-GR" sz="2400">
                        <a:effectLst/>
                        <a:latin typeface="Arial" panose="020B0604020202020204" pitchFamily="34" charset="0"/>
                        <a:ea typeface="Times New Roman" panose="02020603050405020304" pitchFamily="18" charset="0"/>
                        <a:cs typeface="Times New Roman" panose="02020603050405020304" pitchFamily="18" charset="0"/>
                      </a:endParaRPr>
                    </a:p>
                  </a:txBody>
                  <a:tcPr marL="101124" marR="101124" marT="0" marB="0" anchor="ctr"/>
                </a:tc>
                <a:tc>
                  <a:txBody>
                    <a:bodyPr/>
                    <a:lstStyle/>
                    <a:p>
                      <a:pPr algn="ctr" fontAlgn="auto" hangingPunct="1">
                        <a:lnSpc>
                          <a:spcPct val="107000"/>
                        </a:lnSpc>
                        <a:spcAft>
                          <a:spcPts val="800"/>
                        </a:spcAft>
                      </a:pPr>
                      <a:r>
                        <a:rPr lang="el-GR" sz="2400" dirty="0">
                          <a:effectLst/>
                        </a:rPr>
                        <a:t>81</a:t>
                      </a:r>
                      <a:endParaRPr lang="el-GR" sz="2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01124" marR="101124" marT="0" marB="0" anchor="ctr"/>
                </a:tc>
                <a:extLst>
                  <a:ext uri="{0D108BD9-81ED-4DB2-BD59-A6C34878D82A}">
                    <a16:rowId xmlns:a16="http://schemas.microsoft.com/office/drawing/2014/main" val="10012"/>
                  </a:ext>
                </a:extLst>
              </a:tr>
            </a:tbl>
          </a:graphicData>
        </a:graphic>
      </p:graphicFrame>
      <p:sp>
        <p:nvSpPr>
          <p:cNvPr id="5" name="Rectangle 1"/>
          <p:cNvSpPr>
            <a:spLocks noChangeArrowheads="1"/>
          </p:cNvSpPr>
          <p:nvPr/>
        </p:nvSpPr>
        <p:spPr bwMode="auto">
          <a:xfrm>
            <a:off x="-12355386" y="88955"/>
            <a:ext cx="39731568"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37160" tIns="68580" rIns="137160" bIns="68580" numCol="1" anchor="ctr" anchorCtr="0" compatLnSpc="1">
            <a:prstTxWarp prst="textNoShape">
              <a:avLst/>
            </a:prstTxWarp>
            <a:spAutoFit/>
          </a:bodyPr>
          <a:lstStyle/>
          <a:p>
            <a:endParaRPr lang="el-GR" sz="2700"/>
          </a:p>
        </p:txBody>
      </p:sp>
      <p:sp>
        <p:nvSpPr>
          <p:cNvPr id="3" name="Δεξιό άγκιστρο 2"/>
          <p:cNvSpPr/>
          <p:nvPr/>
        </p:nvSpPr>
        <p:spPr>
          <a:xfrm>
            <a:off x="16723187" y="2284666"/>
            <a:ext cx="207334" cy="328457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sz="2700"/>
          </a:p>
        </p:txBody>
      </p:sp>
      <p:sp>
        <p:nvSpPr>
          <p:cNvPr id="6" name="Δεξιό άγκιστρο 5"/>
          <p:cNvSpPr/>
          <p:nvPr/>
        </p:nvSpPr>
        <p:spPr>
          <a:xfrm>
            <a:off x="16758657" y="5837274"/>
            <a:ext cx="318977" cy="242422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sz="2700"/>
          </a:p>
        </p:txBody>
      </p:sp>
      <p:sp>
        <p:nvSpPr>
          <p:cNvPr id="7" name="Ελλειψοειδής επεξήγηση 6"/>
          <p:cNvSpPr/>
          <p:nvPr/>
        </p:nvSpPr>
        <p:spPr>
          <a:xfrm>
            <a:off x="17065255" y="3631900"/>
            <a:ext cx="1143000" cy="590106"/>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700" dirty="0"/>
              <a:t>44</a:t>
            </a:r>
          </a:p>
        </p:txBody>
      </p:sp>
      <p:sp>
        <p:nvSpPr>
          <p:cNvPr id="9" name="Ελλειψοειδής επεξήγηση 8"/>
          <p:cNvSpPr/>
          <p:nvPr/>
        </p:nvSpPr>
        <p:spPr>
          <a:xfrm>
            <a:off x="17192846" y="7161029"/>
            <a:ext cx="887819" cy="606056"/>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700" dirty="0"/>
              <a:t>25</a:t>
            </a:r>
          </a:p>
        </p:txBody>
      </p:sp>
    </p:spTree>
    <p:extLst>
      <p:ext uri="{BB962C8B-B14F-4D97-AF65-F5344CB8AC3E}">
        <p14:creationId xmlns:p14="http://schemas.microsoft.com/office/powerpoint/2010/main" val="16701116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Πίνακας 1"/>
          <p:cNvGraphicFramePr>
            <a:graphicFrameLocks noGrp="1"/>
          </p:cNvGraphicFramePr>
          <p:nvPr/>
        </p:nvGraphicFramePr>
        <p:xfrm>
          <a:off x="385583" y="285004"/>
          <a:ext cx="6004828" cy="10001999"/>
        </p:xfrm>
        <a:graphic>
          <a:graphicData uri="http://schemas.openxmlformats.org/drawingml/2006/table">
            <a:tbl>
              <a:tblPr>
                <a:tableStyleId>{5C22544A-7EE6-4342-B048-85BDC9FD1C3A}</a:tableStyleId>
              </a:tblPr>
              <a:tblGrid>
                <a:gridCol w="1665326">
                  <a:extLst>
                    <a:ext uri="{9D8B030D-6E8A-4147-A177-3AD203B41FA5}">
                      <a16:colId xmlns:a16="http://schemas.microsoft.com/office/drawing/2014/main" val="20000"/>
                    </a:ext>
                  </a:extLst>
                </a:gridCol>
                <a:gridCol w="2056317">
                  <a:extLst>
                    <a:ext uri="{9D8B030D-6E8A-4147-A177-3AD203B41FA5}">
                      <a16:colId xmlns:a16="http://schemas.microsoft.com/office/drawing/2014/main" val="20001"/>
                    </a:ext>
                  </a:extLst>
                </a:gridCol>
                <a:gridCol w="1197104">
                  <a:extLst>
                    <a:ext uri="{9D8B030D-6E8A-4147-A177-3AD203B41FA5}">
                      <a16:colId xmlns:a16="http://schemas.microsoft.com/office/drawing/2014/main" val="20002"/>
                    </a:ext>
                  </a:extLst>
                </a:gridCol>
                <a:gridCol w="1086081">
                  <a:extLst>
                    <a:ext uri="{9D8B030D-6E8A-4147-A177-3AD203B41FA5}">
                      <a16:colId xmlns:a16="http://schemas.microsoft.com/office/drawing/2014/main" val="20003"/>
                    </a:ext>
                  </a:extLst>
                </a:gridCol>
              </a:tblGrid>
              <a:tr h="536271">
                <a:tc gridSpan="2">
                  <a:txBody>
                    <a:bodyPr/>
                    <a:lstStyle/>
                    <a:p>
                      <a:pPr algn="l" fontAlgn="b"/>
                      <a:r>
                        <a:rPr lang="el-GR" sz="1400" u="none" strike="noStrike" dirty="0">
                          <a:effectLst/>
                        </a:rPr>
                        <a:t>ΑΠΟΣΤΑΚΤΗΡΙΑ ΑΙΘΕΡΙΩΝ ΕΛΑΙΩΝ/ΠΑΡΑΓΩΓΗ ΚΑΛΛΥΝΤΙΚΩΝ</a:t>
                      </a:r>
                      <a:endParaRPr lang="el-GR" sz="1400" b="1" i="0" u="none" strike="noStrike" dirty="0">
                        <a:solidFill>
                          <a:srgbClr val="000000"/>
                        </a:solidFill>
                        <a:effectLst/>
                        <a:latin typeface="Calibri" panose="020F0502020204030204" pitchFamily="34" charset="0"/>
                      </a:endParaRPr>
                    </a:p>
                  </a:txBody>
                  <a:tcPr marL="11744" marR="11744" marT="11744" marB="0" anchor="b"/>
                </a:tc>
                <a:tc hMerge="1">
                  <a:txBody>
                    <a:bodyPr/>
                    <a:lstStyle/>
                    <a:p>
                      <a:endParaRPr lang="el-GR"/>
                    </a:p>
                  </a:txBody>
                  <a:tcPr/>
                </a:tc>
                <a:tc>
                  <a:txBody>
                    <a:bodyPr/>
                    <a:lstStyle/>
                    <a:p>
                      <a:pPr algn="r" fontAlgn="b"/>
                      <a:r>
                        <a:rPr lang="el-GR" sz="1400" u="none" strike="noStrike" dirty="0">
                          <a:effectLst/>
                        </a:rPr>
                        <a:t>10</a:t>
                      </a:r>
                      <a:endParaRPr lang="el-GR" sz="1400" b="1" i="0" u="none" strike="noStrike" dirty="0">
                        <a:solidFill>
                          <a:srgbClr val="000000"/>
                        </a:solidFill>
                        <a:effectLst/>
                        <a:latin typeface="Calibri" panose="020F0502020204030204" pitchFamily="34" charset="0"/>
                      </a:endParaRPr>
                    </a:p>
                  </a:txBody>
                  <a:tcPr marL="11744" marR="11744" marT="11744" marB="0" anchor="b"/>
                </a:tc>
                <a:tc>
                  <a:txBody>
                    <a:bodyPr/>
                    <a:lstStyle/>
                    <a:p>
                      <a:pPr algn="r" fontAlgn="b"/>
                      <a:r>
                        <a:rPr lang="el-GR" sz="1400" u="none" strike="noStrike">
                          <a:effectLst/>
                        </a:rPr>
                        <a:t>1.165.640,41</a:t>
                      </a:r>
                      <a:endParaRPr lang="el-GR" sz="1400" b="1" i="0" u="none" strike="noStrike">
                        <a:solidFill>
                          <a:srgbClr val="000000"/>
                        </a:solidFill>
                        <a:effectLst/>
                        <a:latin typeface="Calibri" panose="020F0502020204030204" pitchFamily="34" charset="0"/>
                      </a:endParaRPr>
                    </a:p>
                  </a:txBody>
                  <a:tcPr marL="11744" marR="11744" marT="11744" marB="0" anchor="b"/>
                </a:tc>
                <a:extLst>
                  <a:ext uri="{0D108BD9-81ED-4DB2-BD59-A6C34878D82A}">
                    <a16:rowId xmlns:a16="http://schemas.microsoft.com/office/drawing/2014/main" val="10000"/>
                  </a:ext>
                </a:extLst>
              </a:tr>
              <a:tr h="413901">
                <a:tc gridSpan="2">
                  <a:txBody>
                    <a:bodyPr/>
                    <a:lstStyle/>
                    <a:p>
                      <a:pPr algn="l" fontAlgn="b"/>
                      <a:r>
                        <a:rPr lang="el-GR" sz="1400" u="none" strike="noStrike">
                          <a:effectLst/>
                        </a:rPr>
                        <a:t>ΞΗΡΑΝΤΗΡΙΑ - ΖΩΟΤΡΟΦΕΣ</a:t>
                      </a:r>
                      <a:endParaRPr lang="el-GR" sz="1400" b="1" i="0" u="none" strike="noStrike">
                        <a:solidFill>
                          <a:srgbClr val="000000"/>
                        </a:solidFill>
                        <a:effectLst/>
                        <a:latin typeface="Calibri" panose="020F0502020204030204" pitchFamily="34" charset="0"/>
                      </a:endParaRPr>
                    </a:p>
                  </a:txBody>
                  <a:tcPr marL="11744" marR="11744" marT="11744" marB="0" anchor="b"/>
                </a:tc>
                <a:tc hMerge="1">
                  <a:txBody>
                    <a:bodyPr/>
                    <a:lstStyle/>
                    <a:p>
                      <a:endParaRPr lang="el-GR"/>
                    </a:p>
                  </a:txBody>
                  <a:tcPr/>
                </a:tc>
                <a:tc>
                  <a:txBody>
                    <a:bodyPr/>
                    <a:lstStyle/>
                    <a:p>
                      <a:pPr algn="r" fontAlgn="b"/>
                      <a:r>
                        <a:rPr lang="el-GR" sz="1400" u="none" strike="noStrike">
                          <a:effectLst/>
                        </a:rPr>
                        <a:t>7</a:t>
                      </a:r>
                      <a:endParaRPr lang="el-GR" sz="1400" b="1" i="0" u="none" strike="noStrike">
                        <a:solidFill>
                          <a:srgbClr val="000000"/>
                        </a:solidFill>
                        <a:effectLst/>
                        <a:latin typeface="Calibri" panose="020F0502020204030204" pitchFamily="34" charset="0"/>
                      </a:endParaRPr>
                    </a:p>
                  </a:txBody>
                  <a:tcPr marL="11744" marR="11744" marT="11744" marB="0" anchor="b"/>
                </a:tc>
                <a:tc>
                  <a:txBody>
                    <a:bodyPr/>
                    <a:lstStyle/>
                    <a:p>
                      <a:pPr algn="r" fontAlgn="b"/>
                      <a:r>
                        <a:rPr lang="el-GR" sz="1400" u="none" strike="noStrike" dirty="0">
                          <a:effectLst/>
                        </a:rPr>
                        <a:t>1.332.341,01</a:t>
                      </a:r>
                      <a:endParaRPr lang="el-GR" sz="1400" b="1" i="0" u="none" strike="noStrike" dirty="0">
                        <a:solidFill>
                          <a:srgbClr val="000000"/>
                        </a:solidFill>
                        <a:effectLst/>
                        <a:latin typeface="Calibri" panose="020F0502020204030204" pitchFamily="34" charset="0"/>
                      </a:endParaRPr>
                    </a:p>
                  </a:txBody>
                  <a:tcPr marL="11744" marR="11744" marT="11744" marB="0" anchor="b"/>
                </a:tc>
                <a:extLst>
                  <a:ext uri="{0D108BD9-81ED-4DB2-BD59-A6C34878D82A}">
                    <a16:rowId xmlns:a16="http://schemas.microsoft.com/office/drawing/2014/main" val="10001"/>
                  </a:ext>
                </a:extLst>
              </a:tr>
              <a:tr h="413901">
                <a:tc>
                  <a:txBody>
                    <a:bodyPr/>
                    <a:lstStyle/>
                    <a:p>
                      <a:pPr algn="l" fontAlgn="b"/>
                      <a:r>
                        <a:rPr lang="el-GR" sz="1400" u="none" strike="noStrike">
                          <a:effectLst/>
                        </a:rPr>
                        <a:t>ΤΥΡΟΚΟΜΕΙΑ</a:t>
                      </a:r>
                      <a:endParaRPr lang="el-GR" sz="1400" b="1" i="0" u="none" strike="noStrike">
                        <a:solidFill>
                          <a:srgbClr val="000000"/>
                        </a:solidFill>
                        <a:effectLst/>
                        <a:latin typeface="Calibri" panose="020F0502020204030204" pitchFamily="34" charset="0"/>
                      </a:endParaRPr>
                    </a:p>
                  </a:txBody>
                  <a:tcPr marL="11744" marR="11744" marT="11744" marB="0" anchor="b"/>
                </a:tc>
                <a:tc>
                  <a:txBody>
                    <a:bodyPr/>
                    <a:lstStyle/>
                    <a:p>
                      <a:pPr algn="l" fontAlgn="b"/>
                      <a:r>
                        <a:rPr lang="el-GR" sz="1400" u="none" strike="noStrike" dirty="0">
                          <a:effectLst/>
                        </a:rPr>
                        <a:t> </a:t>
                      </a:r>
                      <a:endParaRPr lang="el-GR" sz="1400" b="1" i="0" u="none" strike="noStrike" dirty="0">
                        <a:solidFill>
                          <a:srgbClr val="000000"/>
                        </a:solidFill>
                        <a:effectLst/>
                        <a:latin typeface="Calibri" panose="020F0502020204030204" pitchFamily="34" charset="0"/>
                      </a:endParaRPr>
                    </a:p>
                  </a:txBody>
                  <a:tcPr marL="11744" marR="11744" marT="11744" marB="0" anchor="b"/>
                </a:tc>
                <a:tc>
                  <a:txBody>
                    <a:bodyPr/>
                    <a:lstStyle/>
                    <a:p>
                      <a:pPr algn="r" fontAlgn="b"/>
                      <a:r>
                        <a:rPr lang="el-GR" sz="1400" u="none" strike="noStrike">
                          <a:effectLst/>
                        </a:rPr>
                        <a:t>5</a:t>
                      </a:r>
                      <a:endParaRPr lang="el-GR" sz="1400" b="1" i="0" u="none" strike="noStrike">
                        <a:solidFill>
                          <a:srgbClr val="000000"/>
                        </a:solidFill>
                        <a:effectLst/>
                        <a:latin typeface="Calibri" panose="020F0502020204030204" pitchFamily="34" charset="0"/>
                      </a:endParaRPr>
                    </a:p>
                  </a:txBody>
                  <a:tcPr marL="11744" marR="11744" marT="11744" marB="0" anchor="b"/>
                </a:tc>
                <a:tc>
                  <a:txBody>
                    <a:bodyPr/>
                    <a:lstStyle/>
                    <a:p>
                      <a:pPr algn="r" fontAlgn="b"/>
                      <a:r>
                        <a:rPr lang="el-GR" sz="1400" u="none" strike="noStrike">
                          <a:effectLst/>
                        </a:rPr>
                        <a:t>939.881,09</a:t>
                      </a:r>
                      <a:endParaRPr lang="el-GR" sz="1400" b="1" i="0" u="none" strike="noStrike">
                        <a:solidFill>
                          <a:srgbClr val="000000"/>
                        </a:solidFill>
                        <a:effectLst/>
                        <a:latin typeface="Calibri" panose="020F0502020204030204" pitchFamily="34" charset="0"/>
                      </a:endParaRPr>
                    </a:p>
                  </a:txBody>
                  <a:tcPr marL="11744" marR="11744" marT="11744" marB="0" anchor="b"/>
                </a:tc>
                <a:extLst>
                  <a:ext uri="{0D108BD9-81ED-4DB2-BD59-A6C34878D82A}">
                    <a16:rowId xmlns:a16="http://schemas.microsoft.com/office/drawing/2014/main" val="10002"/>
                  </a:ext>
                </a:extLst>
              </a:tr>
              <a:tr h="413901">
                <a:tc>
                  <a:txBody>
                    <a:bodyPr/>
                    <a:lstStyle/>
                    <a:p>
                      <a:pPr algn="l" fontAlgn="b"/>
                      <a:r>
                        <a:rPr lang="el-GR" sz="1400" u="none" strike="noStrike">
                          <a:effectLst/>
                        </a:rPr>
                        <a:t>ΟΣΠΡΙΑ</a:t>
                      </a:r>
                      <a:endParaRPr lang="el-GR" sz="1400" b="1" i="0" u="none" strike="noStrike">
                        <a:solidFill>
                          <a:srgbClr val="000000"/>
                        </a:solidFill>
                        <a:effectLst/>
                        <a:latin typeface="Calibri" panose="020F0502020204030204" pitchFamily="34" charset="0"/>
                      </a:endParaRPr>
                    </a:p>
                  </a:txBody>
                  <a:tcPr marL="11744" marR="11744" marT="11744" marB="0" anchor="b"/>
                </a:tc>
                <a:tc>
                  <a:txBody>
                    <a:bodyPr/>
                    <a:lstStyle/>
                    <a:p>
                      <a:pPr algn="l" fontAlgn="b"/>
                      <a:r>
                        <a:rPr lang="el-GR" sz="1400" u="none" strike="noStrike" dirty="0">
                          <a:effectLst/>
                        </a:rPr>
                        <a:t> </a:t>
                      </a:r>
                      <a:endParaRPr lang="el-GR" sz="1400" b="1" i="0" u="none" strike="noStrike" dirty="0">
                        <a:solidFill>
                          <a:srgbClr val="000000"/>
                        </a:solidFill>
                        <a:effectLst/>
                        <a:latin typeface="Calibri" panose="020F0502020204030204" pitchFamily="34" charset="0"/>
                      </a:endParaRPr>
                    </a:p>
                  </a:txBody>
                  <a:tcPr marL="11744" marR="11744" marT="11744" marB="0" anchor="b"/>
                </a:tc>
                <a:tc>
                  <a:txBody>
                    <a:bodyPr/>
                    <a:lstStyle/>
                    <a:p>
                      <a:pPr algn="r" fontAlgn="b"/>
                      <a:r>
                        <a:rPr lang="el-GR" sz="1400" u="none" strike="noStrike">
                          <a:effectLst/>
                        </a:rPr>
                        <a:t>3</a:t>
                      </a:r>
                      <a:endParaRPr lang="el-GR" sz="1400" b="1" i="0" u="none" strike="noStrike">
                        <a:solidFill>
                          <a:srgbClr val="000000"/>
                        </a:solidFill>
                        <a:effectLst/>
                        <a:latin typeface="Calibri" panose="020F0502020204030204" pitchFamily="34" charset="0"/>
                      </a:endParaRPr>
                    </a:p>
                  </a:txBody>
                  <a:tcPr marL="11744" marR="11744" marT="11744" marB="0" anchor="b"/>
                </a:tc>
                <a:tc>
                  <a:txBody>
                    <a:bodyPr/>
                    <a:lstStyle/>
                    <a:p>
                      <a:pPr algn="r" fontAlgn="b"/>
                      <a:r>
                        <a:rPr lang="el-GR" sz="1400" u="none" strike="noStrike">
                          <a:effectLst/>
                        </a:rPr>
                        <a:t>477.789,64</a:t>
                      </a:r>
                      <a:endParaRPr lang="el-GR" sz="1400" b="1" i="0" u="none" strike="noStrike">
                        <a:solidFill>
                          <a:srgbClr val="000000"/>
                        </a:solidFill>
                        <a:effectLst/>
                        <a:latin typeface="Calibri" panose="020F0502020204030204" pitchFamily="34" charset="0"/>
                      </a:endParaRPr>
                    </a:p>
                  </a:txBody>
                  <a:tcPr marL="11744" marR="11744" marT="11744" marB="0" anchor="b"/>
                </a:tc>
                <a:extLst>
                  <a:ext uri="{0D108BD9-81ED-4DB2-BD59-A6C34878D82A}">
                    <a16:rowId xmlns:a16="http://schemas.microsoft.com/office/drawing/2014/main" val="10003"/>
                  </a:ext>
                </a:extLst>
              </a:tr>
              <a:tr h="413901">
                <a:tc>
                  <a:txBody>
                    <a:bodyPr/>
                    <a:lstStyle/>
                    <a:p>
                      <a:pPr algn="l" fontAlgn="b"/>
                      <a:r>
                        <a:rPr lang="el-GR" sz="1400" u="none" strike="noStrike">
                          <a:effectLst/>
                        </a:rPr>
                        <a:t>ΑΛΛΑΝΤΙΚΑ</a:t>
                      </a:r>
                      <a:endParaRPr lang="el-GR" sz="1400" b="1" i="0" u="none" strike="noStrike">
                        <a:solidFill>
                          <a:srgbClr val="000000"/>
                        </a:solidFill>
                        <a:effectLst/>
                        <a:latin typeface="Calibri" panose="020F0502020204030204" pitchFamily="34" charset="0"/>
                      </a:endParaRPr>
                    </a:p>
                  </a:txBody>
                  <a:tcPr marL="11744" marR="11744" marT="11744" marB="0" anchor="b"/>
                </a:tc>
                <a:tc>
                  <a:txBody>
                    <a:bodyPr/>
                    <a:lstStyle/>
                    <a:p>
                      <a:pPr algn="l" fontAlgn="b"/>
                      <a:r>
                        <a:rPr lang="el-GR" sz="1400" u="none" strike="noStrike">
                          <a:effectLst/>
                        </a:rPr>
                        <a:t> </a:t>
                      </a:r>
                      <a:endParaRPr lang="el-GR" sz="1400" b="1" i="0" u="none" strike="noStrike">
                        <a:solidFill>
                          <a:srgbClr val="000000"/>
                        </a:solidFill>
                        <a:effectLst/>
                        <a:latin typeface="Calibri" panose="020F0502020204030204" pitchFamily="34" charset="0"/>
                      </a:endParaRPr>
                    </a:p>
                  </a:txBody>
                  <a:tcPr marL="11744" marR="11744" marT="11744" marB="0" anchor="b"/>
                </a:tc>
                <a:tc>
                  <a:txBody>
                    <a:bodyPr/>
                    <a:lstStyle/>
                    <a:p>
                      <a:pPr algn="r" fontAlgn="b"/>
                      <a:r>
                        <a:rPr lang="el-GR" sz="1400" u="none" strike="noStrike" dirty="0">
                          <a:effectLst/>
                        </a:rPr>
                        <a:t>2</a:t>
                      </a:r>
                      <a:endParaRPr lang="el-GR" sz="1400" b="1" i="0" u="none" strike="noStrike" dirty="0">
                        <a:solidFill>
                          <a:srgbClr val="000000"/>
                        </a:solidFill>
                        <a:effectLst/>
                        <a:latin typeface="Calibri" panose="020F0502020204030204" pitchFamily="34" charset="0"/>
                      </a:endParaRPr>
                    </a:p>
                  </a:txBody>
                  <a:tcPr marL="11744" marR="11744" marT="11744" marB="0" anchor="b"/>
                </a:tc>
                <a:tc>
                  <a:txBody>
                    <a:bodyPr/>
                    <a:lstStyle/>
                    <a:p>
                      <a:pPr algn="r" fontAlgn="b"/>
                      <a:r>
                        <a:rPr lang="el-GR" sz="1400" u="none" strike="noStrike">
                          <a:effectLst/>
                        </a:rPr>
                        <a:t>210.721,85</a:t>
                      </a:r>
                      <a:endParaRPr lang="el-GR" sz="1400" b="1" i="0" u="none" strike="noStrike">
                        <a:solidFill>
                          <a:srgbClr val="000000"/>
                        </a:solidFill>
                        <a:effectLst/>
                        <a:latin typeface="Calibri" panose="020F0502020204030204" pitchFamily="34" charset="0"/>
                      </a:endParaRPr>
                    </a:p>
                  </a:txBody>
                  <a:tcPr marL="11744" marR="11744" marT="11744" marB="0" anchor="b"/>
                </a:tc>
                <a:extLst>
                  <a:ext uri="{0D108BD9-81ED-4DB2-BD59-A6C34878D82A}">
                    <a16:rowId xmlns:a16="http://schemas.microsoft.com/office/drawing/2014/main" val="10004"/>
                  </a:ext>
                </a:extLst>
              </a:tr>
              <a:tr h="413901">
                <a:tc>
                  <a:txBody>
                    <a:bodyPr/>
                    <a:lstStyle/>
                    <a:p>
                      <a:pPr algn="l" fontAlgn="b"/>
                      <a:r>
                        <a:rPr lang="el-GR" sz="1400" u="none" strike="noStrike">
                          <a:effectLst/>
                        </a:rPr>
                        <a:t>ΠΑΡΑΓΩΓΗ ΜΠΥΡΑΣ</a:t>
                      </a:r>
                      <a:endParaRPr lang="el-GR" sz="1400" b="1" i="0" u="none" strike="noStrike">
                        <a:solidFill>
                          <a:srgbClr val="000000"/>
                        </a:solidFill>
                        <a:effectLst/>
                        <a:latin typeface="Calibri" panose="020F0502020204030204" pitchFamily="34" charset="0"/>
                      </a:endParaRPr>
                    </a:p>
                  </a:txBody>
                  <a:tcPr marL="11744" marR="11744" marT="11744" marB="0" anchor="b"/>
                </a:tc>
                <a:tc>
                  <a:txBody>
                    <a:bodyPr/>
                    <a:lstStyle/>
                    <a:p>
                      <a:pPr algn="l" fontAlgn="b"/>
                      <a:r>
                        <a:rPr lang="el-GR" sz="1400" u="none" strike="noStrike" dirty="0">
                          <a:effectLst/>
                        </a:rPr>
                        <a:t> </a:t>
                      </a:r>
                      <a:endParaRPr lang="el-GR" sz="1400" b="1" i="0" u="none" strike="noStrike" dirty="0">
                        <a:solidFill>
                          <a:srgbClr val="000000"/>
                        </a:solidFill>
                        <a:effectLst/>
                        <a:latin typeface="Calibri" panose="020F0502020204030204" pitchFamily="34" charset="0"/>
                      </a:endParaRPr>
                    </a:p>
                  </a:txBody>
                  <a:tcPr marL="11744" marR="11744" marT="11744" marB="0" anchor="b"/>
                </a:tc>
                <a:tc>
                  <a:txBody>
                    <a:bodyPr/>
                    <a:lstStyle/>
                    <a:p>
                      <a:pPr algn="r" fontAlgn="b"/>
                      <a:r>
                        <a:rPr lang="el-GR" sz="1400" u="none" strike="noStrike">
                          <a:effectLst/>
                        </a:rPr>
                        <a:t>1</a:t>
                      </a:r>
                      <a:endParaRPr lang="el-GR" sz="1400" b="1" i="0" u="none" strike="noStrike">
                        <a:solidFill>
                          <a:srgbClr val="000000"/>
                        </a:solidFill>
                        <a:effectLst/>
                        <a:latin typeface="Calibri" panose="020F0502020204030204" pitchFamily="34" charset="0"/>
                      </a:endParaRPr>
                    </a:p>
                  </a:txBody>
                  <a:tcPr marL="11744" marR="11744" marT="11744" marB="0" anchor="b"/>
                </a:tc>
                <a:tc>
                  <a:txBody>
                    <a:bodyPr/>
                    <a:lstStyle/>
                    <a:p>
                      <a:pPr algn="r" fontAlgn="b"/>
                      <a:r>
                        <a:rPr lang="el-GR" sz="1400" u="none" strike="noStrike">
                          <a:effectLst/>
                        </a:rPr>
                        <a:t>63.920,42</a:t>
                      </a:r>
                      <a:endParaRPr lang="el-GR" sz="1400" b="1" i="0" u="none" strike="noStrike">
                        <a:solidFill>
                          <a:srgbClr val="000000"/>
                        </a:solidFill>
                        <a:effectLst/>
                        <a:latin typeface="Calibri" panose="020F0502020204030204" pitchFamily="34" charset="0"/>
                      </a:endParaRPr>
                    </a:p>
                  </a:txBody>
                  <a:tcPr marL="11744" marR="11744" marT="11744" marB="0" anchor="b"/>
                </a:tc>
                <a:extLst>
                  <a:ext uri="{0D108BD9-81ED-4DB2-BD59-A6C34878D82A}">
                    <a16:rowId xmlns:a16="http://schemas.microsoft.com/office/drawing/2014/main" val="10005"/>
                  </a:ext>
                </a:extLst>
              </a:tr>
              <a:tr h="413901">
                <a:tc gridSpan="2">
                  <a:txBody>
                    <a:bodyPr/>
                    <a:lstStyle/>
                    <a:p>
                      <a:pPr algn="l" fontAlgn="b"/>
                      <a:r>
                        <a:rPr lang="el-GR" sz="1400" u="none" strike="noStrike">
                          <a:effectLst/>
                        </a:rPr>
                        <a:t>ΠΑΡΑΡΩΓΗ ΤΣΙΠΟΥΡΟΥ</a:t>
                      </a:r>
                      <a:endParaRPr lang="el-GR" sz="1400" b="1" i="0" u="none" strike="noStrike">
                        <a:solidFill>
                          <a:srgbClr val="000000"/>
                        </a:solidFill>
                        <a:effectLst/>
                        <a:latin typeface="Calibri" panose="020F0502020204030204" pitchFamily="34" charset="0"/>
                      </a:endParaRPr>
                    </a:p>
                  </a:txBody>
                  <a:tcPr marL="11744" marR="11744" marT="11744" marB="0" anchor="b"/>
                </a:tc>
                <a:tc hMerge="1">
                  <a:txBody>
                    <a:bodyPr/>
                    <a:lstStyle/>
                    <a:p>
                      <a:endParaRPr lang="el-GR"/>
                    </a:p>
                  </a:txBody>
                  <a:tcPr/>
                </a:tc>
                <a:tc>
                  <a:txBody>
                    <a:bodyPr/>
                    <a:lstStyle/>
                    <a:p>
                      <a:pPr algn="r" fontAlgn="b"/>
                      <a:r>
                        <a:rPr lang="el-GR" sz="1400" u="none" strike="noStrike">
                          <a:effectLst/>
                        </a:rPr>
                        <a:t>1</a:t>
                      </a:r>
                      <a:endParaRPr lang="el-GR" sz="1400" b="1" i="0" u="none" strike="noStrike">
                        <a:solidFill>
                          <a:srgbClr val="000000"/>
                        </a:solidFill>
                        <a:effectLst/>
                        <a:latin typeface="Calibri" panose="020F0502020204030204" pitchFamily="34" charset="0"/>
                      </a:endParaRPr>
                    </a:p>
                  </a:txBody>
                  <a:tcPr marL="11744" marR="11744" marT="11744" marB="0" anchor="b"/>
                </a:tc>
                <a:tc>
                  <a:txBody>
                    <a:bodyPr/>
                    <a:lstStyle/>
                    <a:p>
                      <a:pPr algn="r" fontAlgn="b"/>
                      <a:r>
                        <a:rPr lang="el-GR" sz="1400" u="none" strike="noStrike">
                          <a:effectLst/>
                        </a:rPr>
                        <a:t>132.863,60</a:t>
                      </a:r>
                      <a:endParaRPr lang="el-GR" sz="1400" b="1" i="0" u="none" strike="noStrike">
                        <a:solidFill>
                          <a:srgbClr val="000000"/>
                        </a:solidFill>
                        <a:effectLst/>
                        <a:latin typeface="Calibri" panose="020F0502020204030204" pitchFamily="34" charset="0"/>
                      </a:endParaRPr>
                    </a:p>
                  </a:txBody>
                  <a:tcPr marL="11744" marR="11744" marT="11744" marB="0" anchor="b"/>
                </a:tc>
                <a:extLst>
                  <a:ext uri="{0D108BD9-81ED-4DB2-BD59-A6C34878D82A}">
                    <a16:rowId xmlns:a16="http://schemas.microsoft.com/office/drawing/2014/main" val="10006"/>
                  </a:ext>
                </a:extLst>
              </a:tr>
              <a:tr h="413901">
                <a:tc>
                  <a:txBody>
                    <a:bodyPr/>
                    <a:lstStyle/>
                    <a:p>
                      <a:pPr algn="l" fontAlgn="b"/>
                      <a:r>
                        <a:rPr lang="el-GR" sz="1400" u="none" strike="noStrike">
                          <a:effectLst/>
                        </a:rPr>
                        <a:t>ΠΑΡΑΓΩΓΗ ΜΕΛΙΟΥ</a:t>
                      </a:r>
                      <a:endParaRPr lang="el-GR" sz="1400" b="1" i="0" u="none" strike="noStrike">
                        <a:solidFill>
                          <a:srgbClr val="000000"/>
                        </a:solidFill>
                        <a:effectLst/>
                        <a:latin typeface="Calibri" panose="020F0502020204030204" pitchFamily="34" charset="0"/>
                      </a:endParaRPr>
                    </a:p>
                  </a:txBody>
                  <a:tcPr marL="11744" marR="11744" marT="11744" marB="0" anchor="b"/>
                </a:tc>
                <a:tc>
                  <a:txBody>
                    <a:bodyPr/>
                    <a:lstStyle/>
                    <a:p>
                      <a:pPr algn="l" fontAlgn="b"/>
                      <a:r>
                        <a:rPr lang="el-GR" sz="1400" u="none" strike="noStrike">
                          <a:effectLst/>
                        </a:rPr>
                        <a:t> </a:t>
                      </a:r>
                      <a:endParaRPr lang="el-GR" sz="1400" b="1" i="0" u="none" strike="noStrike">
                        <a:solidFill>
                          <a:srgbClr val="000000"/>
                        </a:solidFill>
                        <a:effectLst/>
                        <a:latin typeface="Calibri" panose="020F0502020204030204" pitchFamily="34" charset="0"/>
                      </a:endParaRPr>
                    </a:p>
                  </a:txBody>
                  <a:tcPr marL="11744" marR="11744" marT="11744" marB="0" anchor="b"/>
                </a:tc>
                <a:tc>
                  <a:txBody>
                    <a:bodyPr/>
                    <a:lstStyle/>
                    <a:p>
                      <a:pPr algn="r" fontAlgn="b"/>
                      <a:r>
                        <a:rPr lang="el-GR" sz="1400" u="none" strike="noStrike">
                          <a:effectLst/>
                        </a:rPr>
                        <a:t>1</a:t>
                      </a:r>
                      <a:endParaRPr lang="el-GR" sz="1400" b="1" i="0" u="none" strike="noStrike">
                        <a:solidFill>
                          <a:srgbClr val="000000"/>
                        </a:solidFill>
                        <a:effectLst/>
                        <a:latin typeface="Calibri" panose="020F0502020204030204" pitchFamily="34" charset="0"/>
                      </a:endParaRPr>
                    </a:p>
                  </a:txBody>
                  <a:tcPr marL="11744" marR="11744" marT="11744" marB="0" anchor="b"/>
                </a:tc>
                <a:tc>
                  <a:txBody>
                    <a:bodyPr/>
                    <a:lstStyle/>
                    <a:p>
                      <a:pPr algn="r" fontAlgn="b"/>
                      <a:r>
                        <a:rPr lang="el-GR" sz="1400" u="none" strike="noStrike">
                          <a:effectLst/>
                        </a:rPr>
                        <a:t>130.637,28</a:t>
                      </a:r>
                      <a:endParaRPr lang="el-GR" sz="1400" b="1" i="0" u="none" strike="noStrike">
                        <a:solidFill>
                          <a:srgbClr val="000000"/>
                        </a:solidFill>
                        <a:effectLst/>
                        <a:latin typeface="Calibri" panose="020F0502020204030204" pitchFamily="34" charset="0"/>
                      </a:endParaRPr>
                    </a:p>
                  </a:txBody>
                  <a:tcPr marL="11744" marR="11744" marT="11744" marB="0" anchor="b"/>
                </a:tc>
                <a:extLst>
                  <a:ext uri="{0D108BD9-81ED-4DB2-BD59-A6C34878D82A}">
                    <a16:rowId xmlns:a16="http://schemas.microsoft.com/office/drawing/2014/main" val="10007"/>
                  </a:ext>
                </a:extLst>
              </a:tr>
              <a:tr h="413901">
                <a:tc>
                  <a:txBody>
                    <a:bodyPr/>
                    <a:lstStyle/>
                    <a:p>
                      <a:pPr algn="l" fontAlgn="b"/>
                      <a:r>
                        <a:rPr lang="el-GR" sz="1400" u="none" strike="noStrike">
                          <a:effectLst/>
                        </a:rPr>
                        <a:t>ΜΑΡΜΕΛΑΔΕΣ</a:t>
                      </a:r>
                      <a:endParaRPr lang="el-GR" sz="1400" b="1" i="0" u="none" strike="noStrike">
                        <a:solidFill>
                          <a:srgbClr val="000000"/>
                        </a:solidFill>
                        <a:effectLst/>
                        <a:latin typeface="Calibri" panose="020F0502020204030204" pitchFamily="34" charset="0"/>
                      </a:endParaRPr>
                    </a:p>
                  </a:txBody>
                  <a:tcPr marL="11744" marR="11744" marT="11744" marB="0" anchor="b"/>
                </a:tc>
                <a:tc>
                  <a:txBody>
                    <a:bodyPr/>
                    <a:lstStyle/>
                    <a:p>
                      <a:pPr algn="l" fontAlgn="b"/>
                      <a:r>
                        <a:rPr lang="el-GR" sz="1400" u="none" strike="noStrike" dirty="0">
                          <a:effectLst/>
                        </a:rPr>
                        <a:t> </a:t>
                      </a:r>
                      <a:endParaRPr lang="el-GR" sz="1400" b="1" i="0" u="none" strike="noStrike" dirty="0">
                        <a:solidFill>
                          <a:srgbClr val="000000"/>
                        </a:solidFill>
                        <a:effectLst/>
                        <a:latin typeface="Calibri" panose="020F0502020204030204" pitchFamily="34" charset="0"/>
                      </a:endParaRPr>
                    </a:p>
                  </a:txBody>
                  <a:tcPr marL="11744" marR="11744" marT="11744" marB="0" anchor="b"/>
                </a:tc>
                <a:tc>
                  <a:txBody>
                    <a:bodyPr/>
                    <a:lstStyle/>
                    <a:p>
                      <a:pPr algn="r" fontAlgn="b"/>
                      <a:r>
                        <a:rPr lang="el-GR" sz="1400" u="none" strike="noStrike">
                          <a:effectLst/>
                        </a:rPr>
                        <a:t>1</a:t>
                      </a:r>
                      <a:endParaRPr lang="el-GR" sz="1400" b="1" i="0" u="none" strike="noStrike">
                        <a:solidFill>
                          <a:srgbClr val="000000"/>
                        </a:solidFill>
                        <a:effectLst/>
                        <a:latin typeface="Calibri" panose="020F0502020204030204" pitchFamily="34" charset="0"/>
                      </a:endParaRPr>
                    </a:p>
                  </a:txBody>
                  <a:tcPr marL="11744" marR="11744" marT="11744" marB="0" anchor="b"/>
                </a:tc>
                <a:tc>
                  <a:txBody>
                    <a:bodyPr/>
                    <a:lstStyle/>
                    <a:p>
                      <a:pPr algn="r" fontAlgn="b"/>
                      <a:r>
                        <a:rPr lang="el-GR" sz="1400" u="none" strike="noStrike">
                          <a:effectLst/>
                        </a:rPr>
                        <a:t>97.476,27</a:t>
                      </a:r>
                      <a:endParaRPr lang="el-GR" sz="1400" b="1" i="0" u="none" strike="noStrike">
                        <a:solidFill>
                          <a:srgbClr val="000000"/>
                        </a:solidFill>
                        <a:effectLst/>
                        <a:latin typeface="Calibri" panose="020F0502020204030204" pitchFamily="34" charset="0"/>
                      </a:endParaRPr>
                    </a:p>
                  </a:txBody>
                  <a:tcPr marL="11744" marR="11744" marT="11744" marB="0" anchor="b"/>
                </a:tc>
                <a:extLst>
                  <a:ext uri="{0D108BD9-81ED-4DB2-BD59-A6C34878D82A}">
                    <a16:rowId xmlns:a16="http://schemas.microsoft.com/office/drawing/2014/main" val="10008"/>
                  </a:ext>
                </a:extLst>
              </a:tr>
              <a:tr h="413901">
                <a:tc gridSpan="2">
                  <a:txBody>
                    <a:bodyPr/>
                    <a:lstStyle/>
                    <a:p>
                      <a:pPr algn="l" fontAlgn="b"/>
                      <a:r>
                        <a:rPr lang="el-GR" sz="1400" u="none" strike="noStrike">
                          <a:effectLst/>
                        </a:rPr>
                        <a:t>ΠΑΡΑΓΩΓΗ ΠΡΟΙΟΝΤΩΝ ΚΑΝΑΒΗΣ</a:t>
                      </a:r>
                      <a:endParaRPr lang="el-GR" sz="1400" b="1" i="0" u="none" strike="noStrike">
                        <a:solidFill>
                          <a:srgbClr val="000000"/>
                        </a:solidFill>
                        <a:effectLst/>
                        <a:latin typeface="Calibri" panose="020F0502020204030204" pitchFamily="34" charset="0"/>
                      </a:endParaRPr>
                    </a:p>
                  </a:txBody>
                  <a:tcPr marL="11744" marR="11744" marT="11744" marB="0" anchor="b"/>
                </a:tc>
                <a:tc hMerge="1">
                  <a:txBody>
                    <a:bodyPr/>
                    <a:lstStyle/>
                    <a:p>
                      <a:endParaRPr lang="el-GR"/>
                    </a:p>
                  </a:txBody>
                  <a:tcPr/>
                </a:tc>
                <a:tc>
                  <a:txBody>
                    <a:bodyPr/>
                    <a:lstStyle/>
                    <a:p>
                      <a:pPr algn="r" fontAlgn="b"/>
                      <a:r>
                        <a:rPr lang="el-GR" sz="1400" u="none" strike="noStrike">
                          <a:effectLst/>
                        </a:rPr>
                        <a:t>1</a:t>
                      </a:r>
                      <a:endParaRPr lang="el-GR" sz="1400" b="1" i="0" u="none" strike="noStrike">
                        <a:solidFill>
                          <a:srgbClr val="000000"/>
                        </a:solidFill>
                        <a:effectLst/>
                        <a:latin typeface="Calibri" panose="020F0502020204030204" pitchFamily="34" charset="0"/>
                      </a:endParaRPr>
                    </a:p>
                  </a:txBody>
                  <a:tcPr marL="11744" marR="11744" marT="11744" marB="0" anchor="b"/>
                </a:tc>
                <a:tc>
                  <a:txBody>
                    <a:bodyPr/>
                    <a:lstStyle/>
                    <a:p>
                      <a:pPr algn="r" fontAlgn="b"/>
                      <a:r>
                        <a:rPr lang="el-GR" sz="1400" u="none" strike="noStrike">
                          <a:effectLst/>
                        </a:rPr>
                        <a:t>226.500,11</a:t>
                      </a:r>
                      <a:endParaRPr lang="el-GR" sz="1400" b="1" i="0" u="none" strike="noStrike">
                        <a:solidFill>
                          <a:srgbClr val="000000"/>
                        </a:solidFill>
                        <a:effectLst/>
                        <a:latin typeface="Calibri" panose="020F0502020204030204" pitchFamily="34" charset="0"/>
                      </a:endParaRPr>
                    </a:p>
                  </a:txBody>
                  <a:tcPr marL="11744" marR="11744" marT="11744" marB="0" anchor="b"/>
                </a:tc>
                <a:extLst>
                  <a:ext uri="{0D108BD9-81ED-4DB2-BD59-A6C34878D82A}">
                    <a16:rowId xmlns:a16="http://schemas.microsoft.com/office/drawing/2014/main" val="10009"/>
                  </a:ext>
                </a:extLst>
              </a:tr>
              <a:tr h="413901">
                <a:tc gridSpan="2">
                  <a:txBody>
                    <a:bodyPr/>
                    <a:lstStyle/>
                    <a:p>
                      <a:pPr algn="l" fontAlgn="b"/>
                      <a:r>
                        <a:rPr lang="el-GR" sz="1400" u="none" strike="noStrike">
                          <a:effectLst/>
                        </a:rPr>
                        <a:t>ΤΥΠΟΠΟΙΗΣΗ ΤΣΑΓΙΟΥ</a:t>
                      </a:r>
                      <a:endParaRPr lang="el-GR" sz="1400" b="1" i="0" u="none" strike="noStrike">
                        <a:solidFill>
                          <a:srgbClr val="000000"/>
                        </a:solidFill>
                        <a:effectLst/>
                        <a:latin typeface="Calibri" panose="020F0502020204030204" pitchFamily="34" charset="0"/>
                      </a:endParaRPr>
                    </a:p>
                  </a:txBody>
                  <a:tcPr marL="11744" marR="11744" marT="11744" marB="0" anchor="b"/>
                </a:tc>
                <a:tc hMerge="1">
                  <a:txBody>
                    <a:bodyPr/>
                    <a:lstStyle/>
                    <a:p>
                      <a:endParaRPr lang="el-GR"/>
                    </a:p>
                  </a:txBody>
                  <a:tcPr/>
                </a:tc>
                <a:tc>
                  <a:txBody>
                    <a:bodyPr/>
                    <a:lstStyle/>
                    <a:p>
                      <a:pPr algn="r" fontAlgn="b"/>
                      <a:r>
                        <a:rPr lang="el-GR" sz="1400" u="none" strike="noStrike" dirty="0">
                          <a:effectLst/>
                        </a:rPr>
                        <a:t>2</a:t>
                      </a:r>
                      <a:endParaRPr lang="el-GR" sz="1400" b="1" i="0" u="none" strike="noStrike" dirty="0">
                        <a:solidFill>
                          <a:srgbClr val="000000"/>
                        </a:solidFill>
                        <a:effectLst/>
                        <a:latin typeface="Calibri" panose="020F0502020204030204" pitchFamily="34" charset="0"/>
                      </a:endParaRPr>
                    </a:p>
                  </a:txBody>
                  <a:tcPr marL="11744" marR="11744" marT="11744" marB="0" anchor="b"/>
                </a:tc>
                <a:tc>
                  <a:txBody>
                    <a:bodyPr/>
                    <a:lstStyle/>
                    <a:p>
                      <a:pPr algn="r" fontAlgn="b"/>
                      <a:r>
                        <a:rPr lang="el-GR" sz="1400" u="none" strike="noStrike">
                          <a:effectLst/>
                        </a:rPr>
                        <a:t>126.810,80</a:t>
                      </a:r>
                      <a:endParaRPr lang="el-GR" sz="1400" b="1" i="0" u="none" strike="noStrike">
                        <a:solidFill>
                          <a:srgbClr val="000000"/>
                        </a:solidFill>
                        <a:effectLst/>
                        <a:latin typeface="Calibri" panose="020F0502020204030204" pitchFamily="34" charset="0"/>
                      </a:endParaRPr>
                    </a:p>
                  </a:txBody>
                  <a:tcPr marL="11744" marR="11744" marT="11744" marB="0" anchor="b"/>
                </a:tc>
                <a:extLst>
                  <a:ext uri="{0D108BD9-81ED-4DB2-BD59-A6C34878D82A}">
                    <a16:rowId xmlns:a16="http://schemas.microsoft.com/office/drawing/2014/main" val="10010"/>
                  </a:ext>
                </a:extLst>
              </a:tr>
              <a:tr h="413901">
                <a:tc>
                  <a:txBody>
                    <a:bodyPr/>
                    <a:lstStyle/>
                    <a:p>
                      <a:pPr algn="l" fontAlgn="b"/>
                      <a:r>
                        <a:rPr lang="el-GR" sz="1400" u="none" strike="noStrike">
                          <a:effectLst/>
                        </a:rPr>
                        <a:t>ΜΑΝΙΤΑΡΙΑ</a:t>
                      </a:r>
                      <a:endParaRPr lang="el-GR" sz="1400" b="1" i="0" u="none" strike="noStrike">
                        <a:solidFill>
                          <a:srgbClr val="000000"/>
                        </a:solidFill>
                        <a:effectLst/>
                        <a:latin typeface="Calibri" panose="020F0502020204030204" pitchFamily="34" charset="0"/>
                      </a:endParaRPr>
                    </a:p>
                  </a:txBody>
                  <a:tcPr marL="11744" marR="11744" marT="11744" marB="0" anchor="b"/>
                </a:tc>
                <a:tc>
                  <a:txBody>
                    <a:bodyPr/>
                    <a:lstStyle/>
                    <a:p>
                      <a:pPr algn="l" fontAlgn="b"/>
                      <a:r>
                        <a:rPr lang="el-GR" sz="1400" u="none" strike="noStrike">
                          <a:effectLst/>
                        </a:rPr>
                        <a:t> </a:t>
                      </a:r>
                      <a:endParaRPr lang="el-GR" sz="1400" b="1" i="0" u="none" strike="noStrike">
                        <a:solidFill>
                          <a:srgbClr val="000000"/>
                        </a:solidFill>
                        <a:effectLst/>
                        <a:latin typeface="Calibri" panose="020F0502020204030204" pitchFamily="34" charset="0"/>
                      </a:endParaRPr>
                    </a:p>
                  </a:txBody>
                  <a:tcPr marL="11744" marR="11744" marT="11744" marB="0" anchor="b"/>
                </a:tc>
                <a:tc>
                  <a:txBody>
                    <a:bodyPr/>
                    <a:lstStyle/>
                    <a:p>
                      <a:pPr algn="r" fontAlgn="b"/>
                      <a:r>
                        <a:rPr lang="el-GR" sz="1400" u="none" strike="noStrike" dirty="0">
                          <a:effectLst/>
                        </a:rPr>
                        <a:t>1</a:t>
                      </a:r>
                      <a:endParaRPr lang="el-GR" sz="1400" b="1" i="0" u="none" strike="noStrike" dirty="0">
                        <a:solidFill>
                          <a:srgbClr val="000000"/>
                        </a:solidFill>
                        <a:effectLst/>
                        <a:latin typeface="Calibri" panose="020F0502020204030204" pitchFamily="34" charset="0"/>
                      </a:endParaRPr>
                    </a:p>
                  </a:txBody>
                  <a:tcPr marL="11744" marR="11744" marT="11744" marB="0" anchor="b"/>
                </a:tc>
                <a:tc>
                  <a:txBody>
                    <a:bodyPr/>
                    <a:lstStyle/>
                    <a:p>
                      <a:pPr algn="r" fontAlgn="b"/>
                      <a:r>
                        <a:rPr lang="el-GR" sz="1400" u="none" strike="noStrike">
                          <a:effectLst/>
                        </a:rPr>
                        <a:t>55.602,05</a:t>
                      </a:r>
                      <a:endParaRPr lang="el-GR" sz="1400" b="1" i="0" u="none" strike="noStrike">
                        <a:solidFill>
                          <a:srgbClr val="000000"/>
                        </a:solidFill>
                        <a:effectLst/>
                        <a:latin typeface="Calibri" panose="020F0502020204030204" pitchFamily="34" charset="0"/>
                      </a:endParaRPr>
                    </a:p>
                  </a:txBody>
                  <a:tcPr marL="11744" marR="11744" marT="11744" marB="0" anchor="b"/>
                </a:tc>
                <a:extLst>
                  <a:ext uri="{0D108BD9-81ED-4DB2-BD59-A6C34878D82A}">
                    <a16:rowId xmlns:a16="http://schemas.microsoft.com/office/drawing/2014/main" val="10011"/>
                  </a:ext>
                </a:extLst>
              </a:tr>
              <a:tr h="413901">
                <a:tc>
                  <a:txBody>
                    <a:bodyPr/>
                    <a:lstStyle/>
                    <a:p>
                      <a:pPr algn="l" fontAlgn="b"/>
                      <a:r>
                        <a:rPr lang="el-GR" sz="1400" u="none" strike="noStrike">
                          <a:effectLst/>
                        </a:rPr>
                        <a:t>ΣΚΟΡΔΑ</a:t>
                      </a:r>
                      <a:endParaRPr lang="el-GR" sz="1400" b="1" i="0" u="none" strike="noStrike">
                        <a:solidFill>
                          <a:srgbClr val="000000"/>
                        </a:solidFill>
                        <a:effectLst/>
                        <a:latin typeface="Calibri" panose="020F0502020204030204" pitchFamily="34" charset="0"/>
                      </a:endParaRPr>
                    </a:p>
                  </a:txBody>
                  <a:tcPr marL="11744" marR="11744" marT="11744" marB="0" anchor="b"/>
                </a:tc>
                <a:tc>
                  <a:txBody>
                    <a:bodyPr/>
                    <a:lstStyle/>
                    <a:p>
                      <a:pPr algn="l" fontAlgn="b"/>
                      <a:r>
                        <a:rPr lang="el-GR" sz="1400" u="none" strike="noStrike">
                          <a:effectLst/>
                        </a:rPr>
                        <a:t> </a:t>
                      </a:r>
                      <a:endParaRPr lang="el-GR" sz="1400" b="1" i="0" u="none" strike="noStrike">
                        <a:solidFill>
                          <a:srgbClr val="000000"/>
                        </a:solidFill>
                        <a:effectLst/>
                        <a:latin typeface="Calibri" panose="020F0502020204030204" pitchFamily="34" charset="0"/>
                      </a:endParaRPr>
                    </a:p>
                  </a:txBody>
                  <a:tcPr marL="11744" marR="11744" marT="11744" marB="0" anchor="b"/>
                </a:tc>
                <a:tc>
                  <a:txBody>
                    <a:bodyPr/>
                    <a:lstStyle/>
                    <a:p>
                      <a:pPr algn="r" fontAlgn="b"/>
                      <a:r>
                        <a:rPr lang="el-GR" sz="1400" u="none" strike="noStrike" dirty="0">
                          <a:effectLst/>
                        </a:rPr>
                        <a:t>1</a:t>
                      </a:r>
                      <a:endParaRPr lang="el-GR" sz="1400" b="1" i="0" u="none" strike="noStrike" dirty="0">
                        <a:solidFill>
                          <a:srgbClr val="000000"/>
                        </a:solidFill>
                        <a:effectLst/>
                        <a:latin typeface="Calibri" panose="020F0502020204030204" pitchFamily="34" charset="0"/>
                      </a:endParaRPr>
                    </a:p>
                  </a:txBody>
                  <a:tcPr marL="11744" marR="11744" marT="11744" marB="0" anchor="b"/>
                </a:tc>
                <a:tc>
                  <a:txBody>
                    <a:bodyPr/>
                    <a:lstStyle/>
                    <a:p>
                      <a:pPr algn="r" fontAlgn="b"/>
                      <a:r>
                        <a:rPr lang="el-GR" sz="1400" u="none" strike="noStrike">
                          <a:effectLst/>
                        </a:rPr>
                        <a:t>72.079,34</a:t>
                      </a:r>
                      <a:endParaRPr lang="el-GR" sz="1400" b="1" i="0" u="none" strike="noStrike">
                        <a:solidFill>
                          <a:srgbClr val="000000"/>
                        </a:solidFill>
                        <a:effectLst/>
                        <a:latin typeface="Calibri" panose="020F0502020204030204" pitchFamily="34" charset="0"/>
                      </a:endParaRPr>
                    </a:p>
                  </a:txBody>
                  <a:tcPr marL="11744" marR="11744" marT="11744" marB="0" anchor="b"/>
                </a:tc>
                <a:extLst>
                  <a:ext uri="{0D108BD9-81ED-4DB2-BD59-A6C34878D82A}">
                    <a16:rowId xmlns:a16="http://schemas.microsoft.com/office/drawing/2014/main" val="10012"/>
                  </a:ext>
                </a:extLst>
              </a:tr>
              <a:tr h="413901">
                <a:tc>
                  <a:txBody>
                    <a:bodyPr/>
                    <a:lstStyle/>
                    <a:p>
                      <a:pPr algn="l" fontAlgn="b"/>
                      <a:r>
                        <a:rPr lang="el-GR" sz="1400" u="none" strike="noStrike">
                          <a:effectLst/>
                        </a:rPr>
                        <a:t>ΟΠΩΡΟΚΗΠΕΥΤΙΚΑ</a:t>
                      </a:r>
                      <a:endParaRPr lang="el-GR" sz="1400" b="1" i="0" u="none" strike="noStrike">
                        <a:solidFill>
                          <a:srgbClr val="000000"/>
                        </a:solidFill>
                        <a:effectLst/>
                        <a:latin typeface="Calibri" panose="020F0502020204030204" pitchFamily="34" charset="0"/>
                      </a:endParaRPr>
                    </a:p>
                  </a:txBody>
                  <a:tcPr marL="11744" marR="11744" marT="11744" marB="0" anchor="b"/>
                </a:tc>
                <a:tc>
                  <a:txBody>
                    <a:bodyPr/>
                    <a:lstStyle/>
                    <a:p>
                      <a:pPr algn="l" fontAlgn="b"/>
                      <a:r>
                        <a:rPr lang="el-GR" sz="1400" u="none" strike="noStrike">
                          <a:effectLst/>
                        </a:rPr>
                        <a:t> </a:t>
                      </a:r>
                      <a:endParaRPr lang="el-GR" sz="1400" b="1" i="0" u="none" strike="noStrike">
                        <a:solidFill>
                          <a:srgbClr val="000000"/>
                        </a:solidFill>
                        <a:effectLst/>
                        <a:latin typeface="Calibri" panose="020F0502020204030204" pitchFamily="34" charset="0"/>
                      </a:endParaRPr>
                    </a:p>
                  </a:txBody>
                  <a:tcPr marL="11744" marR="11744" marT="11744" marB="0" anchor="b"/>
                </a:tc>
                <a:tc>
                  <a:txBody>
                    <a:bodyPr/>
                    <a:lstStyle/>
                    <a:p>
                      <a:pPr algn="r" fontAlgn="b"/>
                      <a:r>
                        <a:rPr lang="el-GR" sz="1400" u="none" strike="noStrike">
                          <a:effectLst/>
                        </a:rPr>
                        <a:t>1</a:t>
                      </a:r>
                      <a:endParaRPr lang="el-GR" sz="1400" b="1" i="0" u="none" strike="noStrike">
                        <a:solidFill>
                          <a:srgbClr val="000000"/>
                        </a:solidFill>
                        <a:effectLst/>
                        <a:latin typeface="Calibri" panose="020F0502020204030204" pitchFamily="34" charset="0"/>
                      </a:endParaRPr>
                    </a:p>
                  </a:txBody>
                  <a:tcPr marL="11744" marR="11744" marT="11744" marB="0" anchor="b"/>
                </a:tc>
                <a:tc>
                  <a:txBody>
                    <a:bodyPr/>
                    <a:lstStyle/>
                    <a:p>
                      <a:pPr algn="r" fontAlgn="b"/>
                      <a:r>
                        <a:rPr lang="el-GR" sz="1400" u="none" strike="noStrike">
                          <a:effectLst/>
                        </a:rPr>
                        <a:t>238.761,49</a:t>
                      </a:r>
                      <a:endParaRPr lang="el-GR" sz="1400" b="1" i="0" u="none" strike="noStrike">
                        <a:solidFill>
                          <a:srgbClr val="000000"/>
                        </a:solidFill>
                        <a:effectLst/>
                        <a:latin typeface="Calibri" panose="020F0502020204030204" pitchFamily="34" charset="0"/>
                      </a:endParaRPr>
                    </a:p>
                  </a:txBody>
                  <a:tcPr marL="11744" marR="11744" marT="11744" marB="0" anchor="b"/>
                </a:tc>
                <a:extLst>
                  <a:ext uri="{0D108BD9-81ED-4DB2-BD59-A6C34878D82A}">
                    <a16:rowId xmlns:a16="http://schemas.microsoft.com/office/drawing/2014/main" val="10013"/>
                  </a:ext>
                </a:extLst>
              </a:tr>
              <a:tr h="413901">
                <a:tc>
                  <a:txBody>
                    <a:bodyPr/>
                    <a:lstStyle/>
                    <a:p>
                      <a:pPr algn="l" fontAlgn="b"/>
                      <a:r>
                        <a:rPr lang="el-GR" sz="1400" u="none" strike="noStrike">
                          <a:effectLst/>
                        </a:rPr>
                        <a:t>ΑΓΡΟΚΤΗΜΑΤΑ</a:t>
                      </a:r>
                      <a:endParaRPr lang="el-GR" sz="1400" b="1" i="0" u="none" strike="noStrike">
                        <a:solidFill>
                          <a:srgbClr val="000000"/>
                        </a:solidFill>
                        <a:effectLst/>
                        <a:latin typeface="Calibri" panose="020F0502020204030204" pitchFamily="34" charset="0"/>
                      </a:endParaRPr>
                    </a:p>
                  </a:txBody>
                  <a:tcPr marL="11744" marR="11744" marT="11744" marB="0" anchor="b"/>
                </a:tc>
                <a:tc>
                  <a:txBody>
                    <a:bodyPr/>
                    <a:lstStyle/>
                    <a:p>
                      <a:pPr algn="l" fontAlgn="b"/>
                      <a:r>
                        <a:rPr lang="el-GR" sz="1400" u="none" strike="noStrike">
                          <a:effectLst/>
                        </a:rPr>
                        <a:t> </a:t>
                      </a:r>
                      <a:endParaRPr lang="el-GR" sz="1400" b="1" i="0" u="none" strike="noStrike">
                        <a:solidFill>
                          <a:srgbClr val="000000"/>
                        </a:solidFill>
                        <a:effectLst/>
                        <a:latin typeface="Calibri" panose="020F0502020204030204" pitchFamily="34" charset="0"/>
                      </a:endParaRPr>
                    </a:p>
                  </a:txBody>
                  <a:tcPr marL="11744" marR="11744" marT="11744" marB="0" anchor="b"/>
                </a:tc>
                <a:tc>
                  <a:txBody>
                    <a:bodyPr/>
                    <a:lstStyle/>
                    <a:p>
                      <a:pPr algn="r" fontAlgn="b"/>
                      <a:r>
                        <a:rPr lang="el-GR" sz="1400" u="none" strike="noStrike" dirty="0">
                          <a:effectLst/>
                        </a:rPr>
                        <a:t>2</a:t>
                      </a:r>
                      <a:endParaRPr lang="el-GR" sz="1400" b="1" i="0" u="none" strike="noStrike" dirty="0">
                        <a:solidFill>
                          <a:srgbClr val="000000"/>
                        </a:solidFill>
                        <a:effectLst/>
                        <a:latin typeface="Calibri" panose="020F0502020204030204" pitchFamily="34" charset="0"/>
                      </a:endParaRPr>
                    </a:p>
                  </a:txBody>
                  <a:tcPr marL="11744" marR="11744" marT="11744" marB="0" anchor="b"/>
                </a:tc>
                <a:tc>
                  <a:txBody>
                    <a:bodyPr/>
                    <a:lstStyle/>
                    <a:p>
                      <a:pPr algn="r" fontAlgn="b"/>
                      <a:r>
                        <a:rPr lang="el-GR" sz="1400" u="none" strike="noStrike">
                          <a:effectLst/>
                        </a:rPr>
                        <a:t>340.646,52</a:t>
                      </a:r>
                      <a:endParaRPr lang="el-GR" sz="1400" b="1" i="0" u="none" strike="noStrike">
                        <a:solidFill>
                          <a:srgbClr val="000000"/>
                        </a:solidFill>
                        <a:effectLst/>
                        <a:latin typeface="Calibri" panose="020F0502020204030204" pitchFamily="34" charset="0"/>
                      </a:endParaRPr>
                    </a:p>
                  </a:txBody>
                  <a:tcPr marL="11744" marR="11744" marT="11744" marB="0" anchor="b"/>
                </a:tc>
                <a:extLst>
                  <a:ext uri="{0D108BD9-81ED-4DB2-BD59-A6C34878D82A}">
                    <a16:rowId xmlns:a16="http://schemas.microsoft.com/office/drawing/2014/main" val="10014"/>
                  </a:ext>
                </a:extLst>
              </a:tr>
              <a:tr h="413901">
                <a:tc>
                  <a:txBody>
                    <a:bodyPr/>
                    <a:lstStyle/>
                    <a:p>
                      <a:pPr algn="l" fontAlgn="b"/>
                      <a:r>
                        <a:rPr lang="en-US" sz="1400" u="none" strike="noStrike">
                          <a:effectLst/>
                        </a:rPr>
                        <a:t>CATERING</a:t>
                      </a:r>
                      <a:endParaRPr lang="en-US" sz="1400" b="1" i="0" u="none" strike="noStrike">
                        <a:solidFill>
                          <a:srgbClr val="000000"/>
                        </a:solidFill>
                        <a:effectLst/>
                        <a:latin typeface="Calibri" panose="020F0502020204030204" pitchFamily="34" charset="0"/>
                      </a:endParaRPr>
                    </a:p>
                  </a:txBody>
                  <a:tcPr marL="11744" marR="11744" marT="11744" marB="0" anchor="b"/>
                </a:tc>
                <a:tc>
                  <a:txBody>
                    <a:bodyPr/>
                    <a:lstStyle/>
                    <a:p>
                      <a:pPr algn="l" fontAlgn="b"/>
                      <a:r>
                        <a:rPr lang="el-GR" sz="1400" u="none" strike="noStrike">
                          <a:effectLst/>
                        </a:rPr>
                        <a:t> </a:t>
                      </a:r>
                      <a:endParaRPr lang="el-GR" sz="1400" b="1" i="0" u="none" strike="noStrike">
                        <a:solidFill>
                          <a:srgbClr val="000000"/>
                        </a:solidFill>
                        <a:effectLst/>
                        <a:latin typeface="Calibri" panose="020F0502020204030204" pitchFamily="34" charset="0"/>
                      </a:endParaRPr>
                    </a:p>
                  </a:txBody>
                  <a:tcPr marL="11744" marR="11744" marT="11744" marB="0" anchor="b"/>
                </a:tc>
                <a:tc>
                  <a:txBody>
                    <a:bodyPr/>
                    <a:lstStyle/>
                    <a:p>
                      <a:pPr algn="r" fontAlgn="b"/>
                      <a:r>
                        <a:rPr lang="el-GR" sz="1400" u="none" strike="noStrike" dirty="0">
                          <a:effectLst/>
                        </a:rPr>
                        <a:t>1</a:t>
                      </a:r>
                      <a:endParaRPr lang="el-GR" sz="1400" b="1" i="0" u="none" strike="noStrike" dirty="0">
                        <a:solidFill>
                          <a:srgbClr val="000000"/>
                        </a:solidFill>
                        <a:effectLst/>
                        <a:latin typeface="Calibri" panose="020F0502020204030204" pitchFamily="34" charset="0"/>
                      </a:endParaRPr>
                    </a:p>
                  </a:txBody>
                  <a:tcPr marL="11744" marR="11744" marT="11744" marB="0" anchor="b"/>
                </a:tc>
                <a:tc>
                  <a:txBody>
                    <a:bodyPr/>
                    <a:lstStyle/>
                    <a:p>
                      <a:pPr algn="r" fontAlgn="b"/>
                      <a:r>
                        <a:rPr lang="el-GR" sz="1400" u="none" strike="noStrike">
                          <a:effectLst/>
                        </a:rPr>
                        <a:t>14.448,89</a:t>
                      </a:r>
                      <a:endParaRPr lang="el-GR" sz="1400" b="1" i="0" u="none" strike="noStrike">
                        <a:solidFill>
                          <a:srgbClr val="000000"/>
                        </a:solidFill>
                        <a:effectLst/>
                        <a:latin typeface="Calibri" panose="020F0502020204030204" pitchFamily="34" charset="0"/>
                      </a:endParaRPr>
                    </a:p>
                  </a:txBody>
                  <a:tcPr marL="11744" marR="11744" marT="11744" marB="0" anchor="b"/>
                </a:tc>
                <a:extLst>
                  <a:ext uri="{0D108BD9-81ED-4DB2-BD59-A6C34878D82A}">
                    <a16:rowId xmlns:a16="http://schemas.microsoft.com/office/drawing/2014/main" val="10015"/>
                  </a:ext>
                </a:extLst>
              </a:tr>
              <a:tr h="413901">
                <a:tc>
                  <a:txBody>
                    <a:bodyPr/>
                    <a:lstStyle/>
                    <a:p>
                      <a:pPr algn="l" fontAlgn="b"/>
                      <a:r>
                        <a:rPr lang="el-GR" sz="1400" u="none" strike="noStrike">
                          <a:effectLst/>
                        </a:rPr>
                        <a:t>ΕΙΔΗ ΖΥΜΗΣ</a:t>
                      </a:r>
                      <a:endParaRPr lang="el-GR" sz="1400" b="1" i="0" u="none" strike="noStrike">
                        <a:solidFill>
                          <a:srgbClr val="000000"/>
                        </a:solidFill>
                        <a:effectLst/>
                        <a:latin typeface="Calibri" panose="020F0502020204030204" pitchFamily="34" charset="0"/>
                      </a:endParaRPr>
                    </a:p>
                  </a:txBody>
                  <a:tcPr marL="11744" marR="11744" marT="11744" marB="0" anchor="b"/>
                </a:tc>
                <a:tc>
                  <a:txBody>
                    <a:bodyPr/>
                    <a:lstStyle/>
                    <a:p>
                      <a:pPr algn="l" fontAlgn="b"/>
                      <a:r>
                        <a:rPr lang="el-GR" sz="1400" u="none" strike="noStrike">
                          <a:effectLst/>
                        </a:rPr>
                        <a:t> </a:t>
                      </a:r>
                      <a:endParaRPr lang="el-GR" sz="1400" b="1" i="0" u="none" strike="noStrike">
                        <a:solidFill>
                          <a:srgbClr val="000000"/>
                        </a:solidFill>
                        <a:effectLst/>
                        <a:latin typeface="Calibri" panose="020F0502020204030204" pitchFamily="34" charset="0"/>
                      </a:endParaRPr>
                    </a:p>
                  </a:txBody>
                  <a:tcPr marL="11744" marR="11744" marT="11744" marB="0" anchor="b"/>
                </a:tc>
                <a:tc>
                  <a:txBody>
                    <a:bodyPr/>
                    <a:lstStyle/>
                    <a:p>
                      <a:pPr algn="r" fontAlgn="b"/>
                      <a:r>
                        <a:rPr lang="el-GR" sz="1400" u="none" strike="noStrike" dirty="0">
                          <a:effectLst/>
                        </a:rPr>
                        <a:t>2</a:t>
                      </a:r>
                      <a:endParaRPr lang="el-GR" sz="1400" b="1" i="0" u="none" strike="noStrike" dirty="0">
                        <a:solidFill>
                          <a:srgbClr val="000000"/>
                        </a:solidFill>
                        <a:effectLst/>
                        <a:latin typeface="Calibri" panose="020F0502020204030204" pitchFamily="34" charset="0"/>
                      </a:endParaRPr>
                    </a:p>
                  </a:txBody>
                  <a:tcPr marL="11744" marR="11744" marT="11744" marB="0" anchor="b"/>
                </a:tc>
                <a:tc>
                  <a:txBody>
                    <a:bodyPr/>
                    <a:lstStyle/>
                    <a:p>
                      <a:pPr algn="r" fontAlgn="b"/>
                      <a:r>
                        <a:rPr lang="el-GR" sz="1400" u="none" strike="noStrike">
                          <a:effectLst/>
                        </a:rPr>
                        <a:t>36.397,83</a:t>
                      </a:r>
                      <a:endParaRPr lang="el-GR" sz="1400" b="1" i="0" u="none" strike="noStrike">
                        <a:solidFill>
                          <a:srgbClr val="000000"/>
                        </a:solidFill>
                        <a:effectLst/>
                        <a:latin typeface="Calibri" panose="020F0502020204030204" pitchFamily="34" charset="0"/>
                      </a:endParaRPr>
                    </a:p>
                  </a:txBody>
                  <a:tcPr marL="11744" marR="11744" marT="11744" marB="0" anchor="b"/>
                </a:tc>
                <a:extLst>
                  <a:ext uri="{0D108BD9-81ED-4DB2-BD59-A6C34878D82A}">
                    <a16:rowId xmlns:a16="http://schemas.microsoft.com/office/drawing/2014/main" val="10016"/>
                  </a:ext>
                </a:extLst>
              </a:tr>
              <a:tr h="413901">
                <a:tc>
                  <a:txBody>
                    <a:bodyPr/>
                    <a:lstStyle/>
                    <a:p>
                      <a:pPr algn="l" fontAlgn="b"/>
                      <a:r>
                        <a:rPr lang="el-GR" sz="1400" u="none" strike="noStrike">
                          <a:effectLst/>
                        </a:rPr>
                        <a:t>ΣΕΜΙΝΑΡΙΑ</a:t>
                      </a:r>
                      <a:endParaRPr lang="el-GR" sz="1400" b="1" i="0" u="none" strike="noStrike">
                        <a:solidFill>
                          <a:srgbClr val="000000"/>
                        </a:solidFill>
                        <a:effectLst/>
                        <a:latin typeface="Calibri" panose="020F0502020204030204" pitchFamily="34" charset="0"/>
                      </a:endParaRPr>
                    </a:p>
                  </a:txBody>
                  <a:tcPr marL="11744" marR="11744" marT="11744" marB="0" anchor="b"/>
                </a:tc>
                <a:tc>
                  <a:txBody>
                    <a:bodyPr/>
                    <a:lstStyle/>
                    <a:p>
                      <a:pPr algn="l" fontAlgn="b"/>
                      <a:r>
                        <a:rPr lang="el-GR" sz="1400" u="none" strike="noStrike">
                          <a:effectLst/>
                        </a:rPr>
                        <a:t> </a:t>
                      </a:r>
                      <a:endParaRPr lang="el-GR" sz="1400" b="1" i="0" u="none" strike="noStrike">
                        <a:solidFill>
                          <a:srgbClr val="000000"/>
                        </a:solidFill>
                        <a:effectLst/>
                        <a:latin typeface="Calibri" panose="020F0502020204030204" pitchFamily="34" charset="0"/>
                      </a:endParaRPr>
                    </a:p>
                  </a:txBody>
                  <a:tcPr marL="11744" marR="11744" marT="11744" marB="0" anchor="b"/>
                </a:tc>
                <a:tc>
                  <a:txBody>
                    <a:bodyPr/>
                    <a:lstStyle/>
                    <a:p>
                      <a:pPr algn="r" fontAlgn="b"/>
                      <a:r>
                        <a:rPr lang="el-GR" sz="1400" u="none" strike="noStrike" dirty="0">
                          <a:effectLst/>
                        </a:rPr>
                        <a:t>9</a:t>
                      </a:r>
                      <a:endParaRPr lang="el-GR" sz="1400" b="1" i="0" u="none" strike="noStrike" dirty="0">
                        <a:solidFill>
                          <a:srgbClr val="000000"/>
                        </a:solidFill>
                        <a:effectLst/>
                        <a:latin typeface="Calibri" panose="020F0502020204030204" pitchFamily="34" charset="0"/>
                      </a:endParaRPr>
                    </a:p>
                  </a:txBody>
                  <a:tcPr marL="11744" marR="11744" marT="11744" marB="0" anchor="b"/>
                </a:tc>
                <a:tc>
                  <a:txBody>
                    <a:bodyPr/>
                    <a:lstStyle/>
                    <a:p>
                      <a:pPr algn="r" fontAlgn="b"/>
                      <a:r>
                        <a:rPr lang="el-GR" sz="1400" u="none" strike="noStrike">
                          <a:effectLst/>
                        </a:rPr>
                        <a:t>177.910,00</a:t>
                      </a:r>
                      <a:endParaRPr lang="el-GR" sz="1400" b="1" i="0" u="none" strike="noStrike">
                        <a:solidFill>
                          <a:srgbClr val="000000"/>
                        </a:solidFill>
                        <a:effectLst/>
                        <a:latin typeface="Calibri" panose="020F0502020204030204" pitchFamily="34" charset="0"/>
                      </a:endParaRPr>
                    </a:p>
                  </a:txBody>
                  <a:tcPr marL="11744" marR="11744" marT="11744" marB="0" anchor="b"/>
                </a:tc>
                <a:extLst>
                  <a:ext uri="{0D108BD9-81ED-4DB2-BD59-A6C34878D82A}">
                    <a16:rowId xmlns:a16="http://schemas.microsoft.com/office/drawing/2014/main" val="10017"/>
                  </a:ext>
                </a:extLst>
              </a:tr>
              <a:tr h="413901">
                <a:tc>
                  <a:txBody>
                    <a:bodyPr/>
                    <a:lstStyle/>
                    <a:p>
                      <a:pPr algn="l" fontAlgn="b"/>
                      <a:r>
                        <a:rPr lang="el-GR" sz="1400" u="none" strike="noStrike">
                          <a:effectLst/>
                        </a:rPr>
                        <a:t>ΣΥΝΕΡΓΑΤΙΚΑ</a:t>
                      </a:r>
                      <a:endParaRPr lang="el-GR" sz="1400" b="1" i="0" u="none" strike="noStrike">
                        <a:solidFill>
                          <a:srgbClr val="000000"/>
                        </a:solidFill>
                        <a:effectLst/>
                        <a:latin typeface="Calibri" panose="020F0502020204030204" pitchFamily="34" charset="0"/>
                      </a:endParaRPr>
                    </a:p>
                  </a:txBody>
                  <a:tcPr marL="11744" marR="11744" marT="11744" marB="0" anchor="b"/>
                </a:tc>
                <a:tc>
                  <a:txBody>
                    <a:bodyPr/>
                    <a:lstStyle/>
                    <a:p>
                      <a:pPr algn="l" fontAlgn="b"/>
                      <a:r>
                        <a:rPr lang="el-GR" sz="1400" u="none" strike="noStrike">
                          <a:effectLst/>
                        </a:rPr>
                        <a:t> </a:t>
                      </a:r>
                      <a:endParaRPr lang="el-GR" sz="1400" b="1" i="0" u="none" strike="noStrike">
                        <a:solidFill>
                          <a:srgbClr val="000000"/>
                        </a:solidFill>
                        <a:effectLst/>
                        <a:latin typeface="Calibri" panose="020F0502020204030204" pitchFamily="34" charset="0"/>
                      </a:endParaRPr>
                    </a:p>
                  </a:txBody>
                  <a:tcPr marL="11744" marR="11744" marT="11744" marB="0" anchor="b"/>
                </a:tc>
                <a:tc>
                  <a:txBody>
                    <a:bodyPr/>
                    <a:lstStyle/>
                    <a:p>
                      <a:pPr algn="r" fontAlgn="b"/>
                      <a:r>
                        <a:rPr lang="el-GR" sz="1400" u="none" strike="noStrike" dirty="0">
                          <a:effectLst/>
                        </a:rPr>
                        <a:t>3</a:t>
                      </a:r>
                      <a:endParaRPr lang="el-GR" sz="1400" b="1" i="0" u="none" strike="noStrike" dirty="0">
                        <a:solidFill>
                          <a:srgbClr val="000000"/>
                        </a:solidFill>
                        <a:effectLst/>
                        <a:latin typeface="Calibri" panose="020F0502020204030204" pitchFamily="34" charset="0"/>
                      </a:endParaRPr>
                    </a:p>
                  </a:txBody>
                  <a:tcPr marL="11744" marR="11744" marT="11744" marB="0" anchor="b"/>
                </a:tc>
                <a:tc>
                  <a:txBody>
                    <a:bodyPr/>
                    <a:lstStyle/>
                    <a:p>
                      <a:pPr algn="r" fontAlgn="b"/>
                      <a:r>
                        <a:rPr lang="el-GR" sz="1400" u="none" strike="noStrike">
                          <a:effectLst/>
                        </a:rPr>
                        <a:t>210.930,20</a:t>
                      </a:r>
                      <a:endParaRPr lang="el-GR" sz="1400" b="1" i="0" u="none" strike="noStrike">
                        <a:solidFill>
                          <a:srgbClr val="000000"/>
                        </a:solidFill>
                        <a:effectLst/>
                        <a:latin typeface="Calibri" panose="020F0502020204030204" pitchFamily="34" charset="0"/>
                      </a:endParaRPr>
                    </a:p>
                  </a:txBody>
                  <a:tcPr marL="11744" marR="11744" marT="11744" marB="0" anchor="b"/>
                </a:tc>
                <a:extLst>
                  <a:ext uri="{0D108BD9-81ED-4DB2-BD59-A6C34878D82A}">
                    <a16:rowId xmlns:a16="http://schemas.microsoft.com/office/drawing/2014/main" val="10018"/>
                  </a:ext>
                </a:extLst>
              </a:tr>
              <a:tr h="287930">
                <a:tc>
                  <a:txBody>
                    <a:bodyPr/>
                    <a:lstStyle/>
                    <a:p>
                      <a:pPr algn="l" fontAlgn="b"/>
                      <a:r>
                        <a:rPr lang="el-GR" sz="1400" u="none" strike="noStrike">
                          <a:effectLst/>
                        </a:rPr>
                        <a:t>ΚΡΕΟΠΩΛΕΙΑ</a:t>
                      </a:r>
                      <a:endParaRPr lang="el-GR" sz="1400" b="1" i="0" u="none" strike="noStrike">
                        <a:solidFill>
                          <a:srgbClr val="000000"/>
                        </a:solidFill>
                        <a:effectLst/>
                        <a:latin typeface="Calibri" panose="020F0502020204030204" pitchFamily="34" charset="0"/>
                      </a:endParaRPr>
                    </a:p>
                  </a:txBody>
                  <a:tcPr marL="11744" marR="11744" marT="11744" marB="0" anchor="b"/>
                </a:tc>
                <a:tc>
                  <a:txBody>
                    <a:bodyPr/>
                    <a:lstStyle/>
                    <a:p>
                      <a:pPr algn="l" fontAlgn="b"/>
                      <a:r>
                        <a:rPr lang="el-GR" sz="1400" u="none" strike="noStrike">
                          <a:effectLst/>
                        </a:rPr>
                        <a:t> </a:t>
                      </a:r>
                      <a:endParaRPr lang="el-GR" sz="1400" b="1" i="0" u="none" strike="noStrike">
                        <a:solidFill>
                          <a:srgbClr val="000000"/>
                        </a:solidFill>
                        <a:effectLst/>
                        <a:latin typeface="Calibri" panose="020F0502020204030204" pitchFamily="34" charset="0"/>
                      </a:endParaRPr>
                    </a:p>
                  </a:txBody>
                  <a:tcPr marL="11744" marR="11744" marT="11744" marB="0" anchor="b"/>
                </a:tc>
                <a:tc>
                  <a:txBody>
                    <a:bodyPr/>
                    <a:lstStyle/>
                    <a:p>
                      <a:pPr algn="r" fontAlgn="b"/>
                      <a:r>
                        <a:rPr lang="el-GR" sz="1400" u="none" strike="noStrike" dirty="0">
                          <a:effectLst/>
                        </a:rPr>
                        <a:t>3</a:t>
                      </a:r>
                      <a:endParaRPr lang="el-GR" sz="1400" b="1" i="0" u="none" strike="noStrike" dirty="0">
                        <a:solidFill>
                          <a:srgbClr val="000000"/>
                        </a:solidFill>
                        <a:effectLst/>
                        <a:latin typeface="Calibri" panose="020F0502020204030204" pitchFamily="34" charset="0"/>
                      </a:endParaRPr>
                    </a:p>
                  </a:txBody>
                  <a:tcPr marL="11744" marR="11744" marT="11744" marB="0" anchor="b"/>
                </a:tc>
                <a:tc>
                  <a:txBody>
                    <a:bodyPr/>
                    <a:lstStyle/>
                    <a:p>
                      <a:pPr algn="r" fontAlgn="b"/>
                      <a:r>
                        <a:rPr lang="el-GR" sz="1400" u="none" strike="noStrike">
                          <a:effectLst/>
                        </a:rPr>
                        <a:t>140.789,36</a:t>
                      </a:r>
                      <a:endParaRPr lang="el-GR" sz="1400" b="1" i="0" u="none" strike="noStrike">
                        <a:solidFill>
                          <a:srgbClr val="000000"/>
                        </a:solidFill>
                        <a:effectLst/>
                        <a:latin typeface="Calibri" panose="020F0502020204030204" pitchFamily="34" charset="0"/>
                      </a:endParaRPr>
                    </a:p>
                  </a:txBody>
                  <a:tcPr marL="11744" marR="11744" marT="11744" marB="0" anchor="b"/>
                </a:tc>
                <a:extLst>
                  <a:ext uri="{0D108BD9-81ED-4DB2-BD59-A6C34878D82A}">
                    <a16:rowId xmlns:a16="http://schemas.microsoft.com/office/drawing/2014/main" val="10019"/>
                  </a:ext>
                </a:extLst>
              </a:tr>
              <a:tr h="287930">
                <a:tc gridSpan="2">
                  <a:txBody>
                    <a:bodyPr/>
                    <a:lstStyle/>
                    <a:p>
                      <a:pPr algn="l" fontAlgn="b"/>
                      <a:r>
                        <a:rPr lang="el-GR" sz="1400" u="none" strike="noStrike">
                          <a:effectLst/>
                        </a:rPr>
                        <a:t>ΒΙΟΤΕΧΝΙΕΣ - ΚΑΤΑΣΚΕΥΕΣ</a:t>
                      </a:r>
                      <a:endParaRPr lang="el-GR" sz="1400" b="1" i="0" u="none" strike="noStrike">
                        <a:solidFill>
                          <a:srgbClr val="000000"/>
                        </a:solidFill>
                        <a:effectLst/>
                        <a:latin typeface="Calibri" panose="020F0502020204030204" pitchFamily="34" charset="0"/>
                      </a:endParaRPr>
                    </a:p>
                  </a:txBody>
                  <a:tcPr marL="11744" marR="11744" marT="11744" marB="0" anchor="b"/>
                </a:tc>
                <a:tc hMerge="1">
                  <a:txBody>
                    <a:bodyPr/>
                    <a:lstStyle/>
                    <a:p>
                      <a:endParaRPr lang="el-GR"/>
                    </a:p>
                  </a:txBody>
                  <a:tcPr/>
                </a:tc>
                <a:tc>
                  <a:txBody>
                    <a:bodyPr/>
                    <a:lstStyle/>
                    <a:p>
                      <a:pPr algn="r" fontAlgn="b"/>
                      <a:r>
                        <a:rPr lang="el-GR" sz="1400" u="none" strike="noStrike">
                          <a:effectLst/>
                        </a:rPr>
                        <a:t>3</a:t>
                      </a:r>
                      <a:endParaRPr lang="el-GR" sz="1400" b="1" i="0" u="none" strike="noStrike">
                        <a:solidFill>
                          <a:srgbClr val="000000"/>
                        </a:solidFill>
                        <a:effectLst/>
                        <a:latin typeface="Calibri" panose="020F0502020204030204" pitchFamily="34" charset="0"/>
                      </a:endParaRPr>
                    </a:p>
                  </a:txBody>
                  <a:tcPr marL="11744" marR="11744" marT="11744" marB="0" anchor="b"/>
                </a:tc>
                <a:tc>
                  <a:txBody>
                    <a:bodyPr/>
                    <a:lstStyle/>
                    <a:p>
                      <a:pPr algn="r" fontAlgn="b"/>
                      <a:r>
                        <a:rPr lang="el-GR" sz="1400" u="none" strike="noStrike" dirty="0">
                          <a:effectLst/>
                        </a:rPr>
                        <a:t>391.399,04</a:t>
                      </a:r>
                      <a:endParaRPr lang="el-GR" sz="1400" b="1" i="0" u="none" strike="noStrike" dirty="0">
                        <a:solidFill>
                          <a:srgbClr val="000000"/>
                        </a:solidFill>
                        <a:effectLst/>
                        <a:latin typeface="Calibri" panose="020F0502020204030204" pitchFamily="34" charset="0"/>
                      </a:endParaRPr>
                    </a:p>
                  </a:txBody>
                  <a:tcPr marL="11744" marR="11744" marT="11744" marB="0" anchor="b"/>
                </a:tc>
                <a:extLst>
                  <a:ext uri="{0D108BD9-81ED-4DB2-BD59-A6C34878D82A}">
                    <a16:rowId xmlns:a16="http://schemas.microsoft.com/office/drawing/2014/main" val="10020"/>
                  </a:ext>
                </a:extLst>
              </a:tr>
              <a:tr h="287930">
                <a:tc>
                  <a:txBody>
                    <a:bodyPr/>
                    <a:lstStyle/>
                    <a:p>
                      <a:pPr algn="l" fontAlgn="b"/>
                      <a:r>
                        <a:rPr lang="el-GR" sz="1400" u="none" strike="noStrike">
                          <a:effectLst/>
                        </a:rPr>
                        <a:t>ΚΑΦΕ - ΕΣΤΙΑΤΟΡΙΑ</a:t>
                      </a:r>
                      <a:endParaRPr lang="el-GR" sz="1400" b="1" i="0" u="none" strike="noStrike">
                        <a:solidFill>
                          <a:srgbClr val="000000"/>
                        </a:solidFill>
                        <a:effectLst/>
                        <a:latin typeface="Calibri" panose="020F0502020204030204" pitchFamily="34" charset="0"/>
                      </a:endParaRPr>
                    </a:p>
                  </a:txBody>
                  <a:tcPr marL="11744" marR="11744" marT="11744" marB="0" anchor="b"/>
                </a:tc>
                <a:tc>
                  <a:txBody>
                    <a:bodyPr/>
                    <a:lstStyle/>
                    <a:p>
                      <a:pPr algn="l" fontAlgn="b"/>
                      <a:r>
                        <a:rPr lang="el-GR" sz="1400" u="none" strike="noStrike" dirty="0">
                          <a:effectLst/>
                        </a:rPr>
                        <a:t> </a:t>
                      </a:r>
                      <a:endParaRPr lang="el-GR" sz="1400" b="1" i="0" u="none" strike="noStrike" dirty="0">
                        <a:solidFill>
                          <a:srgbClr val="000000"/>
                        </a:solidFill>
                        <a:effectLst/>
                        <a:latin typeface="Calibri" panose="020F0502020204030204" pitchFamily="34" charset="0"/>
                      </a:endParaRPr>
                    </a:p>
                  </a:txBody>
                  <a:tcPr marL="11744" marR="11744" marT="11744" marB="0" anchor="b"/>
                </a:tc>
                <a:tc>
                  <a:txBody>
                    <a:bodyPr/>
                    <a:lstStyle/>
                    <a:p>
                      <a:pPr algn="r" fontAlgn="b"/>
                      <a:r>
                        <a:rPr lang="el-GR" sz="1400" u="none" strike="noStrike">
                          <a:effectLst/>
                        </a:rPr>
                        <a:t>10</a:t>
                      </a:r>
                      <a:endParaRPr lang="el-GR" sz="1400" b="1" i="0" u="none" strike="noStrike">
                        <a:solidFill>
                          <a:srgbClr val="000000"/>
                        </a:solidFill>
                        <a:effectLst/>
                        <a:latin typeface="Calibri" panose="020F0502020204030204" pitchFamily="34" charset="0"/>
                      </a:endParaRPr>
                    </a:p>
                  </a:txBody>
                  <a:tcPr marL="11744" marR="11744" marT="11744" marB="0" anchor="b"/>
                </a:tc>
                <a:tc>
                  <a:txBody>
                    <a:bodyPr/>
                    <a:lstStyle/>
                    <a:p>
                      <a:pPr algn="r" fontAlgn="b"/>
                      <a:r>
                        <a:rPr lang="el-GR" sz="1400" u="none" strike="noStrike" dirty="0">
                          <a:effectLst/>
                        </a:rPr>
                        <a:t>495.984,97</a:t>
                      </a:r>
                      <a:endParaRPr lang="el-GR" sz="1400" b="1" i="0" u="none" strike="noStrike" dirty="0">
                        <a:solidFill>
                          <a:srgbClr val="000000"/>
                        </a:solidFill>
                        <a:effectLst/>
                        <a:latin typeface="Calibri" panose="020F0502020204030204" pitchFamily="34" charset="0"/>
                      </a:endParaRPr>
                    </a:p>
                  </a:txBody>
                  <a:tcPr marL="11744" marR="11744" marT="11744" marB="0" anchor="b"/>
                </a:tc>
                <a:extLst>
                  <a:ext uri="{0D108BD9-81ED-4DB2-BD59-A6C34878D82A}">
                    <a16:rowId xmlns:a16="http://schemas.microsoft.com/office/drawing/2014/main" val="10021"/>
                  </a:ext>
                </a:extLst>
              </a:tr>
              <a:tr h="287930">
                <a:tc>
                  <a:txBody>
                    <a:bodyPr/>
                    <a:lstStyle/>
                    <a:p>
                      <a:pPr algn="l" fontAlgn="b"/>
                      <a:r>
                        <a:rPr lang="el-GR" sz="1400" u="none" strike="noStrike">
                          <a:effectLst/>
                        </a:rPr>
                        <a:t>ΚΑΤΑΛΥΜΑΤΑ</a:t>
                      </a:r>
                      <a:endParaRPr lang="el-GR" sz="1400" b="1" i="0" u="none" strike="noStrike">
                        <a:solidFill>
                          <a:srgbClr val="000000"/>
                        </a:solidFill>
                        <a:effectLst/>
                        <a:latin typeface="Calibri" panose="020F0502020204030204" pitchFamily="34" charset="0"/>
                      </a:endParaRPr>
                    </a:p>
                  </a:txBody>
                  <a:tcPr marL="11744" marR="11744" marT="11744" marB="0" anchor="b"/>
                </a:tc>
                <a:tc>
                  <a:txBody>
                    <a:bodyPr/>
                    <a:lstStyle/>
                    <a:p>
                      <a:pPr algn="l" fontAlgn="b"/>
                      <a:r>
                        <a:rPr lang="el-GR" sz="1400" u="none" strike="noStrike">
                          <a:effectLst/>
                        </a:rPr>
                        <a:t> </a:t>
                      </a:r>
                      <a:endParaRPr lang="el-GR" sz="1400" b="1" i="0" u="none" strike="noStrike">
                        <a:solidFill>
                          <a:srgbClr val="000000"/>
                        </a:solidFill>
                        <a:effectLst/>
                        <a:latin typeface="Calibri" panose="020F0502020204030204" pitchFamily="34" charset="0"/>
                      </a:endParaRPr>
                    </a:p>
                  </a:txBody>
                  <a:tcPr marL="11744" marR="11744" marT="11744" marB="0" anchor="b"/>
                </a:tc>
                <a:tc>
                  <a:txBody>
                    <a:bodyPr/>
                    <a:lstStyle/>
                    <a:p>
                      <a:pPr algn="r" fontAlgn="b"/>
                      <a:r>
                        <a:rPr lang="el-GR" sz="1400" u="none" strike="noStrike">
                          <a:effectLst/>
                        </a:rPr>
                        <a:t>8</a:t>
                      </a:r>
                      <a:endParaRPr lang="el-GR" sz="1400" b="1" i="0" u="none" strike="noStrike">
                        <a:solidFill>
                          <a:srgbClr val="000000"/>
                        </a:solidFill>
                        <a:effectLst/>
                        <a:latin typeface="Calibri" panose="020F0502020204030204" pitchFamily="34" charset="0"/>
                      </a:endParaRPr>
                    </a:p>
                  </a:txBody>
                  <a:tcPr marL="11744" marR="11744" marT="11744" marB="0" anchor="b"/>
                </a:tc>
                <a:tc>
                  <a:txBody>
                    <a:bodyPr/>
                    <a:lstStyle/>
                    <a:p>
                      <a:pPr algn="r" fontAlgn="b"/>
                      <a:r>
                        <a:rPr lang="el-GR" sz="1400" u="none" strike="noStrike" dirty="0">
                          <a:effectLst/>
                        </a:rPr>
                        <a:t>1.379.499,29</a:t>
                      </a:r>
                      <a:endParaRPr lang="el-GR" sz="1400" b="1" i="0" u="none" strike="noStrike" dirty="0">
                        <a:solidFill>
                          <a:srgbClr val="000000"/>
                        </a:solidFill>
                        <a:effectLst/>
                        <a:latin typeface="Calibri" panose="020F0502020204030204" pitchFamily="34" charset="0"/>
                      </a:endParaRPr>
                    </a:p>
                  </a:txBody>
                  <a:tcPr marL="11744" marR="11744" marT="11744" marB="0" anchor="b"/>
                </a:tc>
                <a:extLst>
                  <a:ext uri="{0D108BD9-81ED-4DB2-BD59-A6C34878D82A}">
                    <a16:rowId xmlns:a16="http://schemas.microsoft.com/office/drawing/2014/main" val="10022"/>
                  </a:ext>
                </a:extLst>
              </a:tr>
              <a:tr h="287930">
                <a:tc>
                  <a:txBody>
                    <a:bodyPr/>
                    <a:lstStyle/>
                    <a:p>
                      <a:pPr algn="l" fontAlgn="b"/>
                      <a:r>
                        <a:rPr lang="el-GR" sz="1400" u="none" strike="noStrike">
                          <a:effectLst/>
                        </a:rPr>
                        <a:t>ΚΤΗΝΙΑΤΡΙΟ</a:t>
                      </a:r>
                      <a:endParaRPr lang="el-GR" sz="1400" b="1" i="0" u="none" strike="noStrike">
                        <a:solidFill>
                          <a:srgbClr val="000000"/>
                        </a:solidFill>
                        <a:effectLst/>
                        <a:latin typeface="Calibri" panose="020F0502020204030204" pitchFamily="34" charset="0"/>
                      </a:endParaRPr>
                    </a:p>
                  </a:txBody>
                  <a:tcPr marL="11744" marR="11744" marT="11744" marB="0" anchor="b"/>
                </a:tc>
                <a:tc>
                  <a:txBody>
                    <a:bodyPr/>
                    <a:lstStyle/>
                    <a:p>
                      <a:pPr algn="l" fontAlgn="b"/>
                      <a:r>
                        <a:rPr lang="el-GR" sz="1400" u="none" strike="noStrike">
                          <a:effectLst/>
                        </a:rPr>
                        <a:t> </a:t>
                      </a:r>
                      <a:endParaRPr lang="el-GR" sz="1400" b="1" i="0" u="none" strike="noStrike">
                        <a:solidFill>
                          <a:srgbClr val="000000"/>
                        </a:solidFill>
                        <a:effectLst/>
                        <a:latin typeface="Calibri" panose="020F0502020204030204" pitchFamily="34" charset="0"/>
                      </a:endParaRPr>
                    </a:p>
                  </a:txBody>
                  <a:tcPr marL="11744" marR="11744" marT="11744" marB="0" anchor="b"/>
                </a:tc>
                <a:tc>
                  <a:txBody>
                    <a:bodyPr/>
                    <a:lstStyle/>
                    <a:p>
                      <a:pPr algn="r" fontAlgn="b"/>
                      <a:r>
                        <a:rPr lang="el-GR" sz="1400" u="none" strike="noStrike">
                          <a:effectLst/>
                        </a:rPr>
                        <a:t>1</a:t>
                      </a:r>
                      <a:endParaRPr lang="el-GR" sz="1400" b="1" i="0" u="none" strike="noStrike">
                        <a:solidFill>
                          <a:srgbClr val="000000"/>
                        </a:solidFill>
                        <a:effectLst/>
                        <a:latin typeface="Calibri" panose="020F0502020204030204" pitchFamily="34" charset="0"/>
                      </a:endParaRPr>
                    </a:p>
                  </a:txBody>
                  <a:tcPr marL="11744" marR="11744" marT="11744" marB="0" anchor="b"/>
                </a:tc>
                <a:tc>
                  <a:txBody>
                    <a:bodyPr/>
                    <a:lstStyle/>
                    <a:p>
                      <a:pPr algn="r" fontAlgn="b"/>
                      <a:r>
                        <a:rPr lang="el-GR" sz="1400" u="none" strike="noStrike" dirty="0">
                          <a:effectLst/>
                        </a:rPr>
                        <a:t>5.948,95</a:t>
                      </a:r>
                      <a:endParaRPr lang="el-GR" sz="1400" b="1" i="0" u="none" strike="noStrike" dirty="0">
                        <a:solidFill>
                          <a:srgbClr val="000000"/>
                        </a:solidFill>
                        <a:effectLst/>
                        <a:latin typeface="Calibri" panose="020F0502020204030204" pitchFamily="34" charset="0"/>
                      </a:endParaRPr>
                    </a:p>
                  </a:txBody>
                  <a:tcPr marL="11744" marR="11744" marT="11744" marB="0" anchor="b"/>
                </a:tc>
                <a:extLst>
                  <a:ext uri="{0D108BD9-81ED-4DB2-BD59-A6C34878D82A}">
                    <a16:rowId xmlns:a16="http://schemas.microsoft.com/office/drawing/2014/main" val="10023"/>
                  </a:ext>
                </a:extLst>
              </a:tr>
              <a:tr h="287930">
                <a:tc gridSpan="2">
                  <a:txBody>
                    <a:bodyPr/>
                    <a:lstStyle/>
                    <a:p>
                      <a:pPr algn="l" fontAlgn="b"/>
                      <a:r>
                        <a:rPr lang="el-GR" sz="1400" u="none" strike="noStrike">
                          <a:effectLst/>
                        </a:rPr>
                        <a:t>ΕΝΝΑΛΑΚΤΙΚΟΣ ΤΟΥΡΙΣΜΟΣ</a:t>
                      </a:r>
                      <a:endParaRPr lang="el-GR" sz="1400" b="1" i="0" u="none" strike="noStrike">
                        <a:solidFill>
                          <a:srgbClr val="000000"/>
                        </a:solidFill>
                        <a:effectLst/>
                        <a:latin typeface="Calibri" panose="020F0502020204030204" pitchFamily="34" charset="0"/>
                      </a:endParaRPr>
                    </a:p>
                  </a:txBody>
                  <a:tcPr marL="11744" marR="11744" marT="11744" marB="0" anchor="b"/>
                </a:tc>
                <a:tc hMerge="1">
                  <a:txBody>
                    <a:bodyPr/>
                    <a:lstStyle/>
                    <a:p>
                      <a:endParaRPr lang="el-GR"/>
                    </a:p>
                  </a:txBody>
                  <a:tcPr/>
                </a:tc>
                <a:tc>
                  <a:txBody>
                    <a:bodyPr/>
                    <a:lstStyle/>
                    <a:p>
                      <a:pPr algn="r" fontAlgn="b"/>
                      <a:r>
                        <a:rPr lang="el-GR" sz="1400" u="none" strike="noStrike">
                          <a:effectLst/>
                        </a:rPr>
                        <a:t>1</a:t>
                      </a:r>
                      <a:endParaRPr lang="el-GR" sz="1400" b="1" i="0" u="none" strike="noStrike">
                        <a:solidFill>
                          <a:srgbClr val="000000"/>
                        </a:solidFill>
                        <a:effectLst/>
                        <a:latin typeface="Calibri" panose="020F0502020204030204" pitchFamily="34" charset="0"/>
                      </a:endParaRPr>
                    </a:p>
                  </a:txBody>
                  <a:tcPr marL="11744" marR="11744" marT="11744" marB="0" anchor="b"/>
                </a:tc>
                <a:tc>
                  <a:txBody>
                    <a:bodyPr/>
                    <a:lstStyle/>
                    <a:p>
                      <a:pPr algn="r" fontAlgn="b"/>
                      <a:r>
                        <a:rPr lang="el-GR" sz="1400" u="none" strike="noStrike" dirty="0">
                          <a:effectLst/>
                        </a:rPr>
                        <a:t>36.981,89</a:t>
                      </a:r>
                      <a:endParaRPr lang="el-GR" sz="1400" b="1" i="0" u="none" strike="noStrike" dirty="0">
                        <a:solidFill>
                          <a:srgbClr val="000000"/>
                        </a:solidFill>
                        <a:effectLst/>
                        <a:latin typeface="Calibri" panose="020F0502020204030204" pitchFamily="34" charset="0"/>
                      </a:endParaRPr>
                    </a:p>
                  </a:txBody>
                  <a:tcPr marL="11744" marR="11744" marT="11744" marB="0" anchor="b"/>
                </a:tc>
                <a:extLst>
                  <a:ext uri="{0D108BD9-81ED-4DB2-BD59-A6C34878D82A}">
                    <a16:rowId xmlns:a16="http://schemas.microsoft.com/office/drawing/2014/main" val="10024"/>
                  </a:ext>
                </a:extLst>
              </a:tr>
              <a:tr h="287930">
                <a:tc>
                  <a:txBody>
                    <a:bodyPr/>
                    <a:lstStyle/>
                    <a:p>
                      <a:pPr algn="l" fontAlgn="b"/>
                      <a:r>
                        <a:rPr lang="el-GR" sz="1400" u="none" strike="noStrike">
                          <a:effectLst/>
                        </a:rPr>
                        <a:t>ΠΑΙΔΙΚΟΣ ΣΤΑΘΜΟΣ</a:t>
                      </a:r>
                      <a:endParaRPr lang="el-GR" sz="1400" b="1" i="0" u="none" strike="noStrike">
                        <a:solidFill>
                          <a:srgbClr val="000000"/>
                        </a:solidFill>
                        <a:effectLst/>
                        <a:latin typeface="Calibri" panose="020F0502020204030204" pitchFamily="34" charset="0"/>
                      </a:endParaRPr>
                    </a:p>
                  </a:txBody>
                  <a:tcPr marL="11744" marR="11744" marT="11744" marB="0" anchor="b"/>
                </a:tc>
                <a:tc>
                  <a:txBody>
                    <a:bodyPr/>
                    <a:lstStyle/>
                    <a:p>
                      <a:pPr algn="l" fontAlgn="b"/>
                      <a:r>
                        <a:rPr lang="el-GR" sz="1400" u="none" strike="noStrike">
                          <a:effectLst/>
                        </a:rPr>
                        <a:t> </a:t>
                      </a:r>
                      <a:endParaRPr lang="el-GR" sz="1400" b="1" i="0" u="none" strike="noStrike">
                        <a:solidFill>
                          <a:srgbClr val="000000"/>
                        </a:solidFill>
                        <a:effectLst/>
                        <a:latin typeface="Calibri" panose="020F0502020204030204" pitchFamily="34" charset="0"/>
                      </a:endParaRPr>
                    </a:p>
                  </a:txBody>
                  <a:tcPr marL="11744" marR="11744" marT="11744" marB="0" anchor="b"/>
                </a:tc>
                <a:tc>
                  <a:txBody>
                    <a:bodyPr/>
                    <a:lstStyle/>
                    <a:p>
                      <a:pPr algn="r" fontAlgn="b"/>
                      <a:r>
                        <a:rPr lang="el-GR" sz="1400" u="none" strike="noStrike">
                          <a:effectLst/>
                        </a:rPr>
                        <a:t>1</a:t>
                      </a:r>
                      <a:endParaRPr lang="el-GR" sz="1400" b="1" i="0" u="none" strike="noStrike">
                        <a:solidFill>
                          <a:srgbClr val="000000"/>
                        </a:solidFill>
                        <a:effectLst/>
                        <a:latin typeface="Calibri" panose="020F0502020204030204" pitchFamily="34" charset="0"/>
                      </a:endParaRPr>
                    </a:p>
                  </a:txBody>
                  <a:tcPr marL="11744" marR="11744" marT="11744" marB="0" anchor="b"/>
                </a:tc>
                <a:tc>
                  <a:txBody>
                    <a:bodyPr/>
                    <a:lstStyle/>
                    <a:p>
                      <a:pPr algn="r" fontAlgn="b"/>
                      <a:r>
                        <a:rPr lang="el-GR" sz="1400" u="none" strike="noStrike" dirty="0">
                          <a:effectLst/>
                        </a:rPr>
                        <a:t>18.450,68</a:t>
                      </a:r>
                      <a:endParaRPr lang="el-GR" sz="1400" b="1" i="0" u="none" strike="noStrike" dirty="0">
                        <a:solidFill>
                          <a:srgbClr val="000000"/>
                        </a:solidFill>
                        <a:effectLst/>
                        <a:latin typeface="Calibri" panose="020F0502020204030204" pitchFamily="34" charset="0"/>
                      </a:endParaRPr>
                    </a:p>
                  </a:txBody>
                  <a:tcPr marL="11744" marR="11744" marT="11744" marB="0" anchor="b"/>
                </a:tc>
                <a:extLst>
                  <a:ext uri="{0D108BD9-81ED-4DB2-BD59-A6C34878D82A}">
                    <a16:rowId xmlns:a16="http://schemas.microsoft.com/office/drawing/2014/main" val="10025"/>
                  </a:ext>
                </a:extLst>
              </a:tr>
            </a:tbl>
          </a:graphicData>
        </a:graphic>
      </p:graphicFrame>
      <p:graphicFrame>
        <p:nvGraphicFramePr>
          <p:cNvPr id="5" name="Γράφημα 4"/>
          <p:cNvGraphicFramePr>
            <a:graphicFrameLocks/>
          </p:cNvGraphicFramePr>
          <p:nvPr/>
        </p:nvGraphicFramePr>
        <p:xfrm>
          <a:off x="7122969" y="242561"/>
          <a:ext cx="11019558" cy="460479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Γράφημα 5"/>
          <p:cNvGraphicFramePr>
            <a:graphicFrameLocks/>
          </p:cNvGraphicFramePr>
          <p:nvPr/>
        </p:nvGraphicFramePr>
        <p:xfrm>
          <a:off x="7341176" y="5346124"/>
          <a:ext cx="10474037" cy="447328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195454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a:stretch>
            <a:fillRect/>
          </a:stretch>
        </p:blipFill>
        <p:spPr>
          <a:xfrm>
            <a:off x="534389" y="1282535"/>
            <a:ext cx="17705573" cy="8839476"/>
          </a:xfrm>
          <a:prstGeom prst="rect">
            <a:avLst/>
          </a:prstGeom>
        </p:spPr>
      </p:pic>
    </p:spTree>
    <p:extLst>
      <p:ext uri="{BB962C8B-B14F-4D97-AF65-F5344CB8AC3E}">
        <p14:creationId xmlns:p14="http://schemas.microsoft.com/office/powerpoint/2010/main" val="11460976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9FC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8896" b="38307"/>
          <a:stretch>
            <a:fillRect/>
          </a:stretch>
        </p:blipFill>
        <p:spPr>
          <a:xfrm>
            <a:off x="0" y="0"/>
            <a:ext cx="18288000" cy="3556986"/>
          </a:xfrm>
          <a:prstGeom prst="rect">
            <a:avLst/>
          </a:prstGeom>
        </p:spPr>
      </p:pic>
      <p:sp>
        <p:nvSpPr>
          <p:cNvPr id="3" name="TextBox 3"/>
          <p:cNvSpPr txBox="1"/>
          <p:nvPr/>
        </p:nvSpPr>
        <p:spPr>
          <a:xfrm>
            <a:off x="304800" y="4622843"/>
            <a:ext cx="6560347" cy="5386090"/>
          </a:xfrm>
          <a:prstGeom prst="rect">
            <a:avLst/>
          </a:prstGeom>
        </p:spPr>
        <p:txBody>
          <a:bodyPr wrap="square" lIns="0" tIns="0" rIns="0" bIns="0" rtlCol="0" anchor="t">
            <a:spAutoFit/>
          </a:bodyPr>
          <a:lstStyle/>
          <a:p>
            <a:pPr algn="ctr">
              <a:lnSpc>
                <a:spcPts val="6959"/>
              </a:lnSpc>
            </a:pPr>
            <a:r>
              <a:rPr lang="el-GR" sz="5800" b="1" dirty="0" err="1">
                <a:solidFill>
                  <a:srgbClr val="273755"/>
                </a:solidFill>
                <a:latin typeface="Montserrat Classic"/>
              </a:rPr>
              <a:t>ΕΠΑλΘ</a:t>
            </a:r>
            <a:r>
              <a:rPr lang="el-GR" sz="5800" b="1" dirty="0">
                <a:solidFill>
                  <a:srgbClr val="273755"/>
                </a:solidFill>
                <a:latin typeface="Montserrat Classic"/>
              </a:rPr>
              <a:t> 2014-2020</a:t>
            </a:r>
          </a:p>
          <a:p>
            <a:pPr algn="l">
              <a:lnSpc>
                <a:spcPts val="6959"/>
              </a:lnSpc>
            </a:pPr>
            <a:r>
              <a:rPr lang="el-GR" sz="5800" b="1" dirty="0">
                <a:solidFill>
                  <a:srgbClr val="273755"/>
                </a:solidFill>
                <a:latin typeface="Montserrat Classic"/>
              </a:rPr>
              <a:t>Προτεραιότητα 4</a:t>
            </a:r>
            <a:endParaRPr lang="en-US" sz="5800" b="1" dirty="0">
              <a:solidFill>
                <a:srgbClr val="273755"/>
              </a:solidFill>
              <a:latin typeface="Montserrat Classic"/>
            </a:endParaRPr>
          </a:p>
          <a:p>
            <a:pPr algn="ctr">
              <a:lnSpc>
                <a:spcPts val="6959"/>
              </a:lnSpc>
            </a:pPr>
            <a:r>
              <a:rPr lang="el-GR" sz="5800" dirty="0">
                <a:solidFill>
                  <a:srgbClr val="273755"/>
                </a:solidFill>
                <a:latin typeface="Montserrat Classic"/>
              </a:rPr>
              <a:t>«Αύξηση της απασχόλησης και της εδαφικής συνοχής»</a:t>
            </a:r>
            <a:endParaRPr lang="en-US" sz="5800" dirty="0">
              <a:solidFill>
                <a:srgbClr val="273755"/>
              </a:solidFill>
              <a:latin typeface="Montserrat Classic"/>
            </a:endParaRPr>
          </a:p>
        </p:txBody>
      </p:sp>
      <p:sp>
        <p:nvSpPr>
          <p:cNvPr id="4" name="TextBox 4"/>
          <p:cNvSpPr txBox="1"/>
          <p:nvPr/>
        </p:nvSpPr>
        <p:spPr>
          <a:xfrm>
            <a:off x="7093747" y="5143500"/>
            <a:ext cx="10732901" cy="4001095"/>
          </a:xfrm>
          <a:prstGeom prst="rect">
            <a:avLst/>
          </a:prstGeom>
        </p:spPr>
        <p:txBody>
          <a:bodyPr lIns="0" tIns="0" rIns="0" bIns="0" rtlCol="0" anchor="t">
            <a:spAutoFit/>
          </a:bodyPr>
          <a:lstStyle/>
          <a:p>
            <a:pPr marL="1141642" lvl="2" indent="-457200" algn="just">
              <a:lnSpc>
                <a:spcPts val="3853"/>
              </a:lnSpc>
              <a:buFont typeface="Arial" panose="020B0604020202020204" pitchFamily="34" charset="0"/>
              <a:buChar char="•"/>
            </a:pPr>
            <a:r>
              <a:rPr lang="el-GR" sz="3600" dirty="0">
                <a:solidFill>
                  <a:srgbClr val="273755"/>
                </a:solidFill>
              </a:rPr>
              <a:t>Προώθηση της οικονομικής ανάπτυξης, της κοινωνικής ένταξης, της δημιουργίας θέσεων εργασίας και της στήριξης της κινητικότητας του εργατικού δυναμικού στις παράκτιες και εσωτερικές κοινότητες που εξαρτώνται από την αλιεία και την υδατοκαλλιέργεια</a:t>
            </a:r>
          </a:p>
          <a:p>
            <a:pPr marL="1141642" lvl="2" indent="-457200" algn="just">
              <a:lnSpc>
                <a:spcPts val="3853"/>
              </a:lnSpc>
              <a:buFont typeface="Arial" panose="020B0604020202020204" pitchFamily="34" charset="0"/>
              <a:buChar char="•"/>
            </a:pPr>
            <a:r>
              <a:rPr lang="el-GR" sz="3600" dirty="0">
                <a:solidFill>
                  <a:srgbClr val="273755"/>
                </a:solidFill>
              </a:rPr>
              <a:t>Διαφοροποίηση των δραστηριοτήτων στο πλαίσιο της αλιείας και σε άλλους τομείς  της οικονομίας</a:t>
            </a:r>
          </a:p>
        </p:txBody>
      </p:sp>
      <p:sp>
        <p:nvSpPr>
          <p:cNvPr id="5" name="AutoShape 5"/>
          <p:cNvSpPr/>
          <p:nvPr/>
        </p:nvSpPr>
        <p:spPr>
          <a:xfrm>
            <a:off x="1028700" y="4429304"/>
            <a:ext cx="4492061" cy="193539"/>
          </a:xfrm>
          <a:prstGeom prst="rect">
            <a:avLst/>
          </a:prstGeom>
          <a:solidFill>
            <a:srgbClr val="8AABCA"/>
          </a:solidFill>
        </p:spPr>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16720" y="280988"/>
            <a:ext cx="15773400" cy="607220"/>
          </a:xfrm>
        </p:spPr>
        <p:txBody>
          <a:bodyPr rtlCol="0">
            <a:noAutofit/>
          </a:bodyPr>
          <a:lstStyle/>
          <a:p>
            <a:pPr>
              <a:defRPr/>
            </a:pPr>
            <a:r>
              <a:rPr lang="el-GR" sz="5400" b="1" dirty="0">
                <a:latin typeface="+mn-lt"/>
                <a:ea typeface="+mn-ea"/>
                <a:cs typeface="+mn-cs"/>
              </a:rPr>
              <a:t>Προτεραιότητα 4 του </a:t>
            </a:r>
            <a:r>
              <a:rPr lang="el-GR" sz="5400" b="1" dirty="0" err="1">
                <a:latin typeface="+mn-lt"/>
                <a:ea typeface="+mn-ea"/>
                <a:cs typeface="+mn-cs"/>
              </a:rPr>
              <a:t>ΕΠΑλΘ</a:t>
            </a:r>
            <a:r>
              <a:rPr lang="el-GR" sz="5400" b="1" dirty="0">
                <a:latin typeface="+mn-lt"/>
                <a:ea typeface="+mn-ea"/>
                <a:cs typeface="+mn-cs"/>
              </a:rPr>
              <a:t> – Πρόγραμμα αλιείας</a:t>
            </a:r>
          </a:p>
        </p:txBody>
      </p:sp>
      <p:sp>
        <p:nvSpPr>
          <p:cNvPr id="3" name="Ορθογώνιο 2"/>
          <p:cNvSpPr/>
          <p:nvPr/>
        </p:nvSpPr>
        <p:spPr>
          <a:xfrm>
            <a:off x="12311351" y="1651128"/>
            <a:ext cx="5502926" cy="7201972"/>
          </a:xfrm>
          <a:prstGeom prst="rect">
            <a:avLst/>
          </a:prstGeom>
        </p:spPr>
        <p:txBody>
          <a:bodyPr wrap="square">
            <a:spAutoFit/>
          </a:bodyPr>
          <a:lstStyle/>
          <a:p>
            <a:pPr>
              <a:defRPr/>
            </a:pPr>
            <a:r>
              <a:rPr lang="el-GR" sz="4200" dirty="0">
                <a:solidFill>
                  <a:schemeClr val="accent5">
                    <a:lumMod val="75000"/>
                  </a:schemeClr>
                </a:solidFill>
              </a:rPr>
              <a:t>Περιοχή παρέμβασης :</a:t>
            </a:r>
          </a:p>
          <a:p>
            <a:pPr>
              <a:defRPr/>
            </a:pPr>
            <a:r>
              <a:rPr lang="el-GR" sz="4200" dirty="0"/>
              <a:t>29 (23+6)Παραλίμνιοι οικισμοί</a:t>
            </a:r>
            <a:endParaRPr lang="en-US" sz="4200" dirty="0"/>
          </a:p>
          <a:p>
            <a:pPr>
              <a:defRPr/>
            </a:pPr>
            <a:endParaRPr lang="el-GR" sz="4200" dirty="0">
              <a:solidFill>
                <a:schemeClr val="accent5">
                  <a:lumMod val="75000"/>
                </a:schemeClr>
              </a:solidFill>
            </a:endParaRPr>
          </a:p>
          <a:p>
            <a:pPr>
              <a:defRPr/>
            </a:pPr>
            <a:r>
              <a:rPr lang="el-GR" sz="4200" dirty="0">
                <a:solidFill>
                  <a:schemeClr val="accent5">
                    <a:lumMod val="75000"/>
                  </a:schemeClr>
                </a:solidFill>
              </a:rPr>
              <a:t>Πληθυσμός περιοχής παρέμβασης:</a:t>
            </a:r>
            <a:r>
              <a:rPr lang="en-US" sz="4200" dirty="0"/>
              <a:t>15.000</a:t>
            </a:r>
            <a:endParaRPr lang="el-GR" sz="4200" dirty="0"/>
          </a:p>
          <a:p>
            <a:pPr>
              <a:defRPr/>
            </a:pPr>
            <a:endParaRPr lang="el-GR" sz="4200" dirty="0">
              <a:solidFill>
                <a:schemeClr val="accent5">
                  <a:lumMod val="75000"/>
                </a:schemeClr>
              </a:solidFill>
            </a:endParaRPr>
          </a:p>
          <a:p>
            <a:pPr>
              <a:defRPr/>
            </a:pPr>
            <a:endParaRPr lang="el-GR" sz="4200" dirty="0">
              <a:solidFill>
                <a:schemeClr val="accent5">
                  <a:lumMod val="75000"/>
                </a:schemeClr>
              </a:solidFill>
            </a:endParaRPr>
          </a:p>
          <a:p>
            <a:pPr>
              <a:defRPr/>
            </a:pPr>
            <a:r>
              <a:rPr lang="el-GR" sz="4200" dirty="0">
                <a:solidFill>
                  <a:schemeClr val="accent5">
                    <a:lumMod val="75000"/>
                  </a:schemeClr>
                </a:solidFill>
              </a:rPr>
              <a:t>Δημόσια Δαπάνη επενδυτικών σχεδίων: </a:t>
            </a:r>
            <a:r>
              <a:rPr lang="en-US" sz="4200" dirty="0"/>
              <a:t>1.</a:t>
            </a:r>
            <a:r>
              <a:rPr lang="el-GR" sz="4200" dirty="0"/>
              <a:t>1</a:t>
            </a:r>
            <a:r>
              <a:rPr lang="en-US" sz="4200" dirty="0"/>
              <a:t>00.000</a:t>
            </a:r>
            <a:r>
              <a:rPr lang="el-GR" sz="4200" dirty="0"/>
              <a:t>,00€.</a:t>
            </a:r>
          </a:p>
        </p:txBody>
      </p:sp>
      <p:pic>
        <p:nvPicPr>
          <p:cNvPr id="4" name="Εικόνα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9800" y="1651128"/>
            <a:ext cx="7779272" cy="7779272"/>
          </a:xfrm>
          <a:prstGeom prst="rect">
            <a:avLst/>
          </a:prstGeom>
        </p:spPr>
      </p:pic>
    </p:spTree>
    <p:extLst>
      <p:ext uri="{BB962C8B-B14F-4D97-AF65-F5344CB8AC3E}">
        <p14:creationId xmlns:p14="http://schemas.microsoft.com/office/powerpoint/2010/main" val="41384642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Τίτλος 1"/>
          <p:cNvSpPr>
            <a:spLocks noGrp="1"/>
          </p:cNvSpPr>
          <p:nvPr>
            <p:ph type="title" idx="4294967295"/>
          </p:nvPr>
        </p:nvSpPr>
        <p:spPr>
          <a:xfrm>
            <a:off x="636026" y="1188614"/>
            <a:ext cx="6899513" cy="926622"/>
          </a:xfrm>
        </p:spPr>
        <p:txBody>
          <a:bodyPr rtlCol="0">
            <a:normAutofit fontScale="90000"/>
          </a:bodyPr>
          <a:lstStyle/>
          <a:p>
            <a:pPr>
              <a:defRPr/>
            </a:pPr>
            <a:br>
              <a:rPr lang="el-GR" sz="4200" b="1" dirty="0">
                <a:solidFill>
                  <a:srgbClr val="002060"/>
                </a:solidFill>
                <a:latin typeface="Calibri" pitchFamily="34" charset="0"/>
              </a:rPr>
            </a:br>
            <a:r>
              <a:rPr lang="el-GR" sz="5400" b="1" dirty="0">
                <a:solidFill>
                  <a:srgbClr val="002060"/>
                </a:solidFill>
                <a:latin typeface="Calibri" pitchFamily="34" charset="0"/>
              </a:rPr>
              <a:t>Ιδιωτικές επενδύσεις</a:t>
            </a:r>
            <a:br>
              <a:rPr lang="el-GR" sz="4800" b="1" dirty="0">
                <a:solidFill>
                  <a:srgbClr val="002060"/>
                </a:solidFill>
              </a:rPr>
            </a:br>
            <a:endParaRPr lang="el-GR" sz="4800" dirty="0">
              <a:solidFill>
                <a:srgbClr val="002060"/>
              </a:solidFill>
            </a:endParaRPr>
          </a:p>
        </p:txBody>
      </p:sp>
      <p:sp>
        <p:nvSpPr>
          <p:cNvPr id="53250" name="Θέση περιεχομένου 2"/>
          <p:cNvSpPr>
            <a:spLocks noGrp="1"/>
          </p:cNvSpPr>
          <p:nvPr>
            <p:ph idx="4294967295"/>
          </p:nvPr>
        </p:nvSpPr>
        <p:spPr>
          <a:xfrm>
            <a:off x="287387" y="2447956"/>
            <a:ext cx="10107029" cy="7582904"/>
          </a:xfrm>
          <a:ln>
            <a:solidFill>
              <a:schemeClr val="bg1"/>
            </a:solidFill>
          </a:ln>
        </p:spPr>
        <p:txBody>
          <a:bodyPr rtlCol="0">
            <a:normAutofit/>
          </a:bodyPr>
          <a:lstStyle/>
          <a:p>
            <a:pPr lvl="1">
              <a:defRPr/>
            </a:pPr>
            <a:r>
              <a:rPr lang="el-GR" dirty="0"/>
              <a:t>ανάπτυξη του αλιευτικού τουρισμού </a:t>
            </a:r>
          </a:p>
          <a:p>
            <a:pPr lvl="1">
              <a:defRPr/>
            </a:pPr>
            <a:r>
              <a:rPr lang="el-GR" dirty="0"/>
              <a:t>χώροι εστίασης, αναψυχής</a:t>
            </a:r>
          </a:p>
          <a:p>
            <a:pPr lvl="1">
              <a:defRPr/>
            </a:pPr>
            <a:r>
              <a:rPr lang="el-GR" dirty="0"/>
              <a:t>επενδύσεις που θα βελτιώσουν την ασφάλεια και τις συνθήκες εργασίας των αλιέων</a:t>
            </a:r>
          </a:p>
          <a:p>
            <a:pPr lvl="1">
              <a:defRPr/>
            </a:pPr>
            <a:r>
              <a:rPr lang="el-GR" dirty="0"/>
              <a:t>επιχειρήσεις που αφορούν στη συντήρηση και επισκευή αλιευτικών σκαφών, μηχανών και γενικότερα εξοπλισμού αλιείας</a:t>
            </a:r>
          </a:p>
          <a:p>
            <a:pPr lvl="1">
              <a:defRPr/>
            </a:pPr>
            <a:r>
              <a:rPr lang="el-GR" dirty="0"/>
              <a:t>μονάδες μεταποίησης αλιευτικών προϊόντων της τοπικής παραγωγής (μεταποίηση, συσκευαστήρια, ψυκτικοί ή αποθηκευτικοί χώροι), </a:t>
            </a:r>
          </a:p>
          <a:p>
            <a:pPr lvl="1">
              <a:defRPr/>
            </a:pPr>
            <a:r>
              <a:rPr lang="el-GR" dirty="0"/>
              <a:t>ιχθυοκαλλιέργεια</a:t>
            </a:r>
          </a:p>
          <a:p>
            <a:pPr marL="685800" lvl="1" indent="0">
              <a:buNone/>
              <a:defRPr/>
            </a:pPr>
            <a:endParaRPr lang="el-GR" dirty="0"/>
          </a:p>
          <a:p>
            <a:pPr marL="0" indent="0">
              <a:buNone/>
              <a:defRPr/>
            </a:pPr>
            <a:r>
              <a:rPr lang="el-GR" sz="2700" b="1" dirty="0">
                <a:solidFill>
                  <a:schemeClr val="accent1"/>
                </a:solidFill>
              </a:rPr>
              <a:t>Δικαιούχοι : φυσικά και νομικά πρόσωπα, που κατοικούν μόνιμα, ή που δραστηριοποιούνται στην περιοχή παρέμβασης</a:t>
            </a:r>
          </a:p>
          <a:p>
            <a:pPr marL="0" indent="0">
              <a:defRPr/>
            </a:pPr>
            <a:endParaRPr lang="el-GR" dirty="0"/>
          </a:p>
        </p:txBody>
      </p:sp>
      <p:sp>
        <p:nvSpPr>
          <p:cNvPr id="6" name="Τίτλος 1"/>
          <p:cNvSpPr>
            <a:spLocks noGrp="1"/>
          </p:cNvSpPr>
          <p:nvPr>
            <p:ph type="title"/>
          </p:nvPr>
        </p:nvSpPr>
        <p:spPr>
          <a:xfrm>
            <a:off x="730700" y="363614"/>
            <a:ext cx="15773400" cy="607220"/>
          </a:xfrm>
        </p:spPr>
        <p:txBody>
          <a:bodyPr rtlCol="0">
            <a:noAutofit/>
          </a:bodyPr>
          <a:lstStyle/>
          <a:p>
            <a:pPr>
              <a:defRPr/>
            </a:pPr>
            <a:r>
              <a:rPr lang="el-GR" sz="5400" b="1" dirty="0">
                <a:latin typeface="+mn-lt"/>
                <a:ea typeface="+mn-ea"/>
                <a:cs typeface="+mn-cs"/>
              </a:rPr>
              <a:t>Προτεραιότητα 4 του </a:t>
            </a:r>
            <a:r>
              <a:rPr lang="el-GR" sz="5400" b="1" dirty="0" err="1">
                <a:latin typeface="+mn-lt"/>
                <a:ea typeface="+mn-ea"/>
                <a:cs typeface="+mn-cs"/>
              </a:rPr>
              <a:t>ΕΠΑλΘ</a:t>
            </a:r>
            <a:r>
              <a:rPr lang="el-GR" sz="5400" b="1" dirty="0">
                <a:latin typeface="+mn-lt"/>
                <a:ea typeface="+mn-ea"/>
                <a:cs typeface="+mn-cs"/>
              </a:rPr>
              <a:t> – Πρόγραμμα αλιείας</a:t>
            </a:r>
          </a:p>
        </p:txBody>
      </p:sp>
      <p:pic>
        <p:nvPicPr>
          <p:cNvPr id="3" name="Εικόνα 2"/>
          <p:cNvPicPr>
            <a:picLocks noChangeAspect="1"/>
          </p:cNvPicPr>
          <p:nvPr/>
        </p:nvPicPr>
        <p:blipFill>
          <a:blip r:embed="rId2"/>
          <a:stretch>
            <a:fillRect/>
          </a:stretch>
        </p:blipFill>
        <p:spPr>
          <a:xfrm>
            <a:off x="10972800" y="1188614"/>
            <a:ext cx="6674015" cy="5017344"/>
          </a:xfrm>
          <a:prstGeom prst="rect">
            <a:avLst/>
          </a:prstGeom>
        </p:spPr>
      </p:pic>
      <p:pic>
        <p:nvPicPr>
          <p:cNvPr id="4" name="Εικόνα 3"/>
          <p:cNvPicPr>
            <a:picLocks noChangeAspect="1"/>
          </p:cNvPicPr>
          <p:nvPr/>
        </p:nvPicPr>
        <p:blipFill>
          <a:blip r:embed="rId3"/>
          <a:stretch>
            <a:fillRect/>
          </a:stretch>
        </p:blipFill>
        <p:spPr>
          <a:xfrm>
            <a:off x="10972799" y="5965775"/>
            <a:ext cx="6674015" cy="4067242"/>
          </a:xfrm>
          <a:prstGeom prst="rect">
            <a:avLst/>
          </a:prstGeom>
        </p:spPr>
      </p:pic>
    </p:spTree>
    <p:extLst>
      <p:ext uri="{BB962C8B-B14F-4D97-AF65-F5344CB8AC3E}">
        <p14:creationId xmlns:p14="http://schemas.microsoft.com/office/powerpoint/2010/main" val="21813395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838200" y="2039498"/>
            <a:ext cx="8275819" cy="7122404"/>
          </a:xfrm>
        </p:spPr>
        <p:txBody>
          <a:bodyPr vert="horz" rtlCol="0">
            <a:normAutofit fontScale="70000" lnSpcReduction="20000"/>
          </a:bodyPr>
          <a:lstStyle/>
          <a:p>
            <a:pPr lvl="1" algn="just">
              <a:spcBef>
                <a:spcPts val="1800"/>
              </a:spcBef>
              <a:spcAft>
                <a:spcPts val="1800"/>
              </a:spcAft>
              <a:buFont typeface="Wingdings 3" charset="2"/>
              <a:buChar char=""/>
              <a:defRPr/>
            </a:pPr>
            <a:r>
              <a:rPr lang="el-GR" altLang="el-GR" sz="3000" dirty="0"/>
              <a:t>επενδύσεις βελτίωσης των υποδομών αλιευτικών λιμένων, τόπων εκφόρτωσης και </a:t>
            </a:r>
            <a:r>
              <a:rPr lang="el-GR" altLang="el-GR" sz="3000" dirty="0" err="1"/>
              <a:t>ιχθυοσκαλών</a:t>
            </a:r>
            <a:r>
              <a:rPr lang="el-GR" altLang="el-GR" sz="3000" dirty="0"/>
              <a:t>.</a:t>
            </a:r>
          </a:p>
          <a:p>
            <a:pPr lvl="1" algn="just">
              <a:spcBef>
                <a:spcPts val="1800"/>
              </a:spcBef>
              <a:spcAft>
                <a:spcPts val="1800"/>
              </a:spcAft>
              <a:buFont typeface="Wingdings 3" charset="2"/>
              <a:buChar char=""/>
              <a:defRPr/>
            </a:pPr>
            <a:r>
              <a:rPr lang="el-GR" sz="3000" dirty="0"/>
              <a:t>υποδομές μικρής κλίμακας για την ανάδειξη περιοχών φυσικού κάλλους, αξιοθέατων και μνημείων της φύσης ή του πολιτισμού (π.χ. σήμανση αξιοθέατων, μνημείων, θέσεις θέας) κλπ.</a:t>
            </a:r>
          </a:p>
          <a:p>
            <a:pPr lvl="1" algn="just">
              <a:spcBef>
                <a:spcPts val="1800"/>
              </a:spcBef>
              <a:spcAft>
                <a:spcPts val="1800"/>
              </a:spcAft>
              <a:buFont typeface="Wingdings 3" charset="2"/>
              <a:buChar char=""/>
              <a:defRPr/>
            </a:pPr>
            <a:r>
              <a:rPr lang="el-GR" altLang="el-GR" sz="3000" dirty="0"/>
              <a:t>Έργα στήριξης και προστασίας της υδρόβιας πανίδας και χλωρίδας εσωτερικών υδάτων.</a:t>
            </a:r>
            <a:r>
              <a:rPr lang="en-US" altLang="el-GR" sz="3000" dirty="0"/>
              <a:t> </a:t>
            </a:r>
            <a:endParaRPr lang="el-GR" altLang="el-GR" sz="3000" dirty="0"/>
          </a:p>
          <a:p>
            <a:pPr lvl="1" algn="just">
              <a:spcBef>
                <a:spcPts val="1800"/>
              </a:spcBef>
              <a:spcAft>
                <a:spcPts val="1800"/>
              </a:spcAft>
              <a:buFont typeface="Wingdings 3" charset="2"/>
              <a:buChar char=""/>
              <a:defRPr/>
            </a:pPr>
            <a:r>
              <a:rPr lang="el-GR" sz="3000" dirty="0"/>
              <a:t>παρεμβάσεις σε υφιστάμενα κτίρια για τη μετατροπή τους σε χώρους άσκησης πολιτιστικών δραστηριοτήτων ή άλλων δραστηριοτήτων, βιβλιοθήκες και γενικώς βελτίωση και ανάπλαση κοινοχρήστων χώρων </a:t>
            </a:r>
          </a:p>
          <a:p>
            <a:pPr lvl="1" algn="just">
              <a:spcBef>
                <a:spcPts val="1800"/>
              </a:spcBef>
              <a:spcAft>
                <a:spcPts val="1800"/>
              </a:spcAft>
              <a:buFont typeface="Wingdings 3" charset="2"/>
              <a:buChar char=""/>
              <a:defRPr/>
            </a:pPr>
            <a:r>
              <a:rPr lang="el-GR" sz="3000" dirty="0"/>
              <a:t>υποδομές για την ενθάρρυνση της τουριστικής δραστηριότητας και την βελτίωση της ποιότητας ζωής στις αλιευτικές περιοχές </a:t>
            </a:r>
          </a:p>
          <a:p>
            <a:pPr lvl="1" algn="just">
              <a:spcBef>
                <a:spcPts val="1800"/>
              </a:spcBef>
              <a:spcAft>
                <a:spcPts val="1800"/>
              </a:spcAft>
              <a:buFont typeface="Wingdings 3" charset="2"/>
              <a:buChar char=""/>
              <a:defRPr/>
            </a:pPr>
            <a:r>
              <a:rPr lang="el-GR" dirty="0"/>
              <a:t>συλλογικές δράσεις στήριξης της αλιείας και ευαισθητοποίησης των φορέων και των κατοίκων της περιοχής παρέμβασης</a:t>
            </a:r>
            <a:endParaRPr lang="el-GR" sz="3000" dirty="0"/>
          </a:p>
        </p:txBody>
      </p:sp>
      <p:sp>
        <p:nvSpPr>
          <p:cNvPr id="43011" name="Τίτλος 1"/>
          <p:cNvSpPr txBox="1">
            <a:spLocks/>
          </p:cNvSpPr>
          <p:nvPr/>
        </p:nvSpPr>
        <p:spPr bwMode="auto">
          <a:xfrm>
            <a:off x="2026445" y="742950"/>
            <a:ext cx="8268818" cy="1157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l-GR" altLang="el-GR" sz="6000" b="1" dirty="0">
                <a:solidFill>
                  <a:srgbClr val="002060"/>
                </a:solidFill>
              </a:rPr>
              <a:t>Δημόσιες επενδύσεις</a:t>
            </a:r>
            <a:br>
              <a:rPr lang="el-GR" altLang="el-GR" sz="3000" b="1" dirty="0">
                <a:solidFill>
                  <a:srgbClr val="262626"/>
                </a:solidFill>
                <a:latin typeface="Century Gothic" panose="020B0502020202020204" pitchFamily="34" charset="0"/>
              </a:rPr>
            </a:br>
            <a:endParaRPr lang="el-GR" altLang="el-GR" sz="3000" dirty="0">
              <a:solidFill>
                <a:srgbClr val="262626"/>
              </a:solidFill>
              <a:latin typeface="Century Gothic" panose="020B0502020202020204" pitchFamily="34" charset="0"/>
            </a:endParaRPr>
          </a:p>
        </p:txBody>
      </p:sp>
      <p:pic>
        <p:nvPicPr>
          <p:cNvPr id="2" name="Εικόνα 1"/>
          <p:cNvPicPr>
            <a:picLocks noChangeAspect="1"/>
          </p:cNvPicPr>
          <p:nvPr/>
        </p:nvPicPr>
        <p:blipFill>
          <a:blip r:embed="rId2"/>
          <a:stretch>
            <a:fillRect/>
          </a:stretch>
        </p:blipFill>
        <p:spPr>
          <a:xfrm>
            <a:off x="10134600" y="114291"/>
            <a:ext cx="7772400" cy="5843081"/>
          </a:xfrm>
          <a:prstGeom prst="rect">
            <a:avLst/>
          </a:prstGeom>
        </p:spPr>
      </p:pic>
      <p:pic>
        <p:nvPicPr>
          <p:cNvPr id="5" name="Εικόνα 4"/>
          <p:cNvPicPr>
            <a:picLocks noChangeAspect="1"/>
          </p:cNvPicPr>
          <p:nvPr/>
        </p:nvPicPr>
        <p:blipFill>
          <a:blip r:embed="rId3"/>
          <a:stretch>
            <a:fillRect/>
          </a:stretch>
        </p:blipFill>
        <p:spPr>
          <a:xfrm>
            <a:off x="14060870" y="6151795"/>
            <a:ext cx="4211890" cy="3166386"/>
          </a:xfrm>
          <a:prstGeom prst="rect">
            <a:avLst/>
          </a:prstGeom>
        </p:spPr>
      </p:pic>
      <p:pic>
        <p:nvPicPr>
          <p:cNvPr id="4" name="Εικόνα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02549" y="6173346"/>
            <a:ext cx="4718251" cy="3144835"/>
          </a:xfrm>
          <a:prstGeom prst="rect">
            <a:avLst/>
          </a:prstGeom>
        </p:spPr>
      </p:pic>
    </p:spTree>
    <p:extLst>
      <p:ext uri="{BB962C8B-B14F-4D97-AF65-F5344CB8AC3E}">
        <p14:creationId xmlns:p14="http://schemas.microsoft.com/office/powerpoint/2010/main" val="26858887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9FCFF"/>
        </a:solidFill>
        <a:effectLst/>
      </p:bgPr>
    </p:bg>
    <p:spTree>
      <p:nvGrpSpPr>
        <p:cNvPr id="1" name=""/>
        <p:cNvGrpSpPr/>
        <p:nvPr/>
      </p:nvGrpSpPr>
      <p:grpSpPr>
        <a:xfrm>
          <a:off x="0" y="0"/>
          <a:ext cx="0" cy="0"/>
          <a:chOff x="0" y="0"/>
          <a:chExt cx="0" cy="0"/>
        </a:xfrm>
      </p:grpSpPr>
      <p:sp>
        <p:nvSpPr>
          <p:cNvPr id="2" name="AutoShape 2"/>
          <p:cNvSpPr/>
          <p:nvPr/>
        </p:nvSpPr>
        <p:spPr>
          <a:xfrm>
            <a:off x="11739732" y="-1"/>
            <a:ext cx="6548268" cy="10287001"/>
          </a:xfrm>
          <a:prstGeom prst="rect">
            <a:avLst/>
          </a:prstGeom>
          <a:solidFill>
            <a:srgbClr val="273755"/>
          </a:solidFill>
        </p:spPr>
      </p:sp>
      <p:sp>
        <p:nvSpPr>
          <p:cNvPr id="3" name="AutoShape 3"/>
          <p:cNvSpPr/>
          <p:nvPr/>
        </p:nvSpPr>
        <p:spPr>
          <a:xfrm>
            <a:off x="1028700" y="3372141"/>
            <a:ext cx="3503331" cy="151465"/>
          </a:xfrm>
          <a:prstGeom prst="rect">
            <a:avLst/>
          </a:prstGeom>
          <a:solidFill>
            <a:srgbClr val="8AABCA"/>
          </a:solidFill>
        </p:spPr>
      </p:sp>
      <p:pic>
        <p:nvPicPr>
          <p:cNvPr id="4" name="Picture 4"/>
          <p:cNvPicPr>
            <a:picLocks noChangeAspect="1"/>
          </p:cNvPicPr>
          <p:nvPr/>
        </p:nvPicPr>
        <p:blipFill>
          <a:blip r:embed="rId3"/>
          <a:srcRect l="13135" r="7700"/>
          <a:stretch>
            <a:fillRect/>
          </a:stretch>
        </p:blipFill>
        <p:spPr>
          <a:xfrm>
            <a:off x="11739732" y="0"/>
            <a:ext cx="6548268" cy="5516264"/>
          </a:xfrm>
          <a:prstGeom prst="rect">
            <a:avLst/>
          </a:prstGeom>
        </p:spPr>
      </p:pic>
      <p:sp>
        <p:nvSpPr>
          <p:cNvPr id="5" name="TextBox 5"/>
          <p:cNvSpPr txBox="1"/>
          <p:nvPr/>
        </p:nvSpPr>
        <p:spPr>
          <a:xfrm>
            <a:off x="304800" y="4805045"/>
            <a:ext cx="10591800" cy="5078313"/>
          </a:xfrm>
          <a:prstGeom prst="rect">
            <a:avLst/>
          </a:prstGeom>
        </p:spPr>
        <p:txBody>
          <a:bodyPr wrap="square" lIns="0" tIns="0" rIns="0" bIns="0" rtlCol="0" anchor="t">
            <a:spAutoFit/>
          </a:bodyPr>
          <a:lstStyle/>
          <a:p>
            <a:pPr algn="just">
              <a:lnSpc>
                <a:spcPts val="4418"/>
              </a:lnSpc>
            </a:pPr>
            <a:r>
              <a:rPr lang="el-GR" sz="3156" b="1" dirty="0">
                <a:solidFill>
                  <a:srgbClr val="273755"/>
                </a:solidFill>
              </a:rPr>
              <a:t>Η στρατηγική του προγράμματος διαρθρώνεται γύρω από τρεις αλληλεξαρτώμενους αλλά και συμπληρωματικούς βασικούς στόχους:</a:t>
            </a:r>
          </a:p>
          <a:p>
            <a:pPr marL="457200" indent="-457200" algn="just">
              <a:lnSpc>
                <a:spcPts val="4418"/>
              </a:lnSpc>
              <a:buFont typeface="Arial" panose="020B0604020202020204" pitchFamily="34" charset="0"/>
              <a:buChar char="•"/>
            </a:pPr>
            <a:r>
              <a:rPr lang="el-GR" sz="3156" dirty="0">
                <a:solidFill>
                  <a:srgbClr val="273755"/>
                </a:solidFill>
              </a:rPr>
              <a:t>Δημιουργία ενός ισχυρού, ανταγωνιστικού και βιώσιμου </a:t>
            </a:r>
            <a:r>
              <a:rPr lang="el-GR" sz="3156" dirty="0" err="1">
                <a:solidFill>
                  <a:srgbClr val="273755"/>
                </a:solidFill>
              </a:rPr>
              <a:t>αγρο</a:t>
            </a:r>
            <a:r>
              <a:rPr lang="el-GR" sz="3156" dirty="0">
                <a:solidFill>
                  <a:srgbClr val="273755"/>
                </a:solidFill>
              </a:rPr>
              <a:t>-διατροφικού συστήματος</a:t>
            </a:r>
          </a:p>
          <a:p>
            <a:pPr marL="457200" indent="-457200" algn="just">
              <a:lnSpc>
                <a:spcPts val="4418"/>
              </a:lnSpc>
              <a:buFont typeface="Arial" panose="020B0604020202020204" pitchFamily="34" charset="0"/>
              <a:buChar char="•"/>
            </a:pPr>
            <a:r>
              <a:rPr lang="el-GR" sz="3156" dirty="0">
                <a:solidFill>
                  <a:srgbClr val="273755"/>
                </a:solidFill>
              </a:rPr>
              <a:t>Προώθηση της </a:t>
            </a:r>
            <a:r>
              <a:rPr lang="el-GR" sz="3156" dirty="0" err="1">
                <a:solidFill>
                  <a:srgbClr val="273755"/>
                </a:solidFill>
              </a:rPr>
              <a:t>αειφορίας</a:t>
            </a:r>
            <a:r>
              <a:rPr lang="el-GR" sz="3156" dirty="0">
                <a:solidFill>
                  <a:srgbClr val="273755"/>
                </a:solidFill>
              </a:rPr>
              <a:t> του </a:t>
            </a:r>
            <a:r>
              <a:rPr lang="el-GR" sz="3156" dirty="0" err="1">
                <a:solidFill>
                  <a:srgbClr val="273755"/>
                </a:solidFill>
              </a:rPr>
              <a:t>αγρο</a:t>
            </a:r>
            <a:r>
              <a:rPr lang="el-GR" sz="3156" dirty="0">
                <a:solidFill>
                  <a:srgbClr val="273755"/>
                </a:solidFill>
              </a:rPr>
              <a:t>-διατροφικού συστήματος και των αγροτικών περιοχών.</a:t>
            </a:r>
          </a:p>
          <a:p>
            <a:pPr marL="457200" indent="-457200" algn="just">
              <a:lnSpc>
                <a:spcPts val="4418"/>
              </a:lnSpc>
              <a:buFont typeface="Arial" panose="020B0604020202020204" pitchFamily="34" charset="0"/>
              <a:buChar char="•"/>
            </a:pPr>
            <a:r>
              <a:rPr lang="el-GR" sz="3156" dirty="0">
                <a:solidFill>
                  <a:srgbClr val="273755"/>
                </a:solidFill>
              </a:rPr>
              <a:t>Δημιουργία βιώσιμων και πολύ-λειτουργικών αγροτικών περιοχών.</a:t>
            </a:r>
            <a:endParaRPr lang="en-US" sz="3156" dirty="0">
              <a:solidFill>
                <a:srgbClr val="273755"/>
              </a:solidFill>
            </a:endParaRPr>
          </a:p>
        </p:txBody>
      </p:sp>
      <p:sp>
        <p:nvSpPr>
          <p:cNvPr id="6" name="TextBox 6"/>
          <p:cNvSpPr txBox="1"/>
          <p:nvPr/>
        </p:nvSpPr>
        <p:spPr>
          <a:xfrm>
            <a:off x="11049000" y="8572500"/>
            <a:ext cx="6292053" cy="897618"/>
          </a:xfrm>
          <a:prstGeom prst="rect">
            <a:avLst/>
          </a:prstGeom>
        </p:spPr>
        <p:txBody>
          <a:bodyPr lIns="0" tIns="0" rIns="0" bIns="0" rtlCol="0" anchor="t">
            <a:spAutoFit/>
          </a:bodyPr>
          <a:lstStyle/>
          <a:p>
            <a:pPr algn="r">
              <a:lnSpc>
                <a:spcPts val="7456"/>
              </a:lnSpc>
            </a:pPr>
            <a:r>
              <a:rPr lang="en-US" sz="6214" dirty="0">
                <a:solidFill>
                  <a:srgbClr val="F9FCFF"/>
                </a:solidFill>
                <a:latin typeface="Montserrat Classic"/>
              </a:rPr>
              <a:t>2014-2020</a:t>
            </a:r>
          </a:p>
        </p:txBody>
      </p:sp>
      <p:sp>
        <p:nvSpPr>
          <p:cNvPr id="7" name="TextBox 7"/>
          <p:cNvSpPr txBox="1"/>
          <p:nvPr/>
        </p:nvSpPr>
        <p:spPr>
          <a:xfrm>
            <a:off x="967289" y="727075"/>
            <a:ext cx="7993543" cy="541751"/>
          </a:xfrm>
          <a:prstGeom prst="rect">
            <a:avLst/>
          </a:prstGeom>
        </p:spPr>
        <p:txBody>
          <a:bodyPr lIns="0" tIns="0" rIns="0" bIns="0" rtlCol="0" anchor="t">
            <a:spAutoFit/>
          </a:bodyPr>
          <a:lstStyle/>
          <a:p>
            <a:pPr algn="l">
              <a:lnSpc>
                <a:spcPts val="4550"/>
              </a:lnSpc>
            </a:pPr>
            <a:r>
              <a:rPr lang="en-US" sz="3500" dirty="0">
                <a:solidFill>
                  <a:srgbClr val="273755"/>
                </a:solidFill>
                <a:latin typeface="Montserrat Classic"/>
              </a:rPr>
              <a:t>ΠΑΑ 2014-2020 </a:t>
            </a:r>
            <a:r>
              <a:rPr lang="el-GR" sz="3500" dirty="0">
                <a:solidFill>
                  <a:srgbClr val="273755"/>
                </a:solidFill>
                <a:latin typeface="Montserrat Classic"/>
              </a:rPr>
              <a:t>: </a:t>
            </a:r>
            <a:r>
              <a:rPr lang="en-US" sz="3500" dirty="0">
                <a:solidFill>
                  <a:srgbClr val="273755"/>
                </a:solidFill>
                <a:latin typeface="Montserrat Classic"/>
              </a:rPr>
              <a:t>5,8</a:t>
            </a:r>
            <a:r>
              <a:rPr lang="el-GR" sz="3500" dirty="0">
                <a:solidFill>
                  <a:srgbClr val="273755"/>
                </a:solidFill>
                <a:latin typeface="Montserrat Classic"/>
              </a:rPr>
              <a:t> δις</a:t>
            </a:r>
            <a:r>
              <a:rPr lang="en-US" sz="3500" dirty="0">
                <a:solidFill>
                  <a:srgbClr val="273755"/>
                </a:solidFill>
                <a:latin typeface="Montserrat Classic"/>
              </a:rPr>
              <a:t> €</a:t>
            </a:r>
          </a:p>
        </p:txBody>
      </p:sp>
      <p:sp>
        <p:nvSpPr>
          <p:cNvPr id="8" name="TextBox 8"/>
          <p:cNvSpPr txBox="1"/>
          <p:nvPr/>
        </p:nvSpPr>
        <p:spPr>
          <a:xfrm>
            <a:off x="304800" y="1839826"/>
            <a:ext cx="10896600" cy="1179810"/>
          </a:xfrm>
          <a:prstGeom prst="rect">
            <a:avLst/>
          </a:prstGeom>
        </p:spPr>
        <p:txBody>
          <a:bodyPr wrap="square" lIns="0" tIns="0" rIns="0" bIns="0" rtlCol="0" anchor="t">
            <a:spAutoFit/>
          </a:bodyPr>
          <a:lstStyle/>
          <a:p>
            <a:pPr algn="l">
              <a:lnSpc>
                <a:spcPts val="4628"/>
              </a:lnSpc>
            </a:pPr>
            <a:r>
              <a:rPr lang="el-GR" sz="3306" b="1" dirty="0">
                <a:solidFill>
                  <a:srgbClr val="273755"/>
                </a:solidFill>
              </a:rPr>
              <a:t>Συνολική</a:t>
            </a:r>
            <a:r>
              <a:rPr lang="en-US" sz="3306" b="1" dirty="0">
                <a:solidFill>
                  <a:srgbClr val="273755"/>
                </a:solidFill>
              </a:rPr>
              <a:t> </a:t>
            </a:r>
            <a:r>
              <a:rPr lang="el-GR" sz="3306" b="1" dirty="0">
                <a:solidFill>
                  <a:srgbClr val="273755"/>
                </a:solidFill>
              </a:rPr>
              <a:t>Ευρωπαϊκή </a:t>
            </a:r>
            <a:r>
              <a:rPr lang="el-GR" sz="3306" dirty="0">
                <a:solidFill>
                  <a:srgbClr val="273755"/>
                </a:solidFill>
              </a:rPr>
              <a:t>χρηματοδότηση</a:t>
            </a:r>
            <a:r>
              <a:rPr lang="en-US" sz="3306" dirty="0">
                <a:solidFill>
                  <a:srgbClr val="273755"/>
                </a:solidFill>
              </a:rPr>
              <a:t>: 4,7</a:t>
            </a:r>
            <a:r>
              <a:rPr lang="el-GR" sz="3306" dirty="0">
                <a:solidFill>
                  <a:srgbClr val="273755"/>
                </a:solidFill>
              </a:rPr>
              <a:t> δις</a:t>
            </a:r>
            <a:r>
              <a:rPr lang="en-US" sz="3306" dirty="0">
                <a:solidFill>
                  <a:srgbClr val="273755"/>
                </a:solidFill>
              </a:rPr>
              <a:t> €</a:t>
            </a:r>
          </a:p>
          <a:p>
            <a:pPr algn="l">
              <a:lnSpc>
                <a:spcPts val="4628"/>
              </a:lnSpc>
            </a:pPr>
            <a:r>
              <a:rPr lang="el-GR" sz="3306" b="1" dirty="0">
                <a:solidFill>
                  <a:srgbClr val="273755"/>
                </a:solidFill>
              </a:rPr>
              <a:t>Εθνική</a:t>
            </a:r>
            <a:r>
              <a:rPr lang="en-US" sz="3306" b="1" dirty="0">
                <a:solidFill>
                  <a:srgbClr val="273755"/>
                </a:solidFill>
              </a:rPr>
              <a:t> </a:t>
            </a:r>
            <a:r>
              <a:rPr lang="el-GR" sz="3306" dirty="0">
                <a:solidFill>
                  <a:srgbClr val="273755"/>
                </a:solidFill>
              </a:rPr>
              <a:t>συγχρηματοδότηση</a:t>
            </a:r>
            <a:r>
              <a:rPr lang="en-US" sz="3306" dirty="0">
                <a:solidFill>
                  <a:srgbClr val="273755"/>
                </a:solidFill>
              </a:rPr>
              <a:t>: 1,1</a:t>
            </a:r>
            <a:r>
              <a:rPr lang="el-GR" sz="3306" dirty="0">
                <a:solidFill>
                  <a:srgbClr val="273755"/>
                </a:solidFill>
              </a:rPr>
              <a:t> δις </a:t>
            </a:r>
            <a:r>
              <a:rPr lang="en-US" sz="3306" dirty="0">
                <a:solidFill>
                  <a:srgbClr val="273755"/>
                </a:solidFill>
              </a:rPr>
              <a:t>€</a:t>
            </a:r>
          </a:p>
        </p:txBody>
      </p:sp>
      <p:sp>
        <p:nvSpPr>
          <p:cNvPr id="9" name="TextBox 9"/>
          <p:cNvSpPr txBox="1"/>
          <p:nvPr/>
        </p:nvSpPr>
        <p:spPr>
          <a:xfrm>
            <a:off x="1150457" y="3997212"/>
            <a:ext cx="7993543" cy="541751"/>
          </a:xfrm>
          <a:prstGeom prst="rect">
            <a:avLst/>
          </a:prstGeom>
        </p:spPr>
        <p:txBody>
          <a:bodyPr lIns="0" tIns="0" rIns="0" bIns="0" rtlCol="0" anchor="t">
            <a:spAutoFit/>
          </a:bodyPr>
          <a:lstStyle/>
          <a:p>
            <a:pPr algn="l">
              <a:lnSpc>
                <a:spcPts val="4550"/>
              </a:lnSpc>
            </a:pPr>
            <a:r>
              <a:rPr lang="el-GR" sz="3500" dirty="0">
                <a:solidFill>
                  <a:srgbClr val="273755"/>
                </a:solidFill>
                <a:latin typeface="Montserrat Classic"/>
              </a:rPr>
              <a:t>ΚΥΡΙΟΙ ΣΤΟΧΟΙ</a:t>
            </a:r>
            <a:endParaRPr lang="en-US" sz="3500" dirty="0">
              <a:solidFill>
                <a:srgbClr val="273755"/>
              </a:solidFill>
              <a:latin typeface="Montserrat Classic"/>
            </a:endParaRPr>
          </a:p>
        </p:txBody>
      </p:sp>
      <p:pic>
        <p:nvPicPr>
          <p:cNvPr id="10" name="Εικόνα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79149" y="-226359"/>
            <a:ext cx="6608851" cy="7310718"/>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Πίνακας 6"/>
          <p:cNvGraphicFramePr>
            <a:graphicFrameLocks noGrp="1"/>
          </p:cNvGraphicFramePr>
          <p:nvPr/>
        </p:nvGraphicFramePr>
        <p:xfrm>
          <a:off x="1574799" y="1676399"/>
          <a:ext cx="14884401" cy="7458830"/>
        </p:xfrm>
        <a:graphic>
          <a:graphicData uri="http://schemas.openxmlformats.org/drawingml/2006/table">
            <a:tbl>
              <a:tblPr>
                <a:tableStyleId>{5C22544A-7EE6-4342-B048-85BDC9FD1C3A}</a:tableStyleId>
              </a:tblPr>
              <a:tblGrid>
                <a:gridCol w="1549677">
                  <a:extLst>
                    <a:ext uri="{9D8B030D-6E8A-4147-A177-3AD203B41FA5}">
                      <a16:colId xmlns:a16="http://schemas.microsoft.com/office/drawing/2014/main" val="20000"/>
                    </a:ext>
                  </a:extLst>
                </a:gridCol>
                <a:gridCol w="6623621">
                  <a:extLst>
                    <a:ext uri="{9D8B030D-6E8A-4147-A177-3AD203B41FA5}">
                      <a16:colId xmlns:a16="http://schemas.microsoft.com/office/drawing/2014/main" val="20001"/>
                    </a:ext>
                  </a:extLst>
                </a:gridCol>
                <a:gridCol w="3692981">
                  <a:extLst>
                    <a:ext uri="{9D8B030D-6E8A-4147-A177-3AD203B41FA5}">
                      <a16:colId xmlns:a16="http://schemas.microsoft.com/office/drawing/2014/main" val="20002"/>
                    </a:ext>
                  </a:extLst>
                </a:gridCol>
                <a:gridCol w="3018122">
                  <a:extLst>
                    <a:ext uri="{9D8B030D-6E8A-4147-A177-3AD203B41FA5}">
                      <a16:colId xmlns:a16="http://schemas.microsoft.com/office/drawing/2014/main" val="20003"/>
                    </a:ext>
                  </a:extLst>
                </a:gridCol>
              </a:tblGrid>
              <a:tr h="909458">
                <a:tc>
                  <a:txBody>
                    <a:bodyPr/>
                    <a:lstStyle/>
                    <a:p>
                      <a:pPr marL="68580" marR="68580" algn="ctr" fontAlgn="auto" hangingPunct="1">
                        <a:lnSpc>
                          <a:spcPct val="107000"/>
                        </a:lnSpc>
                        <a:spcAft>
                          <a:spcPts val="0"/>
                        </a:spcAft>
                      </a:pPr>
                      <a:r>
                        <a:rPr lang="el-GR" sz="1800" b="1" dirty="0">
                          <a:solidFill>
                            <a:schemeClr val="bg1"/>
                          </a:solidFill>
                          <a:effectLst/>
                        </a:rPr>
                        <a:t>Α/Α</a:t>
                      </a:r>
                      <a:endParaRPr lang="el-GR" sz="18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solidFill>
                      <a:srgbClr val="0070C0"/>
                    </a:solidFill>
                  </a:tcPr>
                </a:tc>
                <a:tc>
                  <a:txBody>
                    <a:bodyPr/>
                    <a:lstStyle/>
                    <a:p>
                      <a:pPr marL="68580" marR="68580" algn="ctr" fontAlgn="auto" hangingPunct="1">
                        <a:lnSpc>
                          <a:spcPct val="107000"/>
                        </a:lnSpc>
                        <a:spcAft>
                          <a:spcPts val="0"/>
                        </a:spcAft>
                      </a:pPr>
                      <a:r>
                        <a:rPr lang="el-GR" sz="1800" b="1" dirty="0">
                          <a:solidFill>
                            <a:schemeClr val="bg1"/>
                          </a:solidFill>
                          <a:effectLst/>
                        </a:rPr>
                        <a:t>ΤΙΤΛΟΣ ΠΡΑΞΗΣ</a:t>
                      </a:r>
                      <a:endParaRPr lang="el-GR" sz="18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solidFill>
                      <a:srgbClr val="0070C0"/>
                    </a:solidFill>
                  </a:tcPr>
                </a:tc>
                <a:tc>
                  <a:txBody>
                    <a:bodyPr/>
                    <a:lstStyle/>
                    <a:p>
                      <a:pPr marL="68580" marR="68580" algn="ctr" fontAlgn="auto" hangingPunct="1">
                        <a:lnSpc>
                          <a:spcPct val="107000"/>
                        </a:lnSpc>
                        <a:spcAft>
                          <a:spcPts val="0"/>
                        </a:spcAft>
                      </a:pPr>
                      <a:r>
                        <a:rPr lang="el-GR" sz="1800" b="1" dirty="0">
                          <a:solidFill>
                            <a:schemeClr val="bg1"/>
                          </a:solidFill>
                          <a:effectLst/>
                        </a:rPr>
                        <a:t>ΔΙΚΑΙΟΥΧΟΣ</a:t>
                      </a:r>
                      <a:endParaRPr lang="el-GR" sz="18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solidFill>
                      <a:srgbClr val="0070C0"/>
                    </a:solidFill>
                  </a:tcPr>
                </a:tc>
                <a:tc>
                  <a:txBody>
                    <a:bodyPr/>
                    <a:lstStyle/>
                    <a:p>
                      <a:pPr marL="68580" marR="68580" algn="ctr" fontAlgn="auto" hangingPunct="1">
                        <a:lnSpc>
                          <a:spcPct val="107000"/>
                        </a:lnSpc>
                        <a:spcAft>
                          <a:spcPts val="0"/>
                        </a:spcAft>
                      </a:pPr>
                      <a:r>
                        <a:rPr lang="el-GR" sz="1800" b="1" dirty="0">
                          <a:solidFill>
                            <a:schemeClr val="bg1"/>
                          </a:solidFill>
                          <a:effectLst/>
                        </a:rPr>
                        <a:t>ΕΠΙΛΕΞΙΜΗ ΔΗΜΟΣΙΑ ΔΑΠΑΝΗ</a:t>
                      </a:r>
                      <a:endParaRPr lang="el-GR" sz="18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solidFill>
                      <a:srgbClr val="0070C0"/>
                    </a:solidFill>
                  </a:tcPr>
                </a:tc>
                <a:extLst>
                  <a:ext uri="{0D108BD9-81ED-4DB2-BD59-A6C34878D82A}">
                    <a16:rowId xmlns:a16="http://schemas.microsoft.com/office/drawing/2014/main" val="10000"/>
                  </a:ext>
                </a:extLst>
              </a:tr>
              <a:tr h="496128">
                <a:tc>
                  <a:txBody>
                    <a:bodyPr/>
                    <a:lstStyle/>
                    <a:p>
                      <a:pPr marL="68580" marR="68580" algn="ctr" fontAlgn="auto" hangingPunct="1">
                        <a:lnSpc>
                          <a:spcPct val="107000"/>
                        </a:lnSpc>
                        <a:spcAft>
                          <a:spcPts val="0"/>
                        </a:spcAft>
                      </a:pPr>
                      <a:r>
                        <a:rPr lang="el-GR" sz="1800" dirty="0">
                          <a:effectLst/>
                        </a:rPr>
                        <a:t>1</a:t>
                      </a:r>
                      <a:endParaRPr lang="el-GR"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marL="68580" marR="68580" algn="ctr" fontAlgn="auto" hangingPunct="1">
                        <a:lnSpc>
                          <a:spcPct val="107000"/>
                        </a:lnSpc>
                        <a:spcAft>
                          <a:spcPts val="0"/>
                        </a:spcAft>
                      </a:pPr>
                      <a:r>
                        <a:rPr lang="el-GR" sz="1800">
                          <a:effectLst/>
                        </a:rPr>
                        <a:t>ΔΗΜΙΟΥΡΓΙΑ  ΥΠΑΙΘΡΙΟΥ ΧΩΡΟΥ ΑΘΛΗΣΗΣ ΜΕ ΘΕΑ ΤΗ ΛΙΜΝΗ ΠΟΛΥΦΥΤΟΥ</a:t>
                      </a:r>
                      <a:endParaRPr lang="el-GR" sz="18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marL="68580" marR="68580" algn="ctr" fontAlgn="auto" hangingPunct="1">
                        <a:lnSpc>
                          <a:spcPct val="107000"/>
                        </a:lnSpc>
                        <a:spcAft>
                          <a:spcPts val="0"/>
                        </a:spcAft>
                      </a:pPr>
                      <a:r>
                        <a:rPr lang="el-GR" sz="1800">
                          <a:effectLst/>
                        </a:rPr>
                        <a:t>ΔΗΜΟΣ ΒΕΛΒΕΝΤΟΥ</a:t>
                      </a:r>
                      <a:endParaRPr lang="el-GR" sz="18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marL="68580" marR="68580" algn="ctr" fontAlgn="auto" hangingPunct="1">
                        <a:lnSpc>
                          <a:spcPct val="107000"/>
                        </a:lnSpc>
                        <a:spcAft>
                          <a:spcPts val="0"/>
                        </a:spcAft>
                      </a:pPr>
                      <a:r>
                        <a:rPr lang="el-GR" sz="1800">
                          <a:effectLst/>
                        </a:rPr>
                        <a:t>19.964,00</a:t>
                      </a:r>
                      <a:endParaRPr lang="el-GR" sz="18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0001"/>
                  </a:ext>
                </a:extLst>
              </a:tr>
              <a:tr h="750579">
                <a:tc>
                  <a:txBody>
                    <a:bodyPr/>
                    <a:lstStyle/>
                    <a:p>
                      <a:pPr marL="68580" marR="68580" algn="ctr" fontAlgn="auto" hangingPunct="1">
                        <a:lnSpc>
                          <a:spcPct val="107000"/>
                        </a:lnSpc>
                        <a:spcAft>
                          <a:spcPts val="0"/>
                        </a:spcAft>
                      </a:pPr>
                      <a:r>
                        <a:rPr lang="el-GR" sz="1800">
                          <a:effectLst/>
                        </a:rPr>
                        <a:t>2</a:t>
                      </a:r>
                      <a:endParaRPr lang="el-GR" sz="18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marL="68580" marR="68580" algn="ctr" fontAlgn="auto" hangingPunct="1">
                        <a:lnSpc>
                          <a:spcPct val="107000"/>
                        </a:lnSpc>
                        <a:spcAft>
                          <a:spcPts val="0"/>
                        </a:spcAft>
                      </a:pPr>
                      <a:r>
                        <a:rPr lang="el-GR" sz="1800">
                          <a:effectLst/>
                        </a:rPr>
                        <a:t>ΚΕΝΤΡΟ ΠΕΡΙΒΑΛΛΟΝΤΙΚΗΣ ΕΝΗΜΕΡΩΣΗΣ ΛΙΜΝΗΣ ΠΟΛΥΦΥΤΟΥ ΣΤΗΝ ΑΙΑΝΗ ΙΣΤΟΡΙΚΗ ΕΔΡΑ ΤΟΥ ΔΗΜΟΥ ΚΟΖΑΝΗΣ</a:t>
                      </a:r>
                      <a:endParaRPr lang="el-GR" sz="18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marL="68580" marR="68580" algn="ctr" fontAlgn="auto" hangingPunct="1">
                        <a:lnSpc>
                          <a:spcPct val="107000"/>
                        </a:lnSpc>
                        <a:spcAft>
                          <a:spcPts val="0"/>
                        </a:spcAft>
                      </a:pPr>
                      <a:r>
                        <a:rPr lang="el-GR" sz="1800">
                          <a:effectLst/>
                        </a:rPr>
                        <a:t>ΔΗΜΟΣ ΚΟΖΑΝΗΣ</a:t>
                      </a:r>
                      <a:endParaRPr lang="el-GR" sz="18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marL="68580" marR="68580" algn="ctr" fontAlgn="auto" hangingPunct="1">
                        <a:lnSpc>
                          <a:spcPct val="107000"/>
                        </a:lnSpc>
                        <a:spcAft>
                          <a:spcPts val="0"/>
                        </a:spcAft>
                      </a:pPr>
                      <a:r>
                        <a:rPr lang="el-GR" sz="1800">
                          <a:effectLst/>
                        </a:rPr>
                        <a:t>287.800,00</a:t>
                      </a:r>
                      <a:endParaRPr lang="el-GR" sz="18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0002"/>
                  </a:ext>
                </a:extLst>
              </a:tr>
              <a:tr h="750579">
                <a:tc>
                  <a:txBody>
                    <a:bodyPr/>
                    <a:lstStyle/>
                    <a:p>
                      <a:pPr marL="68580" marR="68580" algn="ctr" fontAlgn="auto" hangingPunct="1">
                        <a:lnSpc>
                          <a:spcPct val="107000"/>
                        </a:lnSpc>
                        <a:spcAft>
                          <a:spcPts val="0"/>
                        </a:spcAft>
                      </a:pPr>
                      <a:r>
                        <a:rPr lang="el-GR" sz="1800">
                          <a:effectLst/>
                        </a:rPr>
                        <a:t>3</a:t>
                      </a:r>
                      <a:endParaRPr lang="el-GR" sz="18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marL="68580" marR="68580" algn="ctr" fontAlgn="auto" hangingPunct="1">
                        <a:lnSpc>
                          <a:spcPct val="107000"/>
                        </a:lnSpc>
                        <a:spcAft>
                          <a:spcPts val="0"/>
                        </a:spcAft>
                      </a:pPr>
                      <a:r>
                        <a:rPr lang="en-US" sz="1800">
                          <a:effectLst/>
                        </a:rPr>
                        <a:t>ΦΕΣΤΙΒΑΛ ΑΛΙΕΙΑΣ ΛΙΜΝΗΣ ΠΟΛΥΦΙΤΟΥ</a:t>
                      </a:r>
                      <a:endParaRPr lang="el-GR" sz="18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marL="68580" marR="68580" algn="ctr" fontAlgn="auto" hangingPunct="1">
                        <a:lnSpc>
                          <a:spcPct val="107000"/>
                        </a:lnSpc>
                        <a:spcAft>
                          <a:spcPts val="0"/>
                        </a:spcAft>
                      </a:pPr>
                      <a:r>
                        <a:rPr lang="el-GR" sz="1800" dirty="0">
                          <a:effectLst/>
                        </a:rPr>
                        <a:t>ΑΘΛΗΤΙΚΟΣ ΣΥΛΛΟΓΟΣ ΕΡΑΣΙΤΕΧΝΩΝ ΑΛΙΕΩΝ ΠΤΟΛΕΜΑΪΔΑΣ</a:t>
                      </a:r>
                      <a:endParaRPr lang="el-GR"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marL="68580" marR="68580" algn="ctr" fontAlgn="auto" hangingPunct="1">
                        <a:lnSpc>
                          <a:spcPct val="107000"/>
                        </a:lnSpc>
                        <a:spcAft>
                          <a:spcPts val="0"/>
                        </a:spcAft>
                      </a:pPr>
                      <a:r>
                        <a:rPr lang="el-GR" sz="1800">
                          <a:effectLst/>
                        </a:rPr>
                        <a:t>21.914,00</a:t>
                      </a:r>
                      <a:endParaRPr lang="el-GR" sz="18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0003"/>
                  </a:ext>
                </a:extLst>
              </a:tr>
              <a:tr h="496128">
                <a:tc>
                  <a:txBody>
                    <a:bodyPr/>
                    <a:lstStyle/>
                    <a:p>
                      <a:pPr marL="68580" marR="68580" algn="ctr" fontAlgn="auto" hangingPunct="1">
                        <a:lnSpc>
                          <a:spcPct val="107000"/>
                        </a:lnSpc>
                        <a:spcAft>
                          <a:spcPts val="0"/>
                        </a:spcAft>
                      </a:pPr>
                      <a:r>
                        <a:rPr lang="el-GR" sz="1800">
                          <a:effectLst/>
                        </a:rPr>
                        <a:t>4</a:t>
                      </a:r>
                      <a:endParaRPr lang="el-GR" sz="18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marL="68580" marR="68580" algn="ctr" fontAlgn="auto" hangingPunct="1">
                        <a:lnSpc>
                          <a:spcPct val="107000"/>
                        </a:lnSpc>
                        <a:spcAft>
                          <a:spcPts val="0"/>
                        </a:spcAft>
                      </a:pPr>
                      <a:r>
                        <a:rPr lang="el-GR" sz="1800" dirty="0">
                          <a:effectLst/>
                        </a:rPr>
                        <a:t>ΔΗΜΙΟΥΡΓΙΑ ΑΙΘΟΥΣΑ ΠΡΟΒΟΛΗΣ ΤΗΣ ΒΙΟΠΟΙΚΙΛΟΤΗΤΑΣ ΤΗΣ ΛΙΜΝΗΣ ΠΟΛΥΦΥΤΟΥ</a:t>
                      </a:r>
                      <a:endParaRPr lang="el-GR"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marL="68580" marR="68580" algn="ctr" fontAlgn="auto" hangingPunct="1">
                        <a:lnSpc>
                          <a:spcPct val="107000"/>
                        </a:lnSpc>
                        <a:spcAft>
                          <a:spcPts val="0"/>
                        </a:spcAft>
                      </a:pPr>
                      <a:r>
                        <a:rPr lang="el-GR" sz="1800">
                          <a:effectLst/>
                        </a:rPr>
                        <a:t>ΔΗΜΟΣ ΒΕΛΒΕΝΤΟΥ</a:t>
                      </a:r>
                      <a:endParaRPr lang="el-GR" sz="18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marL="68580" marR="68580" algn="ctr" fontAlgn="auto" hangingPunct="1">
                        <a:lnSpc>
                          <a:spcPct val="107000"/>
                        </a:lnSpc>
                        <a:spcAft>
                          <a:spcPts val="0"/>
                        </a:spcAft>
                      </a:pPr>
                      <a:r>
                        <a:rPr lang="el-GR" sz="1800">
                          <a:effectLst/>
                        </a:rPr>
                        <a:t>70.680,00</a:t>
                      </a:r>
                      <a:endParaRPr lang="el-GR" sz="18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0004"/>
                  </a:ext>
                </a:extLst>
              </a:tr>
              <a:tr h="750579">
                <a:tc>
                  <a:txBody>
                    <a:bodyPr/>
                    <a:lstStyle/>
                    <a:p>
                      <a:pPr marL="68580" marR="68580" algn="ctr" fontAlgn="auto" hangingPunct="1">
                        <a:lnSpc>
                          <a:spcPct val="107000"/>
                        </a:lnSpc>
                        <a:spcAft>
                          <a:spcPts val="0"/>
                        </a:spcAft>
                      </a:pPr>
                      <a:r>
                        <a:rPr lang="el-GR" sz="1800">
                          <a:effectLst/>
                        </a:rPr>
                        <a:t>5</a:t>
                      </a:r>
                      <a:endParaRPr lang="el-GR" sz="18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marL="68580" marR="68580" algn="ctr" fontAlgn="auto" hangingPunct="1">
                        <a:lnSpc>
                          <a:spcPct val="107000"/>
                        </a:lnSpc>
                        <a:spcAft>
                          <a:spcPts val="0"/>
                        </a:spcAft>
                      </a:pPr>
                      <a:r>
                        <a:rPr lang="el-GR" sz="1800">
                          <a:effectLst/>
                        </a:rPr>
                        <a:t>ΔΡΑΣΕΙΣ ΠΟΛΙΤΙΣΜΟΥ ΚΑΙ ΕΥΑΙΣΘΗΤΟΠΟΙΗΣΗΣ ΓΙΑ ΤΗΝ ΠΡΟΒΟΛΗ ΤΟΥ ΛΙΜΝΑΙΟΥ ΚΑΙ ΑΛΙΕΥΤΙΚΟΥ  ΠΛΟΥΤΟΥ ΤΗΣ ΛΙΜΝΗΣ ΠΟΛΥΦΥΤΟΥ</a:t>
                      </a:r>
                      <a:endParaRPr lang="el-GR" sz="18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marL="68580" marR="68580" algn="ctr" fontAlgn="auto" hangingPunct="1">
                        <a:lnSpc>
                          <a:spcPct val="107000"/>
                        </a:lnSpc>
                        <a:spcAft>
                          <a:spcPts val="0"/>
                        </a:spcAft>
                      </a:pPr>
                      <a:r>
                        <a:rPr lang="el-GR" sz="1800">
                          <a:effectLst/>
                        </a:rPr>
                        <a:t>ΣΥΛΛΟΓΟΣ ΕΠΑΓΓΕΛΜΑΤΙΩΝ ΨΑΡΑΔΩΝ ΠΟΛΥΦΥΤΟΥ</a:t>
                      </a:r>
                      <a:endParaRPr lang="el-GR" sz="18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marL="68580" marR="68580" algn="ctr" fontAlgn="auto" hangingPunct="1">
                        <a:lnSpc>
                          <a:spcPct val="107000"/>
                        </a:lnSpc>
                        <a:spcAft>
                          <a:spcPts val="0"/>
                        </a:spcAft>
                      </a:pPr>
                      <a:r>
                        <a:rPr lang="el-GR" sz="1800">
                          <a:effectLst/>
                        </a:rPr>
                        <a:t>24.800,00</a:t>
                      </a:r>
                      <a:endParaRPr lang="el-GR" sz="18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0005"/>
                  </a:ext>
                </a:extLst>
              </a:tr>
              <a:tr h="2466327">
                <a:tc>
                  <a:txBody>
                    <a:bodyPr/>
                    <a:lstStyle/>
                    <a:p>
                      <a:pPr marL="68580" marR="68580" algn="ctr" fontAlgn="auto" hangingPunct="1">
                        <a:lnSpc>
                          <a:spcPct val="107000"/>
                        </a:lnSpc>
                        <a:spcAft>
                          <a:spcPts val="0"/>
                        </a:spcAft>
                      </a:pPr>
                      <a:r>
                        <a:rPr lang="el-GR" sz="1800">
                          <a:effectLst/>
                        </a:rPr>
                        <a:t>6</a:t>
                      </a:r>
                      <a:endParaRPr lang="el-GR" sz="18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marL="68580" marR="68580" algn="ctr" fontAlgn="auto" hangingPunct="1">
                        <a:lnSpc>
                          <a:spcPct val="107000"/>
                        </a:lnSpc>
                        <a:spcAft>
                          <a:spcPts val="0"/>
                        </a:spcAft>
                      </a:pPr>
                      <a:r>
                        <a:rPr lang="el-GR" sz="1800">
                          <a:effectLst/>
                        </a:rPr>
                        <a:t>ΔΗΜΙΟΥΡΓΙΑ ΥΠΟΔΟΜΩΝ ΣΤΗ ΘΕΣΗ “ΜΟΝΑΣΤΗΡΙ” ΤΟΥ Τ.Δ. ΝΗΣΙΟΥ ΓΙΑ ΤΗΝ ΕΞΥΠΗΡΕΤΗΣΗ ΑΜΕΑ ΓΙΑ ΤΗΝ ΑΣΦΑΛΕΙΑ ΤΩΝ ΕΠΙΣΚΕΠΤΩΝ ΓΙΑ ΤΗΝ ΠΡΟΣΤΑΣΙΑ ΤΟΥ ΠΕΡΙΒΑΛΛΟΝΤΟΣ ΚΑΙ ΤΗΝ ΑΝΑΔΕΙΞΗ ΤΟΥ ΧΩΡΟΥ ΔΑΣΙΚΗΣ ΑΝΑΨΥΧΗΣ ΩΣ ΣΗΜΕΙΟΥ ΕΝΔΙΑΦΕΡΟΝΤΟΣ</a:t>
                      </a:r>
                      <a:endParaRPr lang="el-GR" sz="18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marL="68580" marR="68580" algn="ctr" fontAlgn="auto" hangingPunct="1">
                        <a:lnSpc>
                          <a:spcPct val="107000"/>
                        </a:lnSpc>
                        <a:spcAft>
                          <a:spcPts val="0"/>
                        </a:spcAft>
                      </a:pPr>
                      <a:r>
                        <a:rPr lang="el-GR" sz="1800">
                          <a:effectLst/>
                        </a:rPr>
                        <a:t>ΔΗΜΟΣ ΓΡΕΒΕΝΩΝ</a:t>
                      </a:r>
                      <a:endParaRPr lang="el-GR" sz="18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marL="68580" marR="68580" algn="ctr" fontAlgn="auto" hangingPunct="1">
                        <a:lnSpc>
                          <a:spcPct val="107000"/>
                        </a:lnSpc>
                        <a:spcAft>
                          <a:spcPts val="0"/>
                        </a:spcAft>
                      </a:pPr>
                      <a:r>
                        <a:rPr lang="el-GR" sz="1800">
                          <a:effectLst/>
                        </a:rPr>
                        <a:t>170.000,00</a:t>
                      </a:r>
                      <a:endParaRPr lang="el-GR" sz="18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0006"/>
                  </a:ext>
                </a:extLst>
              </a:tr>
              <a:tr h="657320">
                <a:tc>
                  <a:txBody>
                    <a:bodyPr/>
                    <a:lstStyle/>
                    <a:p>
                      <a:pPr marL="68580" marR="68580" algn="ctr" fontAlgn="auto" hangingPunct="1">
                        <a:lnSpc>
                          <a:spcPct val="107000"/>
                        </a:lnSpc>
                        <a:spcAft>
                          <a:spcPts val="0"/>
                        </a:spcAft>
                      </a:pPr>
                      <a:r>
                        <a:rPr lang="el-GR" sz="1800">
                          <a:effectLst/>
                        </a:rPr>
                        <a:t>7</a:t>
                      </a:r>
                      <a:endParaRPr lang="el-GR" sz="18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marL="68580" marR="68580" algn="ctr" fontAlgn="auto" hangingPunct="1">
                        <a:lnSpc>
                          <a:spcPct val="107000"/>
                        </a:lnSpc>
                        <a:spcAft>
                          <a:spcPts val="0"/>
                        </a:spcAft>
                      </a:pPr>
                      <a:r>
                        <a:rPr lang="el-GR" sz="1800">
                          <a:effectLst/>
                        </a:rPr>
                        <a:t>ΔΗΜΙΟΥΡΓΙΑ ΘΕΣΕΩΝ ΘΕΑΣ ΚΑΙ ΑΝΑΨΥΧΗΣ</a:t>
                      </a:r>
                      <a:endParaRPr lang="el-GR" sz="18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marL="68580" marR="68580" algn="ctr" fontAlgn="auto" hangingPunct="1">
                        <a:lnSpc>
                          <a:spcPct val="107000"/>
                        </a:lnSpc>
                        <a:spcAft>
                          <a:spcPts val="0"/>
                        </a:spcAft>
                      </a:pPr>
                      <a:r>
                        <a:rPr lang="el-GR" sz="1800">
                          <a:effectLst/>
                        </a:rPr>
                        <a:t>ΔΗΜΟΣ ΣΕΡΒΙΩΝ</a:t>
                      </a:r>
                      <a:endParaRPr lang="el-GR" sz="18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marL="68580" marR="68580" algn="ctr" hangingPunct="0">
                        <a:lnSpc>
                          <a:spcPct val="107000"/>
                        </a:lnSpc>
                        <a:spcAft>
                          <a:spcPts val="0"/>
                        </a:spcAft>
                      </a:pPr>
                      <a:r>
                        <a:rPr lang="el-GR" sz="1800" dirty="0">
                          <a:effectLst/>
                        </a:rPr>
                        <a:t>37.820,00</a:t>
                      </a:r>
                      <a:endParaRPr lang="el-GR"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0007"/>
                  </a:ext>
                </a:extLst>
              </a:tr>
            </a:tbl>
          </a:graphicData>
        </a:graphic>
      </p:graphicFrame>
      <p:sp>
        <p:nvSpPr>
          <p:cNvPr id="8" name="TextBox 7"/>
          <p:cNvSpPr txBox="1"/>
          <p:nvPr/>
        </p:nvSpPr>
        <p:spPr>
          <a:xfrm>
            <a:off x="4572000" y="571500"/>
            <a:ext cx="11201400" cy="646331"/>
          </a:xfrm>
          <a:prstGeom prst="rect">
            <a:avLst/>
          </a:prstGeom>
          <a:noFill/>
        </p:spPr>
        <p:txBody>
          <a:bodyPr wrap="square" rtlCol="0">
            <a:spAutoFit/>
          </a:bodyPr>
          <a:lstStyle/>
          <a:p>
            <a:r>
              <a:rPr lang="en-US" sz="3600" dirty="0" err="1"/>
              <a:t>Έντ</a:t>
            </a:r>
            <a:r>
              <a:rPr lang="en-US" sz="3600" dirty="0"/>
              <a:t>αξη προτάσεων δημόσιου χαρακτήρα</a:t>
            </a:r>
            <a:endParaRPr lang="el-GR" sz="3600" dirty="0"/>
          </a:p>
        </p:txBody>
      </p:sp>
    </p:spTree>
    <p:extLst>
      <p:ext uri="{BB962C8B-B14F-4D97-AF65-F5344CB8AC3E}">
        <p14:creationId xmlns:p14="http://schemas.microsoft.com/office/powerpoint/2010/main" val="28826185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srcRect t="3608" b="3608"/>
          <a:stretch>
            <a:fillRect/>
          </a:stretch>
        </a:blipFill>
        <a:effectLst/>
      </p:bgPr>
    </p:bg>
    <p:spTree>
      <p:nvGrpSpPr>
        <p:cNvPr id="1" name=""/>
        <p:cNvGrpSpPr/>
        <p:nvPr/>
      </p:nvGrpSpPr>
      <p:grpSpPr>
        <a:xfrm>
          <a:off x="0" y="0"/>
          <a:ext cx="0" cy="0"/>
          <a:chOff x="0" y="0"/>
          <a:chExt cx="0" cy="0"/>
        </a:xfrm>
      </p:grpSpPr>
      <p:pic>
        <p:nvPicPr>
          <p:cNvPr id="3" name="Εικόνα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464"/>
            <a:ext cx="18304625" cy="10287000"/>
          </a:xfrm>
          <a:prstGeom prst="rect">
            <a:avLst/>
          </a:prstGeom>
        </p:spPr>
      </p:pic>
      <p:sp>
        <p:nvSpPr>
          <p:cNvPr id="2" name="TextBox 2"/>
          <p:cNvSpPr txBox="1"/>
          <p:nvPr/>
        </p:nvSpPr>
        <p:spPr>
          <a:xfrm>
            <a:off x="990600" y="6743700"/>
            <a:ext cx="16002000" cy="2161169"/>
          </a:xfrm>
          <a:prstGeom prst="rect">
            <a:avLst/>
          </a:prstGeom>
        </p:spPr>
        <p:txBody>
          <a:bodyPr wrap="square" lIns="0" tIns="0" rIns="0" bIns="0" rtlCol="0" anchor="t">
            <a:spAutoFit/>
          </a:bodyPr>
          <a:lstStyle/>
          <a:p>
            <a:pPr algn="ctr">
              <a:lnSpc>
                <a:spcPts val="20655"/>
              </a:lnSpc>
            </a:pPr>
            <a:r>
              <a:rPr lang="el-GR" sz="6000" dirty="0">
                <a:solidFill>
                  <a:schemeClr val="bg1"/>
                </a:solidFill>
                <a:latin typeface="Montserrat Classic Bold"/>
              </a:rPr>
              <a:t>Σας ευχαριστώ πολύ για την προσοχή σας</a:t>
            </a:r>
            <a:endParaRPr lang="en-US" sz="6000" dirty="0">
              <a:solidFill>
                <a:schemeClr val="bg1"/>
              </a:solidFill>
              <a:latin typeface="Montserrat Classic Bold"/>
            </a:endParaRPr>
          </a:p>
        </p:txBody>
      </p:sp>
      <p:pic>
        <p:nvPicPr>
          <p:cNvPr id="4" name="Picture 6"/>
          <p:cNvPicPr>
            <a:picLocks noChangeAspect="1"/>
          </p:cNvPicPr>
          <p:nvPr/>
        </p:nvPicPr>
        <p:blipFill>
          <a:blip r:embed="rId5"/>
          <a:srcRect/>
          <a:stretch>
            <a:fillRect/>
          </a:stretch>
        </p:blipFill>
        <p:spPr>
          <a:xfrm>
            <a:off x="1904999" y="643501"/>
            <a:ext cx="3687997" cy="1253919"/>
          </a:xfrm>
          <a:prstGeom prst="rect">
            <a:avLst/>
          </a:prstGeom>
        </p:spPr>
      </p:pic>
      <p:pic>
        <p:nvPicPr>
          <p:cNvPr id="5" name="Εικόνα 4">
            <a:extLst>
              <a:ext uri="{FF2B5EF4-FFF2-40B4-BE49-F238E27FC236}">
                <a16:creationId xmlns:a16="http://schemas.microsoft.com/office/drawing/2014/main" id="{762965C4-4EAB-458F-9AC4-0D544C3587C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4249400" y="638804"/>
            <a:ext cx="1630344" cy="1258616"/>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457200" y="202535"/>
            <a:ext cx="8763000" cy="9818072"/>
          </a:xfrm>
          <a:prstGeom prst="rect">
            <a:avLst/>
          </a:prstGeom>
          <a:solidFill>
            <a:srgbClr val="92D050"/>
          </a:solidFill>
        </p:spPr>
        <p:txBody>
          <a:bodyPr wrap="square">
            <a:spAutoFit/>
          </a:bodyPr>
          <a:lstStyle/>
          <a:p>
            <a:pPr algn="ctr"/>
            <a:r>
              <a:rPr lang="el-GR" sz="2400" dirty="0"/>
              <a:t>Το </a:t>
            </a:r>
            <a:r>
              <a:rPr lang="el-GR" sz="2400" b="1" dirty="0"/>
              <a:t>ΠΑΑ 2014-2020</a:t>
            </a:r>
            <a:r>
              <a:rPr lang="el-GR" sz="2400" dirty="0"/>
              <a:t> περιλαμβάνει </a:t>
            </a:r>
            <a:r>
              <a:rPr lang="el-GR" sz="2400" b="1" dirty="0"/>
              <a:t>16 Μέτρα</a:t>
            </a:r>
            <a:r>
              <a:rPr lang="el-GR" sz="2400" dirty="0"/>
              <a:t> και</a:t>
            </a:r>
            <a:r>
              <a:rPr lang="el-GR" sz="2400" b="1" dirty="0"/>
              <a:t> 37 </a:t>
            </a:r>
            <a:r>
              <a:rPr lang="el-GR" sz="2400" b="1" dirty="0" err="1"/>
              <a:t>Υπομέτρα</a:t>
            </a:r>
            <a:r>
              <a:rPr lang="en-US" sz="2400" dirty="0"/>
              <a:t>, </a:t>
            </a:r>
            <a:r>
              <a:rPr lang="en-US" sz="2400" dirty="0" err="1"/>
              <a:t>στις</a:t>
            </a:r>
            <a:r>
              <a:rPr lang="en-US" sz="2400" dirty="0"/>
              <a:t> </a:t>
            </a:r>
            <a:r>
              <a:rPr lang="el-GR" sz="2400" dirty="0"/>
              <a:t> ακόλουθες πέντε κατηγορίες:</a:t>
            </a:r>
          </a:p>
          <a:p>
            <a:r>
              <a:rPr lang="el-GR" sz="2400" dirty="0"/>
              <a:t> </a:t>
            </a:r>
          </a:p>
          <a:p>
            <a:r>
              <a:rPr lang="el-GR" sz="2400" b="1" dirty="0"/>
              <a:t>1. Επενδυτικά/Επιχειρηματικά </a:t>
            </a:r>
            <a:r>
              <a:rPr lang="el-GR" sz="2400" dirty="0"/>
              <a:t>(παρεμβάσεις ιδιωτικών επενδύσεων)</a:t>
            </a:r>
          </a:p>
          <a:p>
            <a:r>
              <a:rPr lang="el-GR" sz="2400" b="1" dirty="0"/>
              <a:t>2. </a:t>
            </a:r>
            <a:r>
              <a:rPr lang="el-GR" sz="2400" b="1" dirty="0" err="1"/>
              <a:t>Αγροπεριβαλλοντικά</a:t>
            </a:r>
            <a:r>
              <a:rPr lang="el-GR" sz="2400" b="1" dirty="0"/>
              <a:t> </a:t>
            </a:r>
            <a:r>
              <a:rPr lang="el-GR" sz="2400" dirty="0"/>
              <a:t>(παρεμβάσεις που συνδέονται με έκταση ή αριθμό ζώων)</a:t>
            </a:r>
          </a:p>
          <a:p>
            <a:r>
              <a:rPr lang="el-GR" sz="2400" b="1" dirty="0"/>
              <a:t>3. Κατάρτιση/Συμβουλές/Συνεργασίες </a:t>
            </a:r>
            <a:r>
              <a:rPr lang="el-GR" sz="2400" dirty="0"/>
              <a:t>(οριζόντιες παρεμβάσεις)</a:t>
            </a:r>
          </a:p>
          <a:p>
            <a:r>
              <a:rPr lang="el-GR" sz="2400" b="1" dirty="0"/>
              <a:t>4. Δημόσιες Παρεμβάσεις </a:t>
            </a:r>
            <a:r>
              <a:rPr lang="el-GR" sz="2400" dirty="0"/>
              <a:t>(δημόσιες επενδύσεις)</a:t>
            </a:r>
          </a:p>
          <a:p>
            <a:r>
              <a:rPr lang="el-GR" sz="2400" b="1" dirty="0"/>
              <a:t>5. LEADER/CLLD </a:t>
            </a:r>
            <a:r>
              <a:rPr lang="el-GR" sz="2400" dirty="0"/>
              <a:t>(παρεμβάσεις τοπικής ανάπτυξης με πρωτοβουλία των τοπικών κοινοτήτων-Μέτρο 19)</a:t>
            </a:r>
            <a:endParaRPr lang="en-US" sz="2400" dirty="0"/>
          </a:p>
          <a:p>
            <a:endParaRPr lang="en-US" sz="2400" dirty="0"/>
          </a:p>
          <a:p>
            <a:r>
              <a:rPr lang="en-US" sz="2400" dirty="0" err="1"/>
              <a:t>Ειδικότερ</a:t>
            </a:r>
            <a:r>
              <a:rPr lang="en-US" sz="2400" dirty="0"/>
              <a:t>α:</a:t>
            </a:r>
          </a:p>
          <a:p>
            <a:pPr marL="342900" indent="-342900">
              <a:buFont typeface="Arial" panose="020B0604020202020204" pitchFamily="34" charset="0"/>
              <a:buChar char="•"/>
            </a:pPr>
            <a:r>
              <a:rPr lang="el-GR" sz="2400" dirty="0"/>
              <a:t>σχέδια βελτίωσης, </a:t>
            </a:r>
            <a:endParaRPr lang="en-US" sz="2400" dirty="0"/>
          </a:p>
          <a:p>
            <a:pPr marL="342900" indent="-342900">
              <a:buFont typeface="Arial" panose="020B0604020202020204" pitchFamily="34" charset="0"/>
              <a:buChar char="•"/>
            </a:pPr>
            <a:r>
              <a:rPr lang="el-GR" sz="2400" dirty="0"/>
              <a:t>μεταποίηση και εμπορία αγροτικών προϊόντων,</a:t>
            </a:r>
            <a:endParaRPr lang="en-US" sz="2400" dirty="0"/>
          </a:p>
          <a:p>
            <a:pPr marL="342900" indent="-342900">
              <a:buFont typeface="Arial" panose="020B0604020202020204" pitchFamily="34" charset="0"/>
              <a:buChar char="•"/>
            </a:pPr>
            <a:r>
              <a:rPr lang="el-GR" sz="2400" dirty="0"/>
              <a:t>νέοι αγρότες, </a:t>
            </a:r>
            <a:endParaRPr lang="en-US" sz="2400" dirty="0"/>
          </a:p>
          <a:p>
            <a:pPr marL="342900" indent="-342900">
              <a:buFont typeface="Arial" panose="020B0604020202020204" pitchFamily="34" charset="0"/>
              <a:buChar char="•"/>
            </a:pPr>
            <a:r>
              <a:rPr lang="el-GR" sz="2400" dirty="0"/>
              <a:t>δράσεις συνεργασίας </a:t>
            </a:r>
            <a:r>
              <a:rPr lang="en-US" sz="2400" dirty="0"/>
              <a:t> - </a:t>
            </a:r>
            <a:r>
              <a:rPr lang="el-GR" sz="2400" dirty="0"/>
              <a:t> σύσταση Επιχειρησιακών Ομάδων</a:t>
            </a:r>
            <a:endParaRPr lang="en-US" sz="2400" dirty="0"/>
          </a:p>
          <a:p>
            <a:pPr marL="342900" indent="-342900">
              <a:buFont typeface="Arial" panose="020B0604020202020204" pitchFamily="34" charset="0"/>
              <a:buChar char="•"/>
            </a:pPr>
            <a:r>
              <a:rPr lang="el-GR" sz="2400" dirty="0"/>
              <a:t>συστήματα ποιότητας γεωργικών προϊόντων και τροφίμων</a:t>
            </a:r>
          </a:p>
          <a:p>
            <a:pPr marL="342900" indent="-342900">
              <a:buFont typeface="Arial" panose="020B0604020202020204" pitchFamily="34" charset="0"/>
              <a:buChar char="•"/>
            </a:pPr>
            <a:r>
              <a:rPr lang="el-GR" sz="2400" dirty="0"/>
              <a:t>δράσεις μεταφοράς γνώσεων και ενημέρωσης, </a:t>
            </a:r>
            <a:endParaRPr lang="en-US" sz="2400" dirty="0"/>
          </a:p>
          <a:p>
            <a:pPr marL="342900" indent="-342900">
              <a:buFont typeface="Arial" panose="020B0604020202020204" pitchFamily="34" charset="0"/>
              <a:buChar char="•"/>
            </a:pPr>
            <a:r>
              <a:rPr lang="el-GR" sz="2400" dirty="0"/>
              <a:t>συμβουλευτικές υπηρεσίες διαχείρισης γεωργικής εκμετάλλευσης,</a:t>
            </a:r>
            <a:endParaRPr lang="en-US" sz="2400" dirty="0"/>
          </a:p>
          <a:p>
            <a:pPr marL="342900" indent="-342900">
              <a:buFont typeface="Arial" panose="020B0604020202020204" pitchFamily="34" charset="0"/>
              <a:buChar char="•"/>
            </a:pPr>
            <a:r>
              <a:rPr lang="el-GR" sz="2400" dirty="0"/>
              <a:t>ενισχύσεις για τη γεωργία, το περιβάλλον και το κλίμα,  </a:t>
            </a:r>
            <a:endParaRPr lang="en-US" sz="2400" dirty="0"/>
          </a:p>
          <a:p>
            <a:pPr marL="342900" indent="-342900">
              <a:buFont typeface="Arial" panose="020B0604020202020204" pitchFamily="34" charset="0"/>
              <a:buChar char="•"/>
            </a:pPr>
            <a:r>
              <a:rPr lang="el-GR" sz="2400" dirty="0"/>
              <a:t>υποδομές για την ανάπτυξη και προσαρμογή της γεωργία</a:t>
            </a:r>
            <a:endParaRPr lang="en-US" sz="2400" dirty="0"/>
          </a:p>
          <a:p>
            <a:pPr marL="342900" indent="-342900">
              <a:buFont typeface="Arial" panose="020B0604020202020204" pitchFamily="34" charset="0"/>
              <a:buChar char="•"/>
            </a:pPr>
            <a:r>
              <a:rPr lang="el-GR" sz="2800" dirty="0"/>
              <a:t>LEADER </a:t>
            </a:r>
            <a:r>
              <a:rPr lang="en-US" sz="2800" dirty="0"/>
              <a:t>/</a:t>
            </a:r>
            <a:r>
              <a:rPr lang="el-GR" sz="2800" dirty="0"/>
              <a:t>Στρατηγικές τοπικής ανάπτυξης με την πρωτοβουλία τοπικών κοινοτήτων</a:t>
            </a:r>
          </a:p>
          <a:p>
            <a:endParaRPr lang="el-GR" sz="2400" dirty="0"/>
          </a:p>
        </p:txBody>
      </p:sp>
      <p:sp>
        <p:nvSpPr>
          <p:cNvPr id="3" name="TextBox 3"/>
          <p:cNvSpPr txBox="1"/>
          <p:nvPr/>
        </p:nvSpPr>
        <p:spPr>
          <a:xfrm>
            <a:off x="10744200" y="495300"/>
            <a:ext cx="7086600" cy="9094926"/>
          </a:xfrm>
          <a:prstGeom prst="rect">
            <a:avLst/>
          </a:prstGeom>
          <a:solidFill>
            <a:schemeClr val="accent1">
              <a:lumMod val="60000"/>
              <a:lumOff val="40000"/>
            </a:schemeClr>
          </a:solidFill>
          <a:ln>
            <a:solidFill>
              <a:schemeClr val="accent1">
                <a:lumMod val="60000"/>
                <a:lumOff val="40000"/>
              </a:schemeClr>
            </a:solidFill>
          </a:ln>
        </p:spPr>
        <p:txBody>
          <a:bodyPr wrap="square" lIns="0" tIns="0" rIns="0" bIns="0" rtlCol="0" anchor="t">
            <a:spAutoFit/>
          </a:bodyPr>
          <a:lstStyle/>
          <a:p>
            <a:pPr marL="495300" lvl="1" indent="-247650" algn="just">
              <a:lnSpc>
                <a:spcPts val="4200"/>
              </a:lnSpc>
              <a:buFont typeface="Arial"/>
              <a:buChar char="•"/>
            </a:pPr>
            <a:r>
              <a:rPr lang="el-GR" sz="2400" dirty="0">
                <a:latin typeface="Microsoft YaHei" panose="020B0503020204020204" pitchFamily="34" charset="-122"/>
                <a:ea typeface="Microsoft YaHei" panose="020B0503020204020204" pitchFamily="34" charset="-122"/>
              </a:rPr>
              <a:t>Ενίσχυση της ανταγωνιστικότητας και της παραγωγικότητας των γεωργικών προϊόντων διατροφής και ενίσχυση της αλυσίδας αξίας των εγχώριων γεωργικών προϊόντων</a:t>
            </a:r>
          </a:p>
          <a:p>
            <a:pPr marL="495300" lvl="1" indent="-247650" algn="just">
              <a:lnSpc>
                <a:spcPts val="4200"/>
              </a:lnSpc>
              <a:buFont typeface="Arial"/>
              <a:buChar char="•"/>
            </a:pPr>
            <a:r>
              <a:rPr lang="el-GR" sz="2400" dirty="0">
                <a:latin typeface="Microsoft YaHei" panose="020B0503020204020204" pitchFamily="34" charset="-122"/>
                <a:ea typeface="Microsoft YaHei" panose="020B0503020204020204" pitchFamily="34" charset="-122"/>
              </a:rPr>
              <a:t>Ενίσχυση του ανθρώπινου κεφαλαίου και υποστήριξη της επιχειρηματικής κουλτούρας</a:t>
            </a:r>
          </a:p>
          <a:p>
            <a:pPr marL="495300" lvl="1" indent="-247650" algn="just">
              <a:lnSpc>
                <a:spcPts val="4200"/>
              </a:lnSpc>
              <a:buFont typeface="Arial"/>
              <a:buChar char="•"/>
            </a:pPr>
            <a:r>
              <a:rPr lang="el-GR" sz="2400" dirty="0">
                <a:latin typeface="Microsoft YaHei" panose="020B0503020204020204" pitchFamily="34" charset="-122"/>
                <a:ea typeface="Microsoft YaHei" panose="020B0503020204020204" pitchFamily="34" charset="-122"/>
              </a:rPr>
              <a:t>Προστασία και διαχείριση φυσικών πόρων και βιοποικιλότητας, καθώς και μετριασμός και προσαρμογή στην κλιματική αλλαγή</a:t>
            </a:r>
          </a:p>
          <a:p>
            <a:pPr marL="495300" lvl="1" indent="-247650" algn="just">
              <a:lnSpc>
                <a:spcPts val="4200"/>
              </a:lnSpc>
              <a:buFont typeface="Arial"/>
              <a:buChar char="•"/>
            </a:pPr>
            <a:r>
              <a:rPr lang="el-GR" sz="2400" dirty="0">
                <a:latin typeface="Microsoft YaHei" panose="020B0503020204020204" pitchFamily="34" charset="-122"/>
                <a:ea typeface="Microsoft YaHei" panose="020B0503020204020204" pitchFamily="34" charset="-122"/>
              </a:rPr>
              <a:t>Εξασφάλιση της παροχής βασικών υπηρεσιών και βελτίωση της ποιότητας ζωής στις αγροτικές περιοχές</a:t>
            </a:r>
          </a:p>
          <a:p>
            <a:pPr marL="495300" lvl="1" indent="-247650" algn="just">
              <a:lnSpc>
                <a:spcPts val="4200"/>
              </a:lnSpc>
              <a:buFont typeface="Arial"/>
              <a:buChar char="•"/>
            </a:pPr>
            <a:r>
              <a:rPr lang="el-GR" sz="2400" dirty="0">
                <a:latin typeface="Microsoft YaHei" panose="020B0503020204020204" pitchFamily="34" charset="-122"/>
                <a:ea typeface="Microsoft YaHei" panose="020B0503020204020204" pitchFamily="34" charset="-122"/>
              </a:rPr>
              <a:t>Διαφοροποίηση της οικονομικής βάσης και ενίσχυση της κοινωνικής συνοχής των αγροτικών περιοχών.</a:t>
            </a:r>
          </a:p>
        </p:txBody>
      </p:sp>
      <p:sp>
        <p:nvSpPr>
          <p:cNvPr id="5" name="Δεξιό βέλος 4"/>
          <p:cNvSpPr/>
          <p:nvPr/>
        </p:nvSpPr>
        <p:spPr>
          <a:xfrm>
            <a:off x="9631680" y="817641"/>
            <a:ext cx="838200" cy="1295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6" name="Ευθύγραμμο βέλος σύνδεσης 5"/>
          <p:cNvCxnSpPr/>
          <p:nvPr/>
        </p:nvCxnSpPr>
        <p:spPr>
          <a:xfrm flipV="1">
            <a:off x="6972300" y="2440533"/>
            <a:ext cx="3733800" cy="3124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Ευθύγραμμο βέλος σύνδεσης 7"/>
          <p:cNvCxnSpPr/>
          <p:nvPr/>
        </p:nvCxnSpPr>
        <p:spPr>
          <a:xfrm flipV="1">
            <a:off x="8191500" y="4195495"/>
            <a:ext cx="2400300" cy="22049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Ευθύγραμμο βέλος σύνδεσης 9"/>
          <p:cNvCxnSpPr/>
          <p:nvPr/>
        </p:nvCxnSpPr>
        <p:spPr>
          <a:xfrm>
            <a:off x="8039100" y="9258300"/>
            <a:ext cx="23622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Ευθύγραμμο βέλος σύνδεσης 11"/>
          <p:cNvCxnSpPr/>
          <p:nvPr/>
        </p:nvCxnSpPr>
        <p:spPr>
          <a:xfrm flipV="1">
            <a:off x="7971472" y="5829016"/>
            <a:ext cx="2734628" cy="21707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Ευθύγραμμο βέλος σύνδεσης 17"/>
          <p:cNvCxnSpPr/>
          <p:nvPr/>
        </p:nvCxnSpPr>
        <p:spPr>
          <a:xfrm flipV="1">
            <a:off x="8136255" y="7313146"/>
            <a:ext cx="2333625" cy="12058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87131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Ομάδα 4"/>
          <p:cNvGrpSpPr/>
          <p:nvPr/>
        </p:nvGrpSpPr>
        <p:grpSpPr>
          <a:xfrm rot="5400000">
            <a:off x="6075927" y="-4191732"/>
            <a:ext cx="5962737" cy="16222715"/>
            <a:chOff x="3265483" y="900914"/>
            <a:chExt cx="3145218" cy="6324507"/>
          </a:xfrm>
        </p:grpSpPr>
        <p:sp>
          <p:nvSpPr>
            <p:cNvPr id="6" name="Ελεύθερη σχεδίαση 5"/>
            <p:cNvSpPr/>
            <p:nvPr/>
          </p:nvSpPr>
          <p:spPr>
            <a:xfrm>
              <a:off x="4276443" y="4121315"/>
              <a:ext cx="943742" cy="2433861"/>
            </a:xfrm>
            <a:custGeom>
              <a:avLst/>
              <a:gdLst>
                <a:gd name="connsiteX0" fmla="*/ 0 w 943742"/>
                <a:gd name="connsiteY0" fmla="*/ 0 h 2433861"/>
                <a:gd name="connsiteX1" fmla="*/ 471871 w 943742"/>
                <a:gd name="connsiteY1" fmla="*/ 0 h 2433861"/>
                <a:gd name="connsiteX2" fmla="*/ 471871 w 943742"/>
                <a:gd name="connsiteY2" fmla="*/ 2433861 h 2433861"/>
                <a:gd name="connsiteX3" fmla="*/ 943742 w 943742"/>
                <a:gd name="connsiteY3" fmla="*/ 2433861 h 2433861"/>
              </a:gdLst>
              <a:ahLst/>
              <a:cxnLst>
                <a:cxn ang="0">
                  <a:pos x="connsiteX0" y="connsiteY0"/>
                </a:cxn>
                <a:cxn ang="0">
                  <a:pos x="connsiteX1" y="connsiteY1"/>
                </a:cxn>
                <a:cxn ang="0">
                  <a:pos x="connsiteX2" y="connsiteY2"/>
                </a:cxn>
                <a:cxn ang="0">
                  <a:pos x="connsiteX3" y="connsiteY3"/>
                </a:cxn>
              </a:cxnLst>
              <a:rect l="l" t="t" r="r" b="b"/>
              <a:pathLst>
                <a:path w="943742" h="2433861">
                  <a:moveTo>
                    <a:pt x="0" y="0"/>
                  </a:moveTo>
                  <a:lnTo>
                    <a:pt x="471871" y="0"/>
                  </a:lnTo>
                  <a:lnTo>
                    <a:pt x="471871" y="2433861"/>
                  </a:lnTo>
                  <a:lnTo>
                    <a:pt x="943742" y="2433861"/>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628967" tIns="1727507" rIns="628965" bIns="1727504" numCol="1" spcCol="1270" anchor="ctr" anchorCtr="0">
              <a:noAutofit/>
            </a:bodyPr>
            <a:lstStyle/>
            <a:p>
              <a:pPr algn="ctr" defTabSz="600075">
                <a:lnSpc>
                  <a:spcPct val="90000"/>
                </a:lnSpc>
                <a:spcBef>
                  <a:spcPct val="0"/>
                </a:spcBef>
                <a:spcAft>
                  <a:spcPct val="35000"/>
                </a:spcAft>
              </a:pPr>
              <a:endParaRPr lang="el-GR" sz="1350">
                <a:solidFill>
                  <a:prstClr val="black">
                    <a:hueOff val="0"/>
                    <a:satOff val="0"/>
                    <a:lumOff val="0"/>
                    <a:alphaOff val="0"/>
                  </a:prstClr>
                </a:solidFill>
              </a:endParaRPr>
            </a:p>
          </p:txBody>
        </p:sp>
        <p:sp>
          <p:nvSpPr>
            <p:cNvPr id="7" name="Ελεύθερη σχεδίαση 6"/>
            <p:cNvSpPr/>
            <p:nvPr/>
          </p:nvSpPr>
          <p:spPr>
            <a:xfrm>
              <a:off x="4276443" y="4121315"/>
              <a:ext cx="943742" cy="1170160"/>
            </a:xfrm>
            <a:custGeom>
              <a:avLst/>
              <a:gdLst>
                <a:gd name="connsiteX0" fmla="*/ 0 w 943742"/>
                <a:gd name="connsiteY0" fmla="*/ 0 h 1170160"/>
                <a:gd name="connsiteX1" fmla="*/ 471871 w 943742"/>
                <a:gd name="connsiteY1" fmla="*/ 0 h 1170160"/>
                <a:gd name="connsiteX2" fmla="*/ 471871 w 943742"/>
                <a:gd name="connsiteY2" fmla="*/ 1170160 h 1170160"/>
                <a:gd name="connsiteX3" fmla="*/ 943742 w 943742"/>
                <a:gd name="connsiteY3" fmla="*/ 1170160 h 1170160"/>
              </a:gdLst>
              <a:ahLst/>
              <a:cxnLst>
                <a:cxn ang="0">
                  <a:pos x="connsiteX0" y="connsiteY0"/>
                </a:cxn>
                <a:cxn ang="0">
                  <a:pos x="connsiteX1" y="connsiteY1"/>
                </a:cxn>
                <a:cxn ang="0">
                  <a:pos x="connsiteX2" y="connsiteY2"/>
                </a:cxn>
                <a:cxn ang="0">
                  <a:pos x="connsiteX3" y="connsiteY3"/>
                </a:cxn>
              </a:cxnLst>
              <a:rect l="l" t="t" r="r" b="b"/>
              <a:pathLst>
                <a:path w="943742" h="1170160">
                  <a:moveTo>
                    <a:pt x="0" y="0"/>
                  </a:moveTo>
                  <a:lnTo>
                    <a:pt x="471871" y="0"/>
                  </a:lnTo>
                  <a:lnTo>
                    <a:pt x="471871" y="1170160"/>
                  </a:lnTo>
                  <a:lnTo>
                    <a:pt x="943742" y="1170160"/>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670484" tIns="821247" rIns="670482" bIns="821246" numCol="1" spcCol="1270" anchor="ctr" anchorCtr="0">
              <a:noAutofit/>
            </a:bodyPr>
            <a:lstStyle/>
            <a:p>
              <a:pPr algn="ctr" defTabSz="333375">
                <a:lnSpc>
                  <a:spcPct val="90000"/>
                </a:lnSpc>
                <a:spcBef>
                  <a:spcPct val="0"/>
                </a:spcBef>
                <a:spcAft>
                  <a:spcPct val="35000"/>
                </a:spcAft>
              </a:pPr>
              <a:endParaRPr lang="el-GR" sz="750">
                <a:solidFill>
                  <a:prstClr val="black">
                    <a:hueOff val="0"/>
                    <a:satOff val="0"/>
                    <a:lumOff val="0"/>
                    <a:alphaOff val="0"/>
                  </a:prstClr>
                </a:solidFill>
              </a:endParaRPr>
            </a:p>
          </p:txBody>
        </p:sp>
        <p:sp>
          <p:nvSpPr>
            <p:cNvPr id="9" name="Ελεύθερη σχεδίαση 8"/>
            <p:cNvSpPr/>
            <p:nvPr/>
          </p:nvSpPr>
          <p:spPr>
            <a:xfrm>
              <a:off x="4276443" y="2764074"/>
              <a:ext cx="943742" cy="1357241"/>
            </a:xfrm>
            <a:custGeom>
              <a:avLst/>
              <a:gdLst>
                <a:gd name="connsiteX0" fmla="*/ 0 w 943742"/>
                <a:gd name="connsiteY0" fmla="*/ 1357241 h 1357241"/>
                <a:gd name="connsiteX1" fmla="*/ 471871 w 943742"/>
                <a:gd name="connsiteY1" fmla="*/ 1357241 h 1357241"/>
                <a:gd name="connsiteX2" fmla="*/ 471871 w 943742"/>
                <a:gd name="connsiteY2" fmla="*/ 0 h 1357241"/>
                <a:gd name="connsiteX3" fmla="*/ 943742 w 943742"/>
                <a:gd name="connsiteY3" fmla="*/ 0 h 1357241"/>
              </a:gdLst>
              <a:ahLst/>
              <a:cxnLst>
                <a:cxn ang="0">
                  <a:pos x="connsiteX0" y="connsiteY0"/>
                </a:cxn>
                <a:cxn ang="0">
                  <a:pos x="connsiteX1" y="connsiteY1"/>
                </a:cxn>
                <a:cxn ang="0">
                  <a:pos x="connsiteX2" y="connsiteY2"/>
                </a:cxn>
                <a:cxn ang="0">
                  <a:pos x="connsiteX3" y="connsiteY3"/>
                </a:cxn>
              </a:cxnLst>
              <a:rect l="l" t="t" r="r" b="b"/>
              <a:pathLst>
                <a:path w="943742" h="1357241">
                  <a:moveTo>
                    <a:pt x="0" y="1357241"/>
                  </a:moveTo>
                  <a:lnTo>
                    <a:pt x="471871" y="1357241"/>
                  </a:lnTo>
                  <a:lnTo>
                    <a:pt x="471871" y="0"/>
                  </a:lnTo>
                  <a:lnTo>
                    <a:pt x="943742" y="0"/>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664866" tIns="955940" rIns="664865" bIns="955940" numCol="1" spcCol="1270" anchor="ctr" anchorCtr="0">
              <a:noAutofit/>
            </a:bodyPr>
            <a:lstStyle/>
            <a:p>
              <a:pPr algn="ctr" defTabSz="333375">
                <a:lnSpc>
                  <a:spcPct val="90000"/>
                </a:lnSpc>
                <a:spcBef>
                  <a:spcPct val="0"/>
                </a:spcBef>
                <a:spcAft>
                  <a:spcPct val="35000"/>
                </a:spcAft>
              </a:pPr>
              <a:endParaRPr lang="el-GR" sz="750">
                <a:solidFill>
                  <a:prstClr val="black">
                    <a:hueOff val="0"/>
                    <a:satOff val="0"/>
                    <a:lumOff val="0"/>
                    <a:alphaOff val="0"/>
                  </a:prstClr>
                </a:solidFill>
              </a:endParaRPr>
            </a:p>
          </p:txBody>
        </p:sp>
        <p:sp>
          <p:nvSpPr>
            <p:cNvPr id="10" name="Ελεύθερη σχεδίαση 9"/>
            <p:cNvSpPr/>
            <p:nvPr/>
          </p:nvSpPr>
          <p:spPr>
            <a:xfrm>
              <a:off x="4276443" y="1500373"/>
              <a:ext cx="943742" cy="2620942"/>
            </a:xfrm>
            <a:custGeom>
              <a:avLst/>
              <a:gdLst>
                <a:gd name="connsiteX0" fmla="*/ 0 w 943742"/>
                <a:gd name="connsiteY0" fmla="*/ 2620942 h 2620942"/>
                <a:gd name="connsiteX1" fmla="*/ 471871 w 943742"/>
                <a:gd name="connsiteY1" fmla="*/ 2620942 h 2620942"/>
                <a:gd name="connsiteX2" fmla="*/ 471871 w 943742"/>
                <a:gd name="connsiteY2" fmla="*/ 0 h 2620942"/>
                <a:gd name="connsiteX3" fmla="*/ 943742 w 943742"/>
                <a:gd name="connsiteY3" fmla="*/ 0 h 2620942"/>
              </a:gdLst>
              <a:ahLst/>
              <a:cxnLst>
                <a:cxn ang="0">
                  <a:pos x="connsiteX0" y="connsiteY0"/>
                </a:cxn>
                <a:cxn ang="0">
                  <a:pos x="connsiteX1" y="connsiteY1"/>
                </a:cxn>
                <a:cxn ang="0">
                  <a:pos x="connsiteX2" y="connsiteY2"/>
                </a:cxn>
                <a:cxn ang="0">
                  <a:pos x="connsiteX3" y="connsiteY3"/>
                </a:cxn>
              </a:cxnLst>
              <a:rect l="l" t="t" r="r" b="b"/>
              <a:pathLst>
                <a:path w="943742" h="2620942">
                  <a:moveTo>
                    <a:pt x="0" y="2620942"/>
                  </a:moveTo>
                  <a:lnTo>
                    <a:pt x="471871" y="2620942"/>
                  </a:lnTo>
                  <a:lnTo>
                    <a:pt x="471871" y="0"/>
                  </a:lnTo>
                  <a:lnTo>
                    <a:pt x="943742" y="0"/>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622395" tIns="1861244" rIns="622394" bIns="1861245" numCol="1" spcCol="1270" anchor="ctr" anchorCtr="0">
              <a:noAutofit/>
            </a:bodyPr>
            <a:lstStyle/>
            <a:p>
              <a:pPr algn="ctr" defTabSz="600075">
                <a:lnSpc>
                  <a:spcPct val="90000"/>
                </a:lnSpc>
                <a:spcBef>
                  <a:spcPct val="0"/>
                </a:spcBef>
                <a:spcAft>
                  <a:spcPct val="35000"/>
                </a:spcAft>
              </a:pPr>
              <a:endParaRPr lang="el-GR" sz="1350">
                <a:solidFill>
                  <a:prstClr val="black">
                    <a:hueOff val="0"/>
                    <a:satOff val="0"/>
                    <a:lumOff val="0"/>
                    <a:alphaOff val="0"/>
                  </a:prstClr>
                </a:solidFill>
              </a:endParaRPr>
            </a:p>
          </p:txBody>
        </p:sp>
        <p:sp>
          <p:nvSpPr>
            <p:cNvPr id="11" name="Ελεύθερη σχεδίαση 10"/>
            <p:cNvSpPr/>
            <p:nvPr/>
          </p:nvSpPr>
          <p:spPr>
            <a:xfrm rot="16200000">
              <a:off x="1055674" y="3670700"/>
              <a:ext cx="5320847" cy="901229"/>
            </a:xfrm>
            <a:custGeom>
              <a:avLst/>
              <a:gdLst>
                <a:gd name="connsiteX0" fmla="*/ 0 w 5320847"/>
                <a:gd name="connsiteY0" fmla="*/ 0 h 1010960"/>
                <a:gd name="connsiteX1" fmla="*/ 5320847 w 5320847"/>
                <a:gd name="connsiteY1" fmla="*/ 0 h 1010960"/>
                <a:gd name="connsiteX2" fmla="*/ 5320847 w 5320847"/>
                <a:gd name="connsiteY2" fmla="*/ 1010960 h 1010960"/>
                <a:gd name="connsiteX3" fmla="*/ 0 w 5320847"/>
                <a:gd name="connsiteY3" fmla="*/ 1010960 h 1010960"/>
                <a:gd name="connsiteX4" fmla="*/ 0 w 5320847"/>
                <a:gd name="connsiteY4" fmla="*/ 0 h 1010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0847" h="1010960">
                  <a:moveTo>
                    <a:pt x="0" y="0"/>
                  </a:moveTo>
                  <a:lnTo>
                    <a:pt x="5320847" y="0"/>
                  </a:lnTo>
                  <a:lnTo>
                    <a:pt x="5320847" y="1010960"/>
                  </a:lnTo>
                  <a:lnTo>
                    <a:pt x="0" y="1010960"/>
                  </a:lnTo>
                  <a:lnTo>
                    <a:pt x="0" y="0"/>
                  </a:lnTo>
                  <a:close/>
                </a:path>
              </a:pathLst>
            </a:cu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accent1"/>
            </a:fillRef>
            <a:effectRef idx="1">
              <a:schemeClr val="accent1"/>
            </a:effectRef>
            <a:fontRef idx="minor">
              <a:schemeClr val="lt1"/>
            </a:fontRef>
          </p:style>
          <p:txBody>
            <a:bodyPr spcFirstLastPara="0" vert="horz" wrap="square" lIns="61911" tIns="61913" rIns="61913" bIns="61911" numCol="1" spcCol="1270" anchor="ctr" anchorCtr="0">
              <a:noAutofit/>
            </a:bodyPr>
            <a:lstStyle/>
            <a:p>
              <a:pPr algn="ctr" defTabSz="4333875">
                <a:lnSpc>
                  <a:spcPct val="90000"/>
                </a:lnSpc>
                <a:spcBef>
                  <a:spcPct val="0"/>
                </a:spcBef>
                <a:spcAft>
                  <a:spcPct val="35000"/>
                </a:spcAft>
              </a:pPr>
              <a:r>
                <a:rPr lang="en-US" sz="9750" dirty="0">
                  <a:solidFill>
                    <a:prstClr val="white"/>
                  </a:solidFill>
                </a:rPr>
                <a:t>LEADER</a:t>
              </a:r>
              <a:endParaRPr lang="el-GR" sz="9750" dirty="0">
                <a:solidFill>
                  <a:prstClr val="white"/>
                </a:solidFill>
              </a:endParaRPr>
            </a:p>
          </p:txBody>
        </p:sp>
        <p:sp>
          <p:nvSpPr>
            <p:cNvPr id="12" name="Ελεύθερη σχεδίαση 11"/>
            <p:cNvSpPr/>
            <p:nvPr/>
          </p:nvSpPr>
          <p:spPr>
            <a:xfrm rot="16200000">
              <a:off x="5139362" y="5960129"/>
              <a:ext cx="1327593" cy="1202992"/>
            </a:xfrm>
            <a:custGeom>
              <a:avLst/>
              <a:gdLst>
                <a:gd name="connsiteX0" fmla="*/ 0 w 3315952"/>
                <a:gd name="connsiteY0" fmla="*/ 0 h 1010960"/>
                <a:gd name="connsiteX1" fmla="*/ 3315952 w 3315952"/>
                <a:gd name="connsiteY1" fmla="*/ 0 h 1010960"/>
                <a:gd name="connsiteX2" fmla="*/ 3315952 w 3315952"/>
                <a:gd name="connsiteY2" fmla="*/ 1010960 h 1010960"/>
                <a:gd name="connsiteX3" fmla="*/ 0 w 3315952"/>
                <a:gd name="connsiteY3" fmla="*/ 1010960 h 1010960"/>
                <a:gd name="connsiteX4" fmla="*/ 0 w 3315952"/>
                <a:gd name="connsiteY4" fmla="*/ 0 h 1010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5952" h="1010960">
                  <a:moveTo>
                    <a:pt x="0" y="0"/>
                  </a:moveTo>
                  <a:lnTo>
                    <a:pt x="3315952" y="0"/>
                  </a:lnTo>
                  <a:lnTo>
                    <a:pt x="3315952" y="1010960"/>
                  </a:lnTo>
                  <a:lnTo>
                    <a:pt x="0" y="1010960"/>
                  </a:lnTo>
                  <a:lnTo>
                    <a:pt x="0" y="0"/>
                  </a:lnTo>
                  <a:close/>
                </a:path>
              </a:pathLst>
            </a:custGeom>
            <a:solidFill>
              <a:schemeClr val="accent6">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2860" tIns="22860" rIns="22860" bIns="22860" numCol="1" spcCol="1270" anchor="ctr" anchorCtr="0">
              <a:noAutofit/>
            </a:bodyPr>
            <a:lstStyle/>
            <a:p>
              <a:pPr algn="ctr" defTabSz="1600200">
                <a:lnSpc>
                  <a:spcPct val="90000"/>
                </a:lnSpc>
                <a:spcBef>
                  <a:spcPct val="0"/>
                </a:spcBef>
                <a:spcAft>
                  <a:spcPct val="35000"/>
                </a:spcAft>
              </a:pPr>
              <a:r>
                <a:rPr lang="en-US" sz="3600" dirty="0">
                  <a:solidFill>
                    <a:prstClr val="white"/>
                  </a:solidFill>
                </a:rPr>
                <a:t>LEADER I</a:t>
              </a:r>
              <a:r>
                <a:rPr lang="el-GR" sz="3600" dirty="0">
                  <a:solidFill>
                    <a:prstClr val="white"/>
                  </a:solidFill>
                </a:rPr>
                <a:t> </a:t>
              </a:r>
            </a:p>
            <a:p>
              <a:pPr algn="ctr" defTabSz="1600200">
                <a:lnSpc>
                  <a:spcPct val="90000"/>
                </a:lnSpc>
                <a:spcBef>
                  <a:spcPct val="0"/>
                </a:spcBef>
                <a:spcAft>
                  <a:spcPct val="35000"/>
                </a:spcAft>
              </a:pPr>
              <a:r>
                <a:rPr lang="el-GR" sz="3600" dirty="0">
                  <a:solidFill>
                    <a:prstClr val="white"/>
                  </a:solidFill>
                </a:rPr>
                <a:t>1991-1996</a:t>
              </a:r>
            </a:p>
          </p:txBody>
        </p:sp>
        <p:sp>
          <p:nvSpPr>
            <p:cNvPr id="13" name="Ελεύθερη σχεδίαση 12"/>
            <p:cNvSpPr/>
            <p:nvPr/>
          </p:nvSpPr>
          <p:spPr>
            <a:xfrm rot="16200000">
              <a:off x="5265738" y="4717736"/>
              <a:ext cx="1088124" cy="1169297"/>
            </a:xfrm>
            <a:custGeom>
              <a:avLst/>
              <a:gdLst>
                <a:gd name="connsiteX0" fmla="*/ 0 w 3315952"/>
                <a:gd name="connsiteY0" fmla="*/ 0 h 1010960"/>
                <a:gd name="connsiteX1" fmla="*/ 3315952 w 3315952"/>
                <a:gd name="connsiteY1" fmla="*/ 0 h 1010960"/>
                <a:gd name="connsiteX2" fmla="*/ 3315952 w 3315952"/>
                <a:gd name="connsiteY2" fmla="*/ 1010960 h 1010960"/>
                <a:gd name="connsiteX3" fmla="*/ 0 w 3315952"/>
                <a:gd name="connsiteY3" fmla="*/ 1010960 h 1010960"/>
                <a:gd name="connsiteX4" fmla="*/ 0 w 3315952"/>
                <a:gd name="connsiteY4" fmla="*/ 0 h 1010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5952" h="1010960">
                  <a:moveTo>
                    <a:pt x="0" y="0"/>
                  </a:moveTo>
                  <a:lnTo>
                    <a:pt x="3315952" y="0"/>
                  </a:lnTo>
                  <a:lnTo>
                    <a:pt x="3315952" y="1010960"/>
                  </a:lnTo>
                  <a:lnTo>
                    <a:pt x="0" y="1010960"/>
                  </a:lnTo>
                  <a:lnTo>
                    <a:pt x="0" y="0"/>
                  </a:lnTo>
                  <a:close/>
                </a:path>
              </a:pathLst>
            </a:custGeom>
            <a:solidFill>
              <a:schemeClr val="accent6">
                <a:lumMod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2860" tIns="22860" rIns="22860" bIns="22860" numCol="1" spcCol="1270" anchor="ctr" anchorCtr="0">
              <a:noAutofit/>
            </a:bodyPr>
            <a:lstStyle/>
            <a:p>
              <a:pPr algn="ctr" defTabSz="1600200">
                <a:lnSpc>
                  <a:spcPct val="90000"/>
                </a:lnSpc>
                <a:spcBef>
                  <a:spcPct val="0"/>
                </a:spcBef>
                <a:spcAft>
                  <a:spcPct val="35000"/>
                </a:spcAft>
              </a:pPr>
              <a:r>
                <a:rPr lang="en-US" sz="3600" dirty="0">
                  <a:solidFill>
                    <a:prstClr val="white"/>
                  </a:solidFill>
                </a:rPr>
                <a:t>LEADER</a:t>
              </a:r>
              <a:r>
                <a:rPr lang="en-US" sz="3000" dirty="0">
                  <a:solidFill>
                    <a:prstClr val="white"/>
                  </a:solidFill>
                </a:rPr>
                <a:t> II</a:t>
              </a:r>
              <a:r>
                <a:rPr lang="el-GR" sz="3000" dirty="0">
                  <a:solidFill>
                    <a:prstClr val="white"/>
                  </a:solidFill>
                </a:rPr>
                <a:t> </a:t>
              </a:r>
            </a:p>
            <a:p>
              <a:pPr algn="ctr" defTabSz="1600200">
                <a:lnSpc>
                  <a:spcPct val="90000"/>
                </a:lnSpc>
                <a:spcBef>
                  <a:spcPct val="0"/>
                </a:spcBef>
                <a:spcAft>
                  <a:spcPct val="35000"/>
                </a:spcAft>
              </a:pPr>
              <a:r>
                <a:rPr lang="el-GR" sz="3000" dirty="0">
                  <a:solidFill>
                    <a:prstClr val="white"/>
                  </a:solidFill>
                </a:rPr>
                <a:t>199</a:t>
              </a:r>
              <a:r>
                <a:rPr lang="en-US" sz="3000">
                  <a:solidFill>
                    <a:prstClr val="white"/>
                  </a:solidFill>
                </a:rPr>
                <a:t>6</a:t>
              </a:r>
              <a:r>
                <a:rPr lang="el-GR" sz="3000">
                  <a:solidFill>
                    <a:prstClr val="white"/>
                  </a:solidFill>
                </a:rPr>
                <a:t>-2002</a:t>
              </a:r>
              <a:endParaRPr lang="el-GR" sz="3000" dirty="0">
                <a:solidFill>
                  <a:prstClr val="white"/>
                </a:solidFill>
              </a:endParaRPr>
            </a:p>
          </p:txBody>
        </p:sp>
        <p:sp>
          <p:nvSpPr>
            <p:cNvPr id="14" name="Ελεύθερη σχεδίαση 13"/>
            <p:cNvSpPr/>
            <p:nvPr/>
          </p:nvSpPr>
          <p:spPr>
            <a:xfrm rot="16200000">
              <a:off x="5186867" y="3479283"/>
              <a:ext cx="1245917" cy="1184011"/>
            </a:xfrm>
            <a:custGeom>
              <a:avLst/>
              <a:gdLst>
                <a:gd name="connsiteX0" fmla="*/ 0 w 3315952"/>
                <a:gd name="connsiteY0" fmla="*/ 0 h 1010960"/>
                <a:gd name="connsiteX1" fmla="*/ 3315952 w 3315952"/>
                <a:gd name="connsiteY1" fmla="*/ 0 h 1010960"/>
                <a:gd name="connsiteX2" fmla="*/ 3315952 w 3315952"/>
                <a:gd name="connsiteY2" fmla="*/ 1010960 h 1010960"/>
                <a:gd name="connsiteX3" fmla="*/ 0 w 3315952"/>
                <a:gd name="connsiteY3" fmla="*/ 1010960 h 1010960"/>
                <a:gd name="connsiteX4" fmla="*/ 0 w 3315952"/>
                <a:gd name="connsiteY4" fmla="*/ 0 h 1010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5952" h="1010960">
                  <a:moveTo>
                    <a:pt x="0" y="0"/>
                  </a:moveTo>
                  <a:lnTo>
                    <a:pt x="3315952" y="0"/>
                  </a:lnTo>
                  <a:lnTo>
                    <a:pt x="3315952" y="1010960"/>
                  </a:lnTo>
                  <a:lnTo>
                    <a:pt x="0" y="1010960"/>
                  </a:lnTo>
                  <a:lnTo>
                    <a:pt x="0" y="0"/>
                  </a:lnTo>
                  <a:close/>
                </a:path>
              </a:pathLst>
            </a:custGeom>
            <a:solidFill>
              <a:schemeClr val="accent6">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2860" tIns="22860" rIns="22860" bIns="22860" numCol="1" spcCol="1270" anchor="ctr" anchorCtr="0">
              <a:noAutofit/>
            </a:bodyPr>
            <a:lstStyle/>
            <a:p>
              <a:pPr algn="ctr" defTabSz="1600200">
                <a:lnSpc>
                  <a:spcPct val="90000"/>
                </a:lnSpc>
                <a:spcBef>
                  <a:spcPct val="0"/>
                </a:spcBef>
                <a:spcAft>
                  <a:spcPct val="35000"/>
                </a:spcAft>
              </a:pPr>
              <a:r>
                <a:rPr lang="en-US" sz="3600" dirty="0">
                  <a:solidFill>
                    <a:prstClr val="white"/>
                  </a:solidFill>
                </a:rPr>
                <a:t>LEADER</a:t>
              </a:r>
              <a:r>
                <a:rPr lang="en-US" sz="3000" dirty="0">
                  <a:solidFill>
                    <a:prstClr val="white"/>
                  </a:solidFill>
                </a:rPr>
                <a:t> +</a:t>
              </a:r>
              <a:r>
                <a:rPr lang="el-GR" sz="3000" dirty="0">
                  <a:solidFill>
                    <a:prstClr val="white"/>
                  </a:solidFill>
                </a:rPr>
                <a:t> </a:t>
              </a:r>
            </a:p>
            <a:p>
              <a:pPr algn="ctr" defTabSz="1600200">
                <a:lnSpc>
                  <a:spcPct val="90000"/>
                </a:lnSpc>
                <a:spcBef>
                  <a:spcPct val="0"/>
                </a:spcBef>
                <a:spcAft>
                  <a:spcPct val="35000"/>
                </a:spcAft>
              </a:pPr>
              <a:r>
                <a:rPr lang="el-GR" sz="3000" dirty="0">
                  <a:solidFill>
                    <a:prstClr val="white"/>
                  </a:solidFill>
                </a:rPr>
                <a:t>2002-200</a:t>
              </a:r>
              <a:r>
                <a:rPr lang="en-US" sz="3000" dirty="0">
                  <a:solidFill>
                    <a:prstClr val="white"/>
                  </a:solidFill>
                </a:rPr>
                <a:t>9</a:t>
              </a:r>
              <a:endParaRPr lang="el-GR" sz="3000" dirty="0">
                <a:solidFill>
                  <a:prstClr val="white"/>
                </a:solidFill>
              </a:endParaRPr>
            </a:p>
          </p:txBody>
        </p:sp>
        <p:sp>
          <p:nvSpPr>
            <p:cNvPr id="15" name="Ελεύθερη σχεδίαση 14"/>
            <p:cNvSpPr/>
            <p:nvPr/>
          </p:nvSpPr>
          <p:spPr>
            <a:xfrm rot="16200000">
              <a:off x="5213153" y="2154454"/>
              <a:ext cx="1191495" cy="1203601"/>
            </a:xfrm>
            <a:custGeom>
              <a:avLst/>
              <a:gdLst>
                <a:gd name="connsiteX0" fmla="*/ 0 w 3315952"/>
                <a:gd name="connsiteY0" fmla="*/ 0 h 1010960"/>
                <a:gd name="connsiteX1" fmla="*/ 3315952 w 3315952"/>
                <a:gd name="connsiteY1" fmla="*/ 0 h 1010960"/>
                <a:gd name="connsiteX2" fmla="*/ 3315952 w 3315952"/>
                <a:gd name="connsiteY2" fmla="*/ 1010960 h 1010960"/>
                <a:gd name="connsiteX3" fmla="*/ 0 w 3315952"/>
                <a:gd name="connsiteY3" fmla="*/ 1010960 h 1010960"/>
                <a:gd name="connsiteX4" fmla="*/ 0 w 3315952"/>
                <a:gd name="connsiteY4" fmla="*/ 0 h 1010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5952" h="1010960">
                  <a:moveTo>
                    <a:pt x="0" y="0"/>
                  </a:moveTo>
                  <a:lnTo>
                    <a:pt x="3315952" y="0"/>
                  </a:lnTo>
                  <a:lnTo>
                    <a:pt x="3315952" y="1010960"/>
                  </a:lnTo>
                  <a:lnTo>
                    <a:pt x="0" y="1010960"/>
                  </a:lnTo>
                  <a:lnTo>
                    <a:pt x="0" y="0"/>
                  </a:lnTo>
                  <a:close/>
                </a:path>
              </a:pathLst>
            </a:custGeom>
            <a:solidFill>
              <a:srgbClr val="92D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9050" tIns="19050" rIns="19050" bIns="19050" numCol="1" spcCol="1270" anchor="ctr" anchorCtr="0">
              <a:noAutofit/>
            </a:bodyPr>
            <a:lstStyle/>
            <a:p>
              <a:pPr algn="ctr" defTabSz="1333500">
                <a:lnSpc>
                  <a:spcPct val="90000"/>
                </a:lnSpc>
                <a:spcBef>
                  <a:spcPct val="0"/>
                </a:spcBef>
                <a:spcAft>
                  <a:spcPct val="35000"/>
                </a:spcAft>
              </a:pPr>
              <a:r>
                <a:rPr lang="el-GR" sz="3000" dirty="0">
                  <a:solidFill>
                    <a:prstClr val="white"/>
                  </a:solidFill>
                </a:rPr>
                <a:t>ΑΞΟΝΑΣ 4 </a:t>
              </a:r>
            </a:p>
            <a:p>
              <a:pPr algn="ctr" defTabSz="1333500">
                <a:lnSpc>
                  <a:spcPct val="90000"/>
                </a:lnSpc>
                <a:spcBef>
                  <a:spcPct val="0"/>
                </a:spcBef>
                <a:spcAft>
                  <a:spcPct val="35000"/>
                </a:spcAft>
              </a:pPr>
              <a:r>
                <a:rPr lang="el-GR" sz="3600" dirty="0">
                  <a:solidFill>
                    <a:prstClr val="white"/>
                  </a:solidFill>
                </a:rPr>
                <a:t>ΠΑΑ</a:t>
              </a:r>
              <a:r>
                <a:rPr lang="en-US" sz="3600" dirty="0">
                  <a:solidFill>
                    <a:prstClr val="white"/>
                  </a:solidFill>
                </a:rPr>
                <a:t>  2007-201</a:t>
              </a:r>
              <a:r>
                <a:rPr lang="el-GR" sz="3600" dirty="0">
                  <a:solidFill>
                    <a:prstClr val="white"/>
                  </a:solidFill>
                </a:rPr>
                <a:t>5</a:t>
              </a:r>
            </a:p>
          </p:txBody>
        </p:sp>
        <p:sp>
          <p:nvSpPr>
            <p:cNvPr id="16" name="Ελεύθερη σχεδίαση 15"/>
            <p:cNvSpPr/>
            <p:nvPr/>
          </p:nvSpPr>
          <p:spPr>
            <a:xfrm rot="16200000">
              <a:off x="5196342" y="923669"/>
              <a:ext cx="1231067" cy="1185558"/>
            </a:xfrm>
            <a:custGeom>
              <a:avLst/>
              <a:gdLst>
                <a:gd name="connsiteX0" fmla="*/ 0 w 3315952"/>
                <a:gd name="connsiteY0" fmla="*/ 0 h 1010960"/>
                <a:gd name="connsiteX1" fmla="*/ 3315952 w 3315952"/>
                <a:gd name="connsiteY1" fmla="*/ 0 h 1010960"/>
                <a:gd name="connsiteX2" fmla="*/ 3315952 w 3315952"/>
                <a:gd name="connsiteY2" fmla="*/ 1010960 h 1010960"/>
                <a:gd name="connsiteX3" fmla="*/ 0 w 3315952"/>
                <a:gd name="connsiteY3" fmla="*/ 1010960 h 1010960"/>
                <a:gd name="connsiteX4" fmla="*/ 0 w 3315952"/>
                <a:gd name="connsiteY4" fmla="*/ 0 h 1010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5952" h="1010960">
                  <a:moveTo>
                    <a:pt x="0" y="0"/>
                  </a:moveTo>
                  <a:lnTo>
                    <a:pt x="3315952" y="0"/>
                  </a:lnTo>
                  <a:lnTo>
                    <a:pt x="3315952" y="1010960"/>
                  </a:lnTo>
                  <a:lnTo>
                    <a:pt x="0" y="1010960"/>
                  </a:lnTo>
                  <a:lnTo>
                    <a:pt x="0" y="0"/>
                  </a:lnTo>
                  <a:close/>
                </a:path>
              </a:pathLst>
            </a:custGeom>
            <a:solidFill>
              <a:schemeClr val="accent1">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9050" tIns="19050" rIns="19050" bIns="19050" numCol="1" spcCol="1270" anchor="ctr" anchorCtr="0">
              <a:noAutofit/>
            </a:bodyPr>
            <a:lstStyle/>
            <a:p>
              <a:pPr algn="ctr" defTabSz="1333500">
                <a:lnSpc>
                  <a:spcPct val="90000"/>
                </a:lnSpc>
                <a:spcBef>
                  <a:spcPct val="0"/>
                </a:spcBef>
                <a:spcAft>
                  <a:spcPct val="35000"/>
                </a:spcAft>
              </a:pPr>
              <a:r>
                <a:rPr lang="el-GR" sz="3000" dirty="0">
                  <a:solidFill>
                    <a:prstClr val="white"/>
                  </a:solidFill>
                </a:rPr>
                <a:t>ΜΕΤΡΟ 19 ΠΑΑ</a:t>
              </a:r>
              <a:endParaRPr lang="en-US" sz="3000" dirty="0">
                <a:solidFill>
                  <a:prstClr val="white"/>
                </a:solidFill>
              </a:endParaRPr>
            </a:p>
            <a:p>
              <a:pPr algn="ctr" defTabSz="1333500">
                <a:lnSpc>
                  <a:spcPct val="90000"/>
                </a:lnSpc>
                <a:spcBef>
                  <a:spcPct val="0"/>
                </a:spcBef>
                <a:spcAft>
                  <a:spcPct val="35000"/>
                </a:spcAft>
              </a:pPr>
              <a:r>
                <a:rPr lang="en-US" sz="3600" dirty="0">
                  <a:solidFill>
                    <a:prstClr val="white"/>
                  </a:solidFill>
                </a:rPr>
                <a:t>201</a:t>
              </a:r>
              <a:r>
                <a:rPr lang="el-GR" sz="3600" dirty="0">
                  <a:solidFill>
                    <a:prstClr val="white"/>
                  </a:solidFill>
                </a:rPr>
                <a:t>4</a:t>
              </a:r>
              <a:r>
                <a:rPr lang="en-US" sz="3600" dirty="0">
                  <a:solidFill>
                    <a:prstClr val="white"/>
                  </a:solidFill>
                </a:rPr>
                <a:t>-202</a:t>
              </a:r>
              <a:r>
                <a:rPr lang="el-GR" sz="3600" dirty="0">
                  <a:solidFill>
                    <a:prstClr val="white"/>
                  </a:solidFill>
                </a:rPr>
                <a:t>3</a:t>
              </a:r>
            </a:p>
          </p:txBody>
        </p:sp>
      </p:grpSp>
      <p:sp>
        <p:nvSpPr>
          <p:cNvPr id="17" name="Ορθογώνιο 16"/>
          <p:cNvSpPr/>
          <p:nvPr/>
        </p:nvSpPr>
        <p:spPr>
          <a:xfrm>
            <a:off x="4388943" y="7765565"/>
            <a:ext cx="9028562" cy="1754326"/>
          </a:xfrm>
          <a:prstGeom prst="rect">
            <a:avLst/>
          </a:prstGeom>
        </p:spPr>
        <p:txBody>
          <a:bodyPr wrap="none">
            <a:spAutoFit/>
          </a:bodyPr>
          <a:lstStyle/>
          <a:p>
            <a:pPr marL="428625" indent="-428625">
              <a:buFont typeface="Wingdings" panose="05000000000000000000" pitchFamily="2" charset="2"/>
              <a:buChar char="ü"/>
            </a:pPr>
            <a:r>
              <a:rPr lang="el-GR" sz="2700" dirty="0">
                <a:solidFill>
                  <a:prstClr val="black"/>
                </a:solidFill>
              </a:rPr>
              <a:t>Ενίσχυση τοπικής επιχειρηματικότητας</a:t>
            </a:r>
          </a:p>
          <a:p>
            <a:pPr marL="428625" indent="-428625">
              <a:buFont typeface="Wingdings" panose="05000000000000000000" pitchFamily="2" charset="2"/>
              <a:buChar char="ü"/>
            </a:pPr>
            <a:r>
              <a:rPr lang="el-GR" sz="2700" dirty="0">
                <a:solidFill>
                  <a:prstClr val="black"/>
                </a:solidFill>
              </a:rPr>
              <a:t>Αύξηση της ανταγωνιστικότητας</a:t>
            </a:r>
          </a:p>
          <a:p>
            <a:pPr marL="428625" indent="-428625">
              <a:buFont typeface="Wingdings" panose="05000000000000000000" pitchFamily="2" charset="2"/>
              <a:buChar char="ü"/>
            </a:pPr>
            <a:r>
              <a:rPr lang="el-GR" sz="2700" dirty="0">
                <a:solidFill>
                  <a:prstClr val="black"/>
                </a:solidFill>
              </a:rPr>
              <a:t>Ανάδειξη της προστιθέμενης αξίας των </a:t>
            </a:r>
            <a:r>
              <a:rPr lang="el-GR" sz="2700" b="1" dirty="0">
                <a:solidFill>
                  <a:prstClr val="black"/>
                </a:solidFill>
              </a:rPr>
              <a:t>τοπικών προϊόντων</a:t>
            </a:r>
            <a:endParaRPr lang="en-US" sz="2700" b="1" dirty="0">
              <a:solidFill>
                <a:prstClr val="black"/>
              </a:solidFill>
            </a:endParaRPr>
          </a:p>
          <a:p>
            <a:pPr marL="428625" indent="-428625">
              <a:buFont typeface="Wingdings" panose="05000000000000000000" pitchFamily="2" charset="2"/>
              <a:buChar char="ü"/>
            </a:pPr>
            <a:r>
              <a:rPr lang="el-GR" sz="2700" dirty="0">
                <a:solidFill>
                  <a:prstClr val="black"/>
                </a:solidFill>
              </a:rPr>
              <a:t>Βελτίωση της ποιότητας ζωής</a:t>
            </a:r>
          </a:p>
        </p:txBody>
      </p:sp>
    </p:spTree>
    <p:extLst>
      <p:ext uri="{BB962C8B-B14F-4D97-AF65-F5344CB8AC3E}">
        <p14:creationId xmlns:p14="http://schemas.microsoft.com/office/powerpoint/2010/main" val="18693287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73755"/>
        </a:solidFill>
        <a:effectLst/>
      </p:bgPr>
    </p:bg>
    <p:spTree>
      <p:nvGrpSpPr>
        <p:cNvPr id="1" name=""/>
        <p:cNvGrpSpPr/>
        <p:nvPr/>
      </p:nvGrpSpPr>
      <p:grpSpPr>
        <a:xfrm>
          <a:off x="0" y="0"/>
          <a:ext cx="0" cy="0"/>
          <a:chOff x="0" y="0"/>
          <a:chExt cx="0" cy="0"/>
        </a:xfrm>
      </p:grpSpPr>
      <p:pic>
        <p:nvPicPr>
          <p:cNvPr id="6" name="Εικόνα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58" y="6095478"/>
            <a:ext cx="18255342" cy="4153422"/>
          </a:xfrm>
          <a:prstGeom prst="rect">
            <a:avLst/>
          </a:prstGeom>
          <a:ln>
            <a:noFill/>
          </a:ln>
          <a:effectLst>
            <a:softEdge rad="112500"/>
          </a:effectLst>
        </p:spPr>
      </p:pic>
      <p:sp>
        <p:nvSpPr>
          <p:cNvPr id="2" name="AutoShape 2"/>
          <p:cNvSpPr/>
          <p:nvPr/>
        </p:nvSpPr>
        <p:spPr>
          <a:xfrm>
            <a:off x="152400" y="952500"/>
            <a:ext cx="3966140" cy="109392"/>
          </a:xfrm>
          <a:prstGeom prst="rect">
            <a:avLst/>
          </a:prstGeom>
          <a:solidFill>
            <a:srgbClr val="8AABCA"/>
          </a:solidFill>
        </p:spPr>
      </p:sp>
      <p:sp>
        <p:nvSpPr>
          <p:cNvPr id="7" name="TextBox 6"/>
          <p:cNvSpPr txBox="1"/>
          <p:nvPr/>
        </p:nvSpPr>
        <p:spPr>
          <a:xfrm>
            <a:off x="11963400" y="2933700"/>
            <a:ext cx="5584993" cy="3170099"/>
          </a:xfrm>
          <a:prstGeom prst="rect">
            <a:avLst/>
          </a:prstGeom>
          <a:noFill/>
        </p:spPr>
        <p:txBody>
          <a:bodyPr wrap="square" rtlCol="0">
            <a:spAutoFit/>
          </a:bodyPr>
          <a:lstStyle/>
          <a:p>
            <a:pPr marL="285750" indent="-285750">
              <a:buFont typeface="Wingdings" panose="05000000000000000000" pitchFamily="2" charset="2"/>
              <a:buChar char="ü"/>
            </a:pPr>
            <a:r>
              <a:rPr lang="el-GR" sz="2000" b="1" dirty="0">
                <a:solidFill>
                  <a:prstClr val="white"/>
                </a:solidFill>
              </a:rPr>
              <a:t>ΟΤΑ Α &amp; Β βαθμού </a:t>
            </a:r>
          </a:p>
          <a:p>
            <a:pPr marL="285750" indent="-285750">
              <a:buFont typeface="Wingdings" panose="05000000000000000000" pitchFamily="2" charset="2"/>
              <a:buChar char="ü"/>
            </a:pPr>
            <a:r>
              <a:rPr lang="el-GR" sz="2000" b="1" dirty="0" err="1">
                <a:solidFill>
                  <a:prstClr val="white"/>
                </a:solidFill>
              </a:rPr>
              <a:t>Περιφερειακ</a:t>
            </a:r>
            <a:r>
              <a:rPr lang="en-US" sz="2000" b="1" dirty="0">
                <a:solidFill>
                  <a:prstClr val="white"/>
                </a:solidFill>
              </a:rPr>
              <a:t>ή</a:t>
            </a:r>
            <a:r>
              <a:rPr lang="el-GR" sz="2000" b="1" dirty="0">
                <a:solidFill>
                  <a:prstClr val="white"/>
                </a:solidFill>
              </a:rPr>
              <a:t> </a:t>
            </a:r>
            <a:r>
              <a:rPr lang="el-GR" sz="2000" b="1" dirty="0" err="1">
                <a:solidFill>
                  <a:prstClr val="white"/>
                </a:solidFill>
              </a:rPr>
              <a:t>Αυτοδιο</a:t>
            </a:r>
            <a:r>
              <a:rPr lang="en-US" sz="2000" b="1" dirty="0" err="1">
                <a:solidFill>
                  <a:prstClr val="white"/>
                </a:solidFill>
              </a:rPr>
              <a:t>ίκηση</a:t>
            </a:r>
            <a:endParaRPr lang="el-GR" sz="2000" b="1" dirty="0">
              <a:solidFill>
                <a:prstClr val="white"/>
              </a:solidFill>
            </a:endParaRPr>
          </a:p>
          <a:p>
            <a:pPr marL="285750" indent="-285750">
              <a:buFont typeface="Wingdings" panose="05000000000000000000" pitchFamily="2" charset="2"/>
              <a:buChar char="ü"/>
            </a:pPr>
            <a:r>
              <a:rPr lang="el-GR" sz="2000" b="1" dirty="0">
                <a:solidFill>
                  <a:prstClr val="white"/>
                </a:solidFill>
              </a:rPr>
              <a:t>Φορείς Τοπικής Αυτοδιοίκησης </a:t>
            </a:r>
          </a:p>
          <a:p>
            <a:pPr marL="285750" indent="-285750">
              <a:buFont typeface="Wingdings" panose="05000000000000000000" pitchFamily="2" charset="2"/>
              <a:buChar char="ü"/>
            </a:pPr>
            <a:r>
              <a:rPr lang="el-GR" sz="2000" b="1" dirty="0">
                <a:solidFill>
                  <a:prstClr val="white"/>
                </a:solidFill>
              </a:rPr>
              <a:t>Φορείς του ευρύτερου Δημοσίου τομέα </a:t>
            </a:r>
          </a:p>
          <a:p>
            <a:pPr marL="285750" indent="-285750">
              <a:buFont typeface="Wingdings" panose="05000000000000000000" pitchFamily="2" charset="2"/>
              <a:buChar char="ü"/>
            </a:pPr>
            <a:r>
              <a:rPr lang="el-GR" sz="2000" b="1" dirty="0">
                <a:solidFill>
                  <a:prstClr val="white"/>
                </a:solidFill>
              </a:rPr>
              <a:t>Συνεταιρισμοί και Ενώσεις αυτών </a:t>
            </a:r>
          </a:p>
          <a:p>
            <a:pPr marL="285750" indent="-285750">
              <a:buFont typeface="Wingdings" panose="05000000000000000000" pitchFamily="2" charset="2"/>
              <a:buChar char="ü"/>
            </a:pPr>
            <a:r>
              <a:rPr lang="el-GR" sz="2000" b="1" dirty="0">
                <a:solidFill>
                  <a:prstClr val="white"/>
                </a:solidFill>
              </a:rPr>
              <a:t>Επιστημονικοί Φορείς </a:t>
            </a:r>
          </a:p>
          <a:p>
            <a:pPr marL="285750" indent="-285750">
              <a:buFont typeface="Wingdings" panose="05000000000000000000" pitchFamily="2" charset="2"/>
              <a:buChar char="ü"/>
            </a:pPr>
            <a:r>
              <a:rPr lang="el-GR" sz="2000" b="1" dirty="0">
                <a:solidFill>
                  <a:prstClr val="white"/>
                </a:solidFill>
              </a:rPr>
              <a:t>Επιμελητήρια</a:t>
            </a:r>
          </a:p>
          <a:p>
            <a:pPr marL="285750" indent="-285750">
              <a:buFont typeface="Wingdings" panose="05000000000000000000" pitchFamily="2" charset="2"/>
              <a:buChar char="ü"/>
            </a:pPr>
            <a:r>
              <a:rPr lang="el-GR" sz="2000" b="1" dirty="0">
                <a:solidFill>
                  <a:prstClr val="white"/>
                </a:solidFill>
              </a:rPr>
              <a:t>Φορείς συλλογικών, κοινωνικών,    περιβαλλοντικών και οικονομικών     συμφερόντων και πιστωτικών ιδρυμάτων</a:t>
            </a:r>
            <a:endParaRPr lang="en-US" sz="2000" b="1" dirty="0">
              <a:solidFill>
                <a:prstClr val="white"/>
              </a:solidFill>
            </a:endParaRPr>
          </a:p>
        </p:txBody>
      </p:sp>
      <p:grpSp>
        <p:nvGrpSpPr>
          <p:cNvPr id="8" name="Ομάδα 7"/>
          <p:cNvGrpSpPr/>
          <p:nvPr/>
        </p:nvGrpSpPr>
        <p:grpSpPr>
          <a:xfrm>
            <a:off x="13487400" y="939400"/>
            <a:ext cx="1450702" cy="1379745"/>
            <a:chOff x="7737835" y="0"/>
            <a:chExt cx="1450702" cy="1379745"/>
          </a:xfrm>
        </p:grpSpPr>
        <p:sp>
          <p:nvSpPr>
            <p:cNvPr id="9" name="Στρογγυλεμένο ορθογώνιο 8"/>
            <p:cNvSpPr/>
            <p:nvPr/>
          </p:nvSpPr>
          <p:spPr>
            <a:xfrm>
              <a:off x="7737835" y="0"/>
              <a:ext cx="1450702" cy="1379745"/>
            </a:xfrm>
            <a:prstGeom prst="roundRect">
              <a:avLst/>
            </a:prstGeom>
            <a:solidFill>
              <a:schemeClr val="accent4">
                <a:lumMod val="60000"/>
                <a:lumOff val="40000"/>
                <a:alpha val="90000"/>
              </a:schemeClr>
            </a:solid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0" name="Στρογγυλεμένο ορθογώνιο 4"/>
            <p:cNvSpPr/>
            <p:nvPr/>
          </p:nvSpPr>
          <p:spPr>
            <a:xfrm>
              <a:off x="7805189" y="67354"/>
              <a:ext cx="1315994" cy="124503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6200" tIns="76200" rIns="76200" bIns="76200" numCol="1" spcCol="1270" anchor="ctr" anchorCtr="0">
              <a:noAutofit/>
            </a:bodyPr>
            <a:lstStyle/>
            <a:p>
              <a:pPr algn="ctr" defTabSz="889000">
                <a:lnSpc>
                  <a:spcPct val="90000"/>
                </a:lnSpc>
                <a:spcBef>
                  <a:spcPct val="0"/>
                </a:spcBef>
                <a:spcAft>
                  <a:spcPct val="35000"/>
                </a:spcAft>
              </a:pPr>
              <a:r>
                <a:rPr lang="el-GR" sz="2000" dirty="0">
                  <a:solidFill>
                    <a:prstClr val="black">
                      <a:hueOff val="0"/>
                      <a:satOff val="0"/>
                      <a:lumOff val="0"/>
                      <a:alphaOff val="0"/>
                    </a:prstClr>
                  </a:solidFill>
                </a:rPr>
                <a:t>Ο.Τ.Δ. επιλογή εταιρικού σχήματος</a:t>
              </a:r>
              <a:r>
                <a:rPr lang="en-US" sz="2000" dirty="0">
                  <a:solidFill>
                    <a:prstClr val="black">
                      <a:hueOff val="0"/>
                      <a:satOff val="0"/>
                      <a:lumOff val="0"/>
                      <a:alphaOff val="0"/>
                    </a:prstClr>
                  </a:solidFill>
                </a:rPr>
                <a:t> </a:t>
              </a:r>
              <a:endParaRPr lang="el-GR" sz="2000" dirty="0">
                <a:solidFill>
                  <a:prstClr val="black">
                    <a:hueOff val="0"/>
                    <a:satOff val="0"/>
                    <a:lumOff val="0"/>
                    <a:alphaOff val="0"/>
                  </a:prstClr>
                </a:solidFill>
              </a:endParaRPr>
            </a:p>
          </p:txBody>
        </p:sp>
      </p:grpSp>
      <p:sp>
        <p:nvSpPr>
          <p:cNvPr id="11" name="Ορθογώνιο 10"/>
          <p:cNvSpPr/>
          <p:nvPr/>
        </p:nvSpPr>
        <p:spPr>
          <a:xfrm>
            <a:off x="32658" y="279552"/>
            <a:ext cx="17221200" cy="523220"/>
          </a:xfrm>
          <a:prstGeom prst="rect">
            <a:avLst/>
          </a:prstGeom>
        </p:spPr>
        <p:txBody>
          <a:bodyPr wrap="square">
            <a:spAutoFit/>
          </a:bodyPr>
          <a:lstStyle/>
          <a:p>
            <a:r>
              <a:rPr lang="el-GR" sz="2800" dirty="0">
                <a:solidFill>
                  <a:prstClr val="white"/>
                </a:solidFill>
              </a:rPr>
              <a:t>CLLD/LEADER «</a:t>
            </a:r>
            <a:r>
              <a:rPr lang="en-US" sz="2800" dirty="0" err="1">
                <a:solidFill>
                  <a:prstClr val="white"/>
                </a:solidFill>
              </a:rPr>
              <a:t>Το</a:t>
            </a:r>
            <a:r>
              <a:rPr lang="en-US" sz="2800" dirty="0">
                <a:solidFill>
                  <a:prstClr val="white"/>
                </a:solidFill>
              </a:rPr>
              <a:t>πική ανάπτυξη με πρωτοβουλία των τοπικων κοινοτήτων</a:t>
            </a:r>
            <a:r>
              <a:rPr lang="el-GR" sz="2800" dirty="0">
                <a:solidFill>
                  <a:prstClr val="white"/>
                </a:solidFill>
              </a:rPr>
              <a:t>»</a:t>
            </a:r>
          </a:p>
        </p:txBody>
      </p:sp>
      <p:graphicFrame>
        <p:nvGraphicFramePr>
          <p:cNvPr id="14" name="Διάγραμμα 13"/>
          <p:cNvGraphicFramePr/>
          <p:nvPr>
            <p:extLst>
              <p:ext uri="{D42A27DB-BD31-4B8C-83A1-F6EECF244321}">
                <p14:modId xmlns:p14="http://schemas.microsoft.com/office/powerpoint/2010/main" val="4277986244"/>
              </p:ext>
            </p:extLst>
          </p:nvPr>
        </p:nvGraphicFramePr>
        <p:xfrm>
          <a:off x="1371600" y="802772"/>
          <a:ext cx="8839200" cy="708392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3173936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737184" y="1"/>
            <a:ext cx="16587788" cy="910883"/>
          </a:xfrm>
        </p:spPr>
        <p:txBody>
          <a:bodyPr>
            <a:normAutofit/>
          </a:bodyPr>
          <a:lstStyle/>
          <a:p>
            <a:r>
              <a:rPr lang="el-GR" dirty="0"/>
              <a:t>Ομάδα Τοπικής Δράσης </a:t>
            </a:r>
          </a:p>
        </p:txBody>
      </p:sp>
      <p:graphicFrame>
        <p:nvGraphicFramePr>
          <p:cNvPr id="4" name="Θέση περιεχομένου 3"/>
          <p:cNvGraphicFramePr>
            <a:graphicFrameLocks noGrp="1"/>
          </p:cNvGraphicFramePr>
          <p:nvPr>
            <p:ph idx="1"/>
            <p:extLst>
              <p:ext uri="{D42A27DB-BD31-4B8C-83A1-F6EECF244321}">
                <p14:modId xmlns:p14="http://schemas.microsoft.com/office/powerpoint/2010/main" val="1136733764"/>
              </p:ext>
            </p:extLst>
          </p:nvPr>
        </p:nvGraphicFramePr>
        <p:xfrm>
          <a:off x="2855653" y="1177029"/>
          <a:ext cx="13932695" cy="85307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p:cNvSpPr txBox="1"/>
          <p:nvPr/>
        </p:nvSpPr>
        <p:spPr>
          <a:xfrm>
            <a:off x="457200" y="3429000"/>
            <a:ext cx="3448598" cy="3323987"/>
          </a:xfrm>
          <a:prstGeom prst="rect">
            <a:avLst/>
          </a:prstGeom>
          <a:noFill/>
        </p:spPr>
        <p:txBody>
          <a:bodyPr wrap="square" rtlCol="0">
            <a:spAutoFit/>
          </a:bodyPr>
          <a:lstStyle/>
          <a:p>
            <a:r>
              <a:rPr lang="el-GR" sz="3000" b="1" dirty="0"/>
              <a:t>καμία ομάδα συμφερόντων δεν αντιπροσωπεύει ποσοστό άνω του 49% των δικαιωμάτων ψήφου </a:t>
            </a:r>
            <a:endParaRPr lang="el-GR" sz="3000" dirty="0"/>
          </a:p>
        </p:txBody>
      </p:sp>
    </p:spTree>
    <p:extLst>
      <p:ext uri="{BB962C8B-B14F-4D97-AF65-F5344CB8AC3E}">
        <p14:creationId xmlns:p14="http://schemas.microsoft.com/office/powerpoint/2010/main" val="2485270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Τίτλος 1"/>
          <p:cNvSpPr>
            <a:spLocks noGrp="1"/>
          </p:cNvSpPr>
          <p:nvPr>
            <p:ph type="ctrTitle"/>
          </p:nvPr>
        </p:nvSpPr>
        <p:spPr>
          <a:xfrm>
            <a:off x="685800" y="509195"/>
            <a:ext cx="17332035" cy="2948940"/>
          </a:xfrm>
          <a:solidFill>
            <a:schemeClr val="tx2">
              <a:lumMod val="75000"/>
            </a:schemeClr>
          </a:solidFill>
          <a:ln>
            <a:solidFill>
              <a:schemeClr val="accent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a:bodyPr>
          <a:lstStyle/>
          <a:p>
            <a:pPr>
              <a:lnSpc>
                <a:spcPct val="100000"/>
              </a:lnSpc>
            </a:pPr>
            <a:r>
              <a:rPr lang="el-GR" sz="5400" b="1" dirty="0">
                <a:solidFill>
                  <a:schemeClr val="bg1"/>
                </a:solidFill>
                <a:cs typeface="Arial" charset="0"/>
              </a:rPr>
              <a:t>Πρόγραμμα  </a:t>
            </a:r>
            <a:r>
              <a:rPr lang="en-US" sz="5400" b="1" dirty="0">
                <a:solidFill>
                  <a:schemeClr val="bg1"/>
                </a:solidFill>
                <a:cs typeface="Arial" charset="0"/>
              </a:rPr>
              <a:t>CLLD/LEADER </a:t>
            </a:r>
            <a:br>
              <a:rPr lang="el-GR" sz="5400" b="1" dirty="0">
                <a:solidFill>
                  <a:schemeClr val="bg1"/>
                </a:solidFill>
                <a:cs typeface="Arial" charset="0"/>
              </a:rPr>
            </a:br>
            <a:r>
              <a:rPr lang="el-GR" sz="5400" b="1" dirty="0">
                <a:solidFill>
                  <a:schemeClr val="bg1"/>
                </a:solidFill>
                <a:cs typeface="Arial" charset="0"/>
              </a:rPr>
              <a:t>«Τοπική Ανάπτυξη με πρωτοβουλία τοπικών Κοινοτήτων»</a:t>
            </a:r>
            <a:br>
              <a:rPr lang="el-GR" sz="5400" b="1" dirty="0">
                <a:solidFill>
                  <a:schemeClr val="bg1"/>
                </a:solidFill>
                <a:cs typeface="Arial" charset="0"/>
              </a:rPr>
            </a:br>
            <a:r>
              <a:rPr lang="el-GR" sz="5400" b="1" dirty="0">
                <a:solidFill>
                  <a:schemeClr val="bg1"/>
                </a:solidFill>
                <a:cs typeface="Arial" charset="0"/>
              </a:rPr>
              <a:t>Μέτρο 19 του ΠΑΑ 2014-2020</a:t>
            </a:r>
          </a:p>
        </p:txBody>
      </p:sp>
      <p:pic>
        <p:nvPicPr>
          <p:cNvPr id="1123" name="Picture 4"/>
          <p:cNvPicPr>
            <a:picLocks noChangeAspect="1" noChangeArrowheads="1"/>
          </p:cNvPicPr>
          <p:nvPr/>
        </p:nvPicPr>
        <p:blipFill>
          <a:blip r:embed="rId3"/>
          <a:srcRect/>
          <a:stretch>
            <a:fillRect/>
          </a:stretch>
        </p:blipFill>
        <p:spPr bwMode="auto">
          <a:xfrm>
            <a:off x="4138613" y="8941595"/>
            <a:ext cx="2797970" cy="816768"/>
          </a:xfrm>
          <a:prstGeom prst="rect">
            <a:avLst/>
          </a:prstGeom>
          <a:noFill/>
          <a:ln w="9525">
            <a:noFill/>
            <a:miter lim="800000"/>
            <a:headEnd/>
            <a:tailEnd/>
          </a:ln>
        </p:spPr>
      </p:pic>
      <p:pic>
        <p:nvPicPr>
          <p:cNvPr id="1124" name="Εικόνα 6"/>
          <p:cNvPicPr>
            <a:picLocks noChangeAspect="1"/>
          </p:cNvPicPr>
          <p:nvPr/>
        </p:nvPicPr>
        <p:blipFill>
          <a:blip r:embed="rId4"/>
          <a:srcRect/>
          <a:stretch>
            <a:fillRect/>
          </a:stretch>
        </p:blipFill>
        <p:spPr bwMode="auto">
          <a:xfrm>
            <a:off x="12706350" y="8696325"/>
            <a:ext cx="2745582" cy="1590675"/>
          </a:xfrm>
          <a:prstGeom prst="rect">
            <a:avLst/>
          </a:prstGeom>
          <a:noFill/>
          <a:ln w="9525">
            <a:noFill/>
            <a:miter lim="800000"/>
            <a:headEnd/>
            <a:tailEnd/>
          </a:ln>
        </p:spPr>
      </p:pic>
      <p:graphicFrame>
        <p:nvGraphicFramePr>
          <p:cNvPr id="1119" name="Object 95"/>
          <p:cNvGraphicFramePr>
            <a:graphicFrameLocks noChangeAspect="1"/>
          </p:cNvGraphicFramePr>
          <p:nvPr/>
        </p:nvGraphicFramePr>
        <p:xfrm>
          <a:off x="1835945" y="9103520"/>
          <a:ext cx="1157288" cy="757238"/>
        </p:xfrm>
        <a:graphic>
          <a:graphicData uri="http://schemas.openxmlformats.org/presentationml/2006/ole">
            <mc:AlternateContent xmlns:mc="http://schemas.openxmlformats.org/markup-compatibility/2006">
              <mc:Choice xmlns:v="urn:schemas-microsoft-com:vml" Requires="v">
                <p:oleObj r:id="rId5" imgW="2742973" imgH="1731121" progId="">
                  <p:embed/>
                </p:oleObj>
              </mc:Choice>
              <mc:Fallback>
                <p:oleObj r:id="rId5" imgW="2742973" imgH="1731121"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35945" y="9103520"/>
                        <a:ext cx="1157288" cy="7572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125" name="Εικόνα 6" descr="eu_flag"/>
          <p:cNvPicPr>
            <a:picLocks noChangeAspect="1" noChangeArrowheads="1"/>
          </p:cNvPicPr>
          <p:nvPr/>
        </p:nvPicPr>
        <p:blipFill>
          <a:blip r:embed="rId7"/>
          <a:srcRect/>
          <a:stretch>
            <a:fillRect/>
          </a:stretch>
        </p:blipFill>
        <p:spPr bwMode="auto">
          <a:xfrm>
            <a:off x="16075820" y="9253538"/>
            <a:ext cx="1171575" cy="785813"/>
          </a:xfrm>
          <a:prstGeom prst="rect">
            <a:avLst/>
          </a:prstGeom>
          <a:noFill/>
          <a:ln w="9525">
            <a:noFill/>
            <a:miter lim="800000"/>
            <a:headEnd/>
            <a:tailEnd/>
          </a:ln>
        </p:spPr>
      </p:pic>
      <p:pic>
        <p:nvPicPr>
          <p:cNvPr id="1126" name="Εικόνα 2" descr="λογο-ΠΑΑ_χωρίς ΜΠΑΛΤΑΤΖΗ"/>
          <p:cNvPicPr>
            <a:picLocks noChangeAspect="1" noChangeArrowheads="1"/>
          </p:cNvPicPr>
          <p:nvPr/>
        </p:nvPicPr>
        <p:blipFill>
          <a:blip r:embed="rId8"/>
          <a:srcRect/>
          <a:stretch>
            <a:fillRect/>
          </a:stretch>
        </p:blipFill>
        <p:spPr bwMode="auto">
          <a:xfrm>
            <a:off x="10627520" y="8882063"/>
            <a:ext cx="1197768" cy="1264445"/>
          </a:xfrm>
          <a:prstGeom prst="rect">
            <a:avLst/>
          </a:prstGeom>
          <a:noFill/>
          <a:ln w="9525">
            <a:noFill/>
            <a:miter lim="800000"/>
            <a:headEnd/>
            <a:tailEnd/>
          </a:ln>
        </p:spPr>
      </p:pic>
      <p:pic>
        <p:nvPicPr>
          <p:cNvPr id="1127" name="Εικόνα 10" descr="ΕΣΠΑ"/>
          <p:cNvPicPr>
            <a:picLocks noChangeAspect="1" noChangeArrowheads="1"/>
          </p:cNvPicPr>
          <p:nvPr/>
        </p:nvPicPr>
        <p:blipFill>
          <a:blip r:embed="rId9"/>
          <a:srcRect/>
          <a:stretch>
            <a:fillRect/>
          </a:stretch>
        </p:blipFill>
        <p:spPr bwMode="auto">
          <a:xfrm>
            <a:off x="8089107" y="9020176"/>
            <a:ext cx="1543050" cy="919163"/>
          </a:xfrm>
          <a:prstGeom prst="rect">
            <a:avLst/>
          </a:prstGeom>
          <a:noFill/>
          <a:ln w="9525">
            <a:noFill/>
            <a:miter lim="800000"/>
            <a:headEnd/>
            <a:tailEnd/>
          </a:ln>
        </p:spPr>
      </p:pic>
      <p:sp>
        <p:nvSpPr>
          <p:cNvPr id="2" name="Θέση αριθμού διαφάνειας 1"/>
          <p:cNvSpPr>
            <a:spLocks noGrp="1"/>
          </p:cNvSpPr>
          <p:nvPr>
            <p:ph type="sldNum" sz="quarter" idx="12"/>
          </p:nvPr>
        </p:nvSpPr>
        <p:spPr/>
        <p:txBody>
          <a:bodyPr/>
          <a:lstStyle/>
          <a:p>
            <a:pPr>
              <a:defRPr/>
            </a:pPr>
            <a:fld id="{CB04F017-8FA5-4DC0-9249-C8EA685AD68D}" type="slidenum">
              <a:rPr lang="en-US" altLang="el-GR"/>
              <a:pPr>
                <a:defRPr/>
              </a:pPr>
              <a:t>7</a:t>
            </a:fld>
            <a:endParaRPr lang="en-US" altLang="el-GR"/>
          </a:p>
        </p:txBody>
      </p:sp>
      <p:sp>
        <p:nvSpPr>
          <p:cNvPr id="13" name="Θέση περιεχομένου 2"/>
          <p:cNvSpPr txBox="1">
            <a:spLocks/>
          </p:cNvSpPr>
          <p:nvPr/>
        </p:nvSpPr>
        <p:spPr>
          <a:xfrm>
            <a:off x="638175" y="4010026"/>
            <a:ext cx="17306925" cy="4662488"/>
          </a:xfrm>
          <a:prstGeom prst="rect">
            <a:avLst/>
          </a:prstGeom>
          <a:solidFill>
            <a:srgbClr val="92D050"/>
          </a:solidFill>
        </p:spPr>
        <p:txBody>
          <a:bodyPr>
            <a:normAutofit/>
          </a:bodyPr>
          <a:lstStyle/>
          <a:p>
            <a:pPr>
              <a:lnSpc>
                <a:spcPct val="70000"/>
              </a:lnSpc>
              <a:spcBef>
                <a:spcPts val="1500"/>
              </a:spcBef>
            </a:pPr>
            <a:r>
              <a:rPr lang="el-GR" altLang="el-GR" sz="4350" b="1" u="sng" dirty="0">
                <a:solidFill>
                  <a:srgbClr val="385723"/>
                </a:solidFill>
                <a:latin typeface="Calibri" pitchFamily="34" charset="0"/>
              </a:rPr>
              <a:t>Το πρόγραμμα </a:t>
            </a:r>
            <a:r>
              <a:rPr lang="en-US" altLang="el-GR" sz="4350" b="1" u="sng" dirty="0">
                <a:solidFill>
                  <a:srgbClr val="385723"/>
                </a:solidFill>
                <a:latin typeface="Calibri" pitchFamily="34" charset="0"/>
              </a:rPr>
              <a:t>LEADER</a:t>
            </a:r>
            <a:r>
              <a:rPr lang="el-GR" altLang="el-GR" sz="4350" b="1" u="sng" dirty="0">
                <a:solidFill>
                  <a:srgbClr val="385723"/>
                </a:solidFill>
                <a:latin typeface="Calibri" pitchFamily="34" charset="0"/>
              </a:rPr>
              <a:t> υλοποιείτα</a:t>
            </a:r>
            <a:r>
              <a:rPr lang="el-GR" sz="4350" b="1" u="sng" dirty="0">
                <a:solidFill>
                  <a:srgbClr val="385723"/>
                </a:solidFill>
                <a:latin typeface="Calibri" pitchFamily="34" charset="0"/>
              </a:rPr>
              <a:t>ι </a:t>
            </a:r>
            <a:r>
              <a:rPr lang="el-GR" sz="4350" u="sng" dirty="0">
                <a:solidFill>
                  <a:srgbClr val="385723"/>
                </a:solidFill>
                <a:latin typeface="Calibri" pitchFamily="34" charset="0"/>
              </a:rPr>
              <a:t>:</a:t>
            </a:r>
          </a:p>
          <a:p>
            <a:pPr>
              <a:lnSpc>
                <a:spcPct val="70000"/>
              </a:lnSpc>
              <a:spcBef>
                <a:spcPts val="1500"/>
              </a:spcBef>
              <a:buFont typeface="Wingdings" pitchFamily="2" charset="2"/>
              <a:buChar char="Ø"/>
            </a:pPr>
            <a:r>
              <a:rPr lang="el-GR" sz="4350" dirty="0">
                <a:latin typeface="Calibri" pitchFamily="34" charset="0"/>
              </a:rPr>
              <a:t>Στο σύνολο των αγροτικών περιοχών της χώρας</a:t>
            </a:r>
          </a:p>
          <a:p>
            <a:pPr>
              <a:lnSpc>
                <a:spcPct val="70000"/>
              </a:lnSpc>
              <a:spcBef>
                <a:spcPts val="1500"/>
              </a:spcBef>
              <a:buFont typeface="Wingdings" pitchFamily="2" charset="2"/>
              <a:buChar char="Ø"/>
            </a:pPr>
            <a:r>
              <a:rPr lang="el-GR" sz="4350" dirty="0">
                <a:latin typeface="Calibri" pitchFamily="34" charset="0"/>
              </a:rPr>
              <a:t>Εφαρμόζεται από 50 ΟΤΔ</a:t>
            </a:r>
          </a:p>
          <a:p>
            <a:pPr>
              <a:lnSpc>
                <a:spcPct val="70000"/>
              </a:lnSpc>
              <a:spcBef>
                <a:spcPts val="1500"/>
              </a:spcBef>
              <a:buFont typeface="Wingdings" pitchFamily="2" charset="2"/>
              <a:buChar char="Ø"/>
            </a:pPr>
            <a:r>
              <a:rPr lang="el-GR" sz="4350" dirty="0">
                <a:latin typeface="Calibri" pitchFamily="34" charset="0"/>
              </a:rPr>
              <a:t>Η περιοχή παρέμβασης 10.000 – 150.000 κατοίκους</a:t>
            </a:r>
          </a:p>
          <a:p>
            <a:pPr>
              <a:lnSpc>
                <a:spcPct val="70000"/>
              </a:lnSpc>
              <a:spcBef>
                <a:spcPts val="1500"/>
              </a:spcBef>
              <a:buFont typeface="Wingdings" pitchFamily="2" charset="2"/>
              <a:buChar char="Ø"/>
            </a:pPr>
            <a:r>
              <a:rPr lang="el-GR" sz="4350" dirty="0">
                <a:latin typeface="Calibri" pitchFamily="34" charset="0"/>
              </a:rPr>
              <a:t>Σε τοπικές / δημοτικές κοινότητες με πληθυσμό μικρότερο των 15.000 κατοίκων</a:t>
            </a:r>
          </a:p>
          <a:p>
            <a:pPr>
              <a:lnSpc>
                <a:spcPct val="70000"/>
              </a:lnSpc>
              <a:spcBef>
                <a:spcPts val="1500"/>
              </a:spcBef>
              <a:buFont typeface="Wingdings" pitchFamily="2" charset="2"/>
              <a:buChar char="Ø"/>
            </a:pPr>
            <a:r>
              <a:rPr lang="en-US" sz="4350" dirty="0" err="1">
                <a:latin typeface="Calibri" pitchFamily="34" charset="0"/>
              </a:rPr>
              <a:t>Αρχική</a:t>
            </a:r>
            <a:r>
              <a:rPr lang="en-US" sz="4350" dirty="0">
                <a:latin typeface="Calibri" pitchFamily="34" charset="0"/>
              </a:rPr>
              <a:t> </a:t>
            </a:r>
            <a:r>
              <a:rPr lang="el-GR" sz="4350" dirty="0">
                <a:latin typeface="Calibri" pitchFamily="34" charset="0"/>
              </a:rPr>
              <a:t>Δημόσια Δαπάνη :  322 εκ. € </a:t>
            </a:r>
            <a:endParaRPr lang="el-GR" sz="3300" dirty="0">
              <a:latin typeface="Calibri" pitchFamily="34" charset="0"/>
            </a:endParaRPr>
          </a:p>
        </p:txBody>
      </p:sp>
    </p:spTree>
    <p:extLst>
      <p:ext uri="{BB962C8B-B14F-4D97-AF65-F5344CB8AC3E}">
        <p14:creationId xmlns:p14="http://schemas.microsoft.com/office/powerpoint/2010/main" val="40770658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Τίτλος 1"/>
          <p:cNvSpPr>
            <a:spLocks noGrp="1"/>
          </p:cNvSpPr>
          <p:nvPr>
            <p:ph type="title"/>
          </p:nvPr>
        </p:nvSpPr>
        <p:spPr>
          <a:xfrm>
            <a:off x="666750" y="681038"/>
            <a:ext cx="17249775" cy="981075"/>
          </a:xfrm>
        </p:spPr>
        <p:txBody>
          <a:bodyPr rtlCol="0">
            <a:normAutofit/>
          </a:bodyPr>
          <a:lstStyle/>
          <a:p>
            <a:pPr>
              <a:defRPr/>
            </a:pPr>
            <a:r>
              <a:rPr lang="el-GR" altLang="el-GR" b="1" dirty="0"/>
              <a:t>Ταυτότητα του τοπικού προγράμματος </a:t>
            </a:r>
            <a:r>
              <a:rPr lang="en-US" altLang="el-GR" b="1" dirty="0"/>
              <a:t>CLLD</a:t>
            </a:r>
            <a:r>
              <a:rPr lang="el-GR" altLang="el-GR" b="1" dirty="0"/>
              <a:t>/</a:t>
            </a:r>
            <a:r>
              <a:rPr lang="en-US" altLang="el-GR" b="1" dirty="0"/>
              <a:t>LEADER</a:t>
            </a:r>
            <a:r>
              <a:rPr lang="el-GR" altLang="el-GR" b="1" dirty="0"/>
              <a:t> της ΑΝΚΟ</a:t>
            </a:r>
          </a:p>
        </p:txBody>
      </p:sp>
      <p:sp>
        <p:nvSpPr>
          <p:cNvPr id="3" name="Θέση περιεχομένου 2"/>
          <p:cNvSpPr>
            <a:spLocks noGrp="1"/>
          </p:cNvSpPr>
          <p:nvPr>
            <p:ph idx="1"/>
          </p:nvPr>
        </p:nvSpPr>
        <p:spPr>
          <a:xfrm>
            <a:off x="8727282" y="1752600"/>
            <a:ext cx="9560718" cy="8534400"/>
          </a:xfrm>
        </p:spPr>
        <p:txBody>
          <a:bodyPr rtlCol="0">
            <a:normAutofit/>
          </a:bodyPr>
          <a:lstStyle/>
          <a:p>
            <a:pPr>
              <a:defRPr/>
            </a:pPr>
            <a:r>
              <a:rPr lang="el-GR" sz="4200" dirty="0">
                <a:solidFill>
                  <a:schemeClr val="accent5">
                    <a:lumMod val="75000"/>
                  </a:schemeClr>
                </a:solidFill>
              </a:rPr>
              <a:t>Περιοχή παρέμβασης : </a:t>
            </a:r>
            <a:endParaRPr lang="en-US" sz="4200" dirty="0">
              <a:solidFill>
                <a:schemeClr val="accent5">
                  <a:lumMod val="75000"/>
                </a:schemeClr>
              </a:solidFill>
            </a:endParaRPr>
          </a:p>
          <a:p>
            <a:pPr marL="685800" lvl="1" indent="0">
              <a:buNone/>
              <a:defRPr/>
            </a:pPr>
            <a:r>
              <a:rPr lang="el-GR" sz="4200" b="1" dirty="0"/>
              <a:t>Π.Ε. Κοζάνης και Π.Ε. Γρεβενών. </a:t>
            </a:r>
          </a:p>
          <a:p>
            <a:pPr marL="685800" lvl="1" indent="0">
              <a:buNone/>
              <a:defRPr/>
            </a:pPr>
            <a:r>
              <a:rPr lang="el-GR" sz="4200" dirty="0"/>
              <a:t>Εξαιρούνται οι Δημοτικές Κοινότητες Κοζάνης &amp; Πτολεμαΐδας</a:t>
            </a:r>
          </a:p>
          <a:p>
            <a:pPr>
              <a:defRPr/>
            </a:pPr>
            <a:r>
              <a:rPr lang="el-GR" sz="4200" dirty="0">
                <a:solidFill>
                  <a:schemeClr val="accent5">
                    <a:lumMod val="75000"/>
                  </a:schemeClr>
                </a:solidFill>
              </a:rPr>
              <a:t>Πληθυσμός περιοχής παρέμβασης: </a:t>
            </a:r>
            <a:r>
              <a:rPr lang="el-GR" sz="4200" dirty="0"/>
              <a:t>107.207 κάτοικοι</a:t>
            </a:r>
          </a:p>
          <a:p>
            <a:pPr>
              <a:defRPr/>
            </a:pPr>
            <a:r>
              <a:rPr lang="el-GR" sz="4200" dirty="0">
                <a:solidFill>
                  <a:schemeClr val="accent5">
                    <a:lumMod val="75000"/>
                  </a:schemeClr>
                </a:solidFill>
              </a:rPr>
              <a:t>Δημόσια Δαπάνη (</a:t>
            </a:r>
            <a:r>
              <a:rPr lang="el-GR" sz="4200" dirty="0" err="1">
                <a:solidFill>
                  <a:schemeClr val="accent5">
                    <a:lumMod val="75000"/>
                  </a:schemeClr>
                </a:solidFill>
              </a:rPr>
              <a:t>Υπομέτρου</a:t>
            </a:r>
            <a:r>
              <a:rPr lang="el-GR" sz="4200" dirty="0">
                <a:solidFill>
                  <a:schemeClr val="accent5">
                    <a:lumMod val="75000"/>
                  </a:schemeClr>
                </a:solidFill>
              </a:rPr>
              <a:t> 19.2) επενδυτικών σχεδίων: </a:t>
            </a:r>
            <a:r>
              <a:rPr lang="el-GR" sz="4200" dirty="0"/>
              <a:t>5.</a:t>
            </a:r>
            <a:r>
              <a:rPr lang="en-US" sz="4200" dirty="0"/>
              <a:t>37</a:t>
            </a:r>
            <a:r>
              <a:rPr lang="el-GR" sz="4200" dirty="0"/>
              <a:t>0.000,00€.</a:t>
            </a:r>
          </a:p>
          <a:p>
            <a:pPr>
              <a:defRPr/>
            </a:pPr>
            <a:r>
              <a:rPr lang="el-GR" sz="4200" b="1" dirty="0">
                <a:solidFill>
                  <a:schemeClr val="accent6">
                    <a:lumMod val="50000"/>
                  </a:schemeClr>
                </a:solidFill>
              </a:rPr>
              <a:t>Δημόσια Δαπάνη (</a:t>
            </a:r>
            <a:r>
              <a:rPr lang="el-GR" sz="4200" b="1" dirty="0" err="1">
                <a:solidFill>
                  <a:schemeClr val="accent6">
                    <a:lumMod val="50000"/>
                  </a:schemeClr>
                </a:solidFill>
              </a:rPr>
              <a:t>Υπομέτρου</a:t>
            </a:r>
            <a:r>
              <a:rPr lang="el-GR" sz="4200" b="1" dirty="0">
                <a:solidFill>
                  <a:schemeClr val="accent6">
                    <a:lumMod val="50000"/>
                  </a:schemeClr>
                </a:solidFill>
              </a:rPr>
              <a:t> 8.3.3) επενδυτικών σχεδίων: 1.100.000,00€.</a:t>
            </a:r>
          </a:p>
          <a:p>
            <a:pPr marL="0" indent="0">
              <a:buNone/>
              <a:defRPr/>
            </a:pPr>
            <a:endParaRPr lang="el-GR" sz="4200" dirty="0">
              <a:solidFill>
                <a:schemeClr val="accent6">
                  <a:lumMod val="50000"/>
                </a:schemeClr>
              </a:solidFill>
            </a:endParaRPr>
          </a:p>
        </p:txBody>
      </p:sp>
      <p:sp>
        <p:nvSpPr>
          <p:cNvPr id="2" name="Θέση αριθμού διαφάνειας 1"/>
          <p:cNvSpPr>
            <a:spLocks noGrp="1"/>
          </p:cNvSpPr>
          <p:nvPr>
            <p:ph type="sldNum" sz="quarter" idx="12"/>
          </p:nvPr>
        </p:nvSpPr>
        <p:spPr/>
        <p:txBody>
          <a:bodyPr/>
          <a:lstStyle/>
          <a:p>
            <a:pPr>
              <a:defRPr/>
            </a:pPr>
            <a:fld id="{3EB6D12D-77CE-45D7-9B80-EC047DF9A98B}" type="slidenum">
              <a:rPr lang="en-US" altLang="el-GR"/>
              <a:pPr>
                <a:defRPr/>
              </a:pPr>
              <a:t>8</a:t>
            </a:fld>
            <a:endParaRPr lang="en-US" altLang="el-GR"/>
          </a:p>
        </p:txBody>
      </p:sp>
      <p:pic>
        <p:nvPicPr>
          <p:cNvPr id="22532" name="Εικόνα 3"/>
          <p:cNvPicPr>
            <a:picLocks noChangeAspect="1"/>
          </p:cNvPicPr>
          <p:nvPr/>
        </p:nvPicPr>
        <p:blipFill>
          <a:blip r:embed="rId2"/>
          <a:srcRect/>
          <a:stretch>
            <a:fillRect/>
          </a:stretch>
        </p:blipFill>
        <p:spPr bwMode="auto">
          <a:xfrm>
            <a:off x="404813" y="2009775"/>
            <a:ext cx="8243888" cy="7498557"/>
          </a:xfrm>
          <a:prstGeom prst="rect">
            <a:avLst/>
          </a:prstGeom>
          <a:noFill/>
          <a:ln w="9525">
            <a:noFill/>
            <a:miter lim="800000"/>
            <a:headEnd/>
            <a:tailEnd/>
          </a:ln>
        </p:spPr>
      </p:pic>
    </p:spTree>
    <p:extLst>
      <p:ext uri="{BB962C8B-B14F-4D97-AF65-F5344CB8AC3E}">
        <p14:creationId xmlns:p14="http://schemas.microsoft.com/office/powerpoint/2010/main" val="20248795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226466" y="0"/>
            <a:ext cx="15028070" cy="1000125"/>
          </a:xfrm>
        </p:spPr>
        <p:txBody>
          <a:bodyPr>
            <a:normAutofit/>
          </a:bodyPr>
          <a:lstStyle/>
          <a:p>
            <a:r>
              <a:rPr lang="el-GR" dirty="0"/>
              <a:t>Είδος επενδύσεων </a:t>
            </a:r>
          </a:p>
        </p:txBody>
      </p:sp>
      <p:sp>
        <p:nvSpPr>
          <p:cNvPr id="3" name="Θέση κειμένου 2"/>
          <p:cNvSpPr>
            <a:spLocks noGrp="1"/>
          </p:cNvSpPr>
          <p:nvPr>
            <p:ph type="body" idx="1"/>
          </p:nvPr>
        </p:nvSpPr>
        <p:spPr>
          <a:xfrm>
            <a:off x="2395143" y="1297781"/>
            <a:ext cx="6910782" cy="864393"/>
          </a:xfrm>
        </p:spPr>
        <p:txBody>
          <a:bodyPr/>
          <a:lstStyle/>
          <a:p>
            <a:r>
              <a:rPr lang="el-GR" sz="4800" dirty="0"/>
              <a:t>Ιδιωτικού χαρακτήρα</a:t>
            </a:r>
          </a:p>
        </p:txBody>
      </p:sp>
      <p:sp>
        <p:nvSpPr>
          <p:cNvPr id="4" name="Θέση περιεχομένου 3"/>
          <p:cNvSpPr>
            <a:spLocks noGrp="1"/>
          </p:cNvSpPr>
          <p:nvPr>
            <p:ph sz="half" idx="2"/>
          </p:nvPr>
        </p:nvSpPr>
        <p:spPr>
          <a:xfrm>
            <a:off x="1752600" y="2250040"/>
            <a:ext cx="7342584" cy="6093859"/>
          </a:xfrm>
          <a:solidFill>
            <a:srgbClr val="92D050"/>
          </a:solidFill>
        </p:spPr>
        <p:txBody>
          <a:bodyPr>
            <a:noAutofit/>
          </a:bodyPr>
          <a:lstStyle/>
          <a:p>
            <a:r>
              <a:rPr lang="el-GR" sz="3200" dirty="0"/>
              <a:t>μεταποίηση των αγροτικών προϊόντων  </a:t>
            </a:r>
          </a:p>
          <a:p>
            <a:pPr marL="457200" lvl="1" indent="0">
              <a:buNone/>
            </a:pPr>
            <a:r>
              <a:rPr lang="el-GR" sz="3200" dirty="0"/>
              <a:t>κρέας, γάλα, δημητριακά, </a:t>
            </a:r>
            <a:r>
              <a:rPr lang="el-GR" sz="3200" dirty="0" err="1"/>
              <a:t>ελαιούχα</a:t>
            </a:r>
            <a:r>
              <a:rPr lang="el-GR" sz="3200" dirty="0"/>
              <a:t> προϊόντα, οίνος, </a:t>
            </a:r>
            <a:r>
              <a:rPr lang="el-GR" sz="3200" dirty="0" err="1"/>
              <a:t>οπωροκηπευτικά</a:t>
            </a:r>
            <a:r>
              <a:rPr lang="el-GR" sz="3200" dirty="0"/>
              <a:t>, αρωματικά φυτά, </a:t>
            </a:r>
            <a:r>
              <a:rPr lang="el-GR" sz="3200" dirty="0" err="1"/>
              <a:t>κλπ</a:t>
            </a:r>
            <a:endParaRPr lang="el-GR" sz="3200" dirty="0"/>
          </a:p>
          <a:p>
            <a:r>
              <a:rPr lang="el-GR" sz="3200" dirty="0"/>
              <a:t>μεταποίηση δασοκομικών προϊόντων  </a:t>
            </a:r>
          </a:p>
          <a:p>
            <a:r>
              <a:rPr lang="el-GR" sz="3200" dirty="0"/>
              <a:t>βιοτεχνικές μονάδες </a:t>
            </a:r>
          </a:p>
          <a:p>
            <a:r>
              <a:rPr lang="el-GR" sz="3200" dirty="0"/>
              <a:t>επιχειρήσεις παροχής υπηρεσιών</a:t>
            </a:r>
          </a:p>
          <a:p>
            <a:r>
              <a:rPr lang="el-GR" sz="3200" dirty="0"/>
              <a:t>δραστηριότητες που σχετίζονται με τον  τουριστικό κλάδο </a:t>
            </a:r>
          </a:p>
          <a:p>
            <a:r>
              <a:rPr lang="el-GR" sz="3200" dirty="0" err="1"/>
              <a:t>Πολυλειτουργικά</a:t>
            </a:r>
            <a:r>
              <a:rPr lang="el-GR" sz="3200" dirty="0"/>
              <a:t> αγροκτήματα</a:t>
            </a:r>
          </a:p>
          <a:p>
            <a:r>
              <a:rPr lang="el-GR" sz="3200" dirty="0"/>
              <a:t>ενέργειες συνεργασίας και δικτύωσης</a:t>
            </a:r>
          </a:p>
        </p:txBody>
      </p:sp>
      <p:sp>
        <p:nvSpPr>
          <p:cNvPr id="5" name="Θέση κειμένου 4"/>
          <p:cNvSpPr>
            <a:spLocks noGrp="1"/>
          </p:cNvSpPr>
          <p:nvPr>
            <p:ph type="body" sz="quarter" idx="3"/>
          </p:nvPr>
        </p:nvSpPr>
        <p:spPr>
          <a:xfrm>
            <a:off x="11020817" y="1297781"/>
            <a:ext cx="6933806" cy="864393"/>
          </a:xfrm>
        </p:spPr>
        <p:txBody>
          <a:bodyPr/>
          <a:lstStyle/>
          <a:p>
            <a:r>
              <a:rPr lang="el-GR" sz="4800" dirty="0"/>
              <a:t>Δημόσιου χαρακτήρα</a:t>
            </a:r>
          </a:p>
        </p:txBody>
      </p:sp>
      <p:sp>
        <p:nvSpPr>
          <p:cNvPr id="6" name="Θέση περιεχομένου 5"/>
          <p:cNvSpPr>
            <a:spLocks noGrp="1"/>
          </p:cNvSpPr>
          <p:nvPr>
            <p:ph sz="quarter" idx="4"/>
          </p:nvPr>
        </p:nvSpPr>
        <p:spPr>
          <a:xfrm>
            <a:off x="10612038" y="2511025"/>
            <a:ext cx="7342584" cy="5832873"/>
          </a:xfrm>
          <a:solidFill>
            <a:schemeClr val="tx2">
              <a:lumMod val="75000"/>
            </a:schemeClr>
          </a:solidFill>
        </p:spPr>
        <p:txBody>
          <a:bodyPr>
            <a:noAutofit/>
          </a:bodyPr>
          <a:lstStyle/>
          <a:p>
            <a:r>
              <a:rPr lang="el-GR" sz="3200" dirty="0">
                <a:solidFill>
                  <a:schemeClr val="bg1"/>
                </a:solidFill>
              </a:rPr>
              <a:t>έργα υποδομών για την εξυπηρέτηση του τοπικού πληθυσμού</a:t>
            </a:r>
          </a:p>
          <a:p>
            <a:r>
              <a:rPr lang="el-GR" sz="3200" dirty="0">
                <a:solidFill>
                  <a:schemeClr val="bg1"/>
                </a:solidFill>
              </a:rPr>
              <a:t>παρεμβάσεις που συνδέονται με τον πολιτισμό και την αναψυχή</a:t>
            </a:r>
          </a:p>
          <a:p>
            <a:r>
              <a:rPr lang="el-GR" sz="3200" dirty="0">
                <a:solidFill>
                  <a:schemeClr val="bg1"/>
                </a:solidFill>
              </a:rPr>
              <a:t>αναβάθμιση οικισμών</a:t>
            </a:r>
          </a:p>
          <a:p>
            <a:r>
              <a:rPr lang="el-GR" sz="3200" dirty="0">
                <a:solidFill>
                  <a:schemeClr val="bg1"/>
                </a:solidFill>
              </a:rPr>
              <a:t>διατήρηση, αποκατάσταση και αναβάθμιση πολιτιστικών χαρακτηριστικών της υπαίθρου</a:t>
            </a:r>
          </a:p>
          <a:p>
            <a:r>
              <a:rPr lang="el-GR" sz="3200" dirty="0">
                <a:solidFill>
                  <a:schemeClr val="bg1"/>
                </a:solidFill>
              </a:rPr>
              <a:t>έργα που στοχεύουν στην περιβαλλοντική αναβάθμιση των περιοχών </a:t>
            </a:r>
          </a:p>
        </p:txBody>
      </p:sp>
    </p:spTree>
    <p:extLst>
      <p:ext uri="{BB962C8B-B14F-4D97-AF65-F5344CB8AC3E}">
        <p14:creationId xmlns:p14="http://schemas.microsoft.com/office/powerpoint/2010/main" val="39253729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746</TotalTime>
  <Words>2050</Words>
  <Application>Microsoft Office PowerPoint</Application>
  <PresentationFormat>Προσαρμογή</PresentationFormat>
  <Paragraphs>437</Paragraphs>
  <Slides>21</Slides>
  <Notes>9</Notes>
  <HiddenSlides>0</HiddenSlides>
  <MMClips>0</MMClips>
  <ScaleCrop>false</ScaleCrop>
  <HeadingPairs>
    <vt:vector size="8" baseType="variant">
      <vt:variant>
        <vt:lpstr>Γραμματοσειρές που χρησιμοποιούνται</vt:lpstr>
      </vt:variant>
      <vt:variant>
        <vt:i4>10</vt:i4>
      </vt:variant>
      <vt:variant>
        <vt:lpstr>Θέμα</vt:lpstr>
      </vt:variant>
      <vt:variant>
        <vt:i4>3</vt:i4>
      </vt:variant>
      <vt:variant>
        <vt:lpstr>Ενσωματωμένοι διακομιστές OLE</vt:lpstr>
      </vt:variant>
      <vt:variant>
        <vt:i4>0</vt:i4>
      </vt:variant>
      <vt:variant>
        <vt:lpstr>Τίτλοι διαφανειών</vt:lpstr>
      </vt:variant>
      <vt:variant>
        <vt:i4>21</vt:i4>
      </vt:variant>
    </vt:vector>
  </HeadingPairs>
  <TitlesOfParts>
    <vt:vector size="34" baseType="lpstr">
      <vt:lpstr>Source Serif Pro Bold</vt:lpstr>
      <vt:lpstr>Calibri</vt:lpstr>
      <vt:lpstr>Century Gothic</vt:lpstr>
      <vt:lpstr>Wingdings 3</vt:lpstr>
      <vt:lpstr>Arial</vt:lpstr>
      <vt:lpstr>Calibri Light</vt:lpstr>
      <vt:lpstr>Montserrat Classic Bold</vt:lpstr>
      <vt:lpstr>Wingdings</vt:lpstr>
      <vt:lpstr>Microsoft YaHei</vt:lpstr>
      <vt:lpstr>Montserrat Classic</vt:lpstr>
      <vt:lpstr>Office Theme</vt:lpstr>
      <vt:lpstr>Θέμα του Office</vt:lpstr>
      <vt:lpstr>1_Θέμα του Office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Ομάδα Τοπικής Δράσης </vt:lpstr>
      <vt:lpstr>Πρόγραμμα  CLLD/LEADER  «Τοπική Ανάπτυξη με πρωτοβουλία τοπικών Κοινοτήτων» Μέτρο 19 του ΠΑΑ 2014-2020</vt:lpstr>
      <vt:lpstr>Ταυτότητα του τοπικού προγράμματος CLLD/LEADER της ΑΝΚΟ</vt:lpstr>
      <vt:lpstr>Είδος επενδύσεων </vt:lpstr>
      <vt:lpstr>Δημόσιου χαρακτήρα παρεμβάσεις</vt:lpstr>
      <vt:lpstr>ΣΤΟΙΧΕΙΑ ΠΡΟΤΑΣΕΩΝ ΠΡΟΚΗΡΥΞΗΣ ΔΗΜΟΣΙΩΝ ΕΡΓ ΩΝ</vt:lpstr>
      <vt:lpstr>Ιδιωτικού χαρακτήρα παρεμβάσεις</vt:lpstr>
      <vt:lpstr>Παρουσίαση του PowerPoint</vt:lpstr>
      <vt:lpstr>Παρουσίαση του PowerPoint</vt:lpstr>
      <vt:lpstr>Παρουσίαση του PowerPoint</vt:lpstr>
      <vt:lpstr>Παρουσίαση του PowerPoint</vt:lpstr>
      <vt:lpstr>Προτεραιότητα 4 του ΕΠΑλΘ – Πρόγραμμα αλιείας</vt:lpstr>
      <vt:lpstr> Ιδιωτικές επενδύσεις </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POLICIES_TO_ENHANCE_ENTREPR</dc:title>
  <dc:creator>Vicki T</dc:creator>
  <cp:lastModifiedBy>usr8949</cp:lastModifiedBy>
  <cp:revision>86</cp:revision>
  <dcterms:created xsi:type="dcterms:W3CDTF">2006-08-16T00:00:00Z</dcterms:created>
  <dcterms:modified xsi:type="dcterms:W3CDTF">2021-06-22T10:55:41Z</dcterms:modified>
  <dc:identifier>DAD3EIMyTFc</dc:identifier>
</cp:coreProperties>
</file>