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9" r:id="rId3"/>
    <p:sldId id="258" r:id="rId4"/>
    <p:sldId id="283" r:id="rId5"/>
    <p:sldId id="275" r:id="rId6"/>
    <p:sldId id="271" r:id="rId7"/>
    <p:sldId id="272" r:id="rId8"/>
    <p:sldId id="257" r:id="rId9"/>
    <p:sldId id="273" r:id="rId10"/>
    <p:sldId id="261" r:id="rId11"/>
    <p:sldId id="277" r:id="rId12"/>
    <p:sldId id="276" r:id="rId13"/>
    <p:sldId id="278" r:id="rId14"/>
    <p:sldId id="279" r:id="rId15"/>
    <p:sldId id="280" r:id="rId16"/>
    <p:sldId id="281" r:id="rId17"/>
    <p:sldId id="267" r:id="rId18"/>
    <p:sldId id="265" r:id="rId19"/>
  </p:sldIdLst>
  <p:sldSz cx="18288000" cy="10287000"/>
  <p:notesSz cx="6858000" cy="9144000"/>
  <p:embeddedFontLst>
    <p:embeddedFont>
      <p:font typeface="Arial Black" panose="020B0A04020102020204" pitchFamily="34" charset="0"/>
      <p:bold r:id="rId21"/>
    </p:embeddedFont>
    <p:embeddedFont>
      <p:font typeface="Calibri" panose="020F0502020204030204" pitchFamily="34" charset="0"/>
      <p:regular r:id="rId22"/>
      <p:bold r:id="rId23"/>
      <p:italic r:id="rId24"/>
      <p:boldItalic r:id="rId25"/>
    </p:embeddedFont>
    <p:embeddedFont>
      <p:font typeface="Muli Bold" panose="020B0604020202020204" charset="0"/>
      <p:regular r:id="rId26"/>
    </p:embeddedFont>
    <p:embeddedFont>
      <p:font typeface="Muli Bold Bold" panose="020B0604020202020204" charset="0"/>
      <p:regular r:id="rId27"/>
    </p:embeddedFont>
    <p:embeddedFont>
      <p:font typeface="Roboto Mono Regular"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D4003-A00E-414F-A45F-24EF9566FA1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l-GR"/>
        </a:p>
      </dgm:t>
    </dgm:pt>
    <dgm:pt modelId="{84C2C382-C5D2-42D8-9567-06600C1A8250}">
      <dgm:prSet phldrT="[Κείμενο]"/>
      <dgm:spPr/>
      <dgm:t>
        <a:bodyPr/>
        <a:lstStyle/>
        <a:p>
          <a:pPr>
            <a:buFont typeface="Arial" panose="020B0604020202020204" pitchFamily="34" charset="0"/>
            <a:buChar char="•"/>
          </a:pPr>
          <a:r>
            <a:rPr lang="el-GR" spc="-20" dirty="0">
              <a:solidFill>
                <a:srgbClr val="000000"/>
              </a:solidFill>
              <a:latin typeface="Roboto Mono Regular"/>
            </a:rPr>
            <a:t>Πώληση</a:t>
          </a:r>
          <a:endParaRPr lang="el-GR" dirty="0"/>
        </a:p>
      </dgm:t>
    </dgm:pt>
    <dgm:pt modelId="{85985473-B7B9-4519-B1C4-569FD39EB255}" type="parTrans" cxnId="{842798B9-D658-47DA-A588-50C586DAB721}">
      <dgm:prSet/>
      <dgm:spPr/>
      <dgm:t>
        <a:bodyPr/>
        <a:lstStyle/>
        <a:p>
          <a:endParaRPr lang="el-GR"/>
        </a:p>
      </dgm:t>
    </dgm:pt>
    <dgm:pt modelId="{6049F162-6152-4897-9125-A7695E90A5EC}" type="sibTrans" cxnId="{842798B9-D658-47DA-A588-50C586DAB721}">
      <dgm:prSet/>
      <dgm:spPr/>
      <dgm:t>
        <a:bodyPr/>
        <a:lstStyle/>
        <a:p>
          <a:endParaRPr lang="el-GR"/>
        </a:p>
      </dgm:t>
    </dgm:pt>
    <dgm:pt modelId="{61CEAD00-1AE8-4F2C-B23E-F425FABDAC72}">
      <dgm:prSet phldrT="[Κείμενο]"/>
      <dgm:spPr/>
      <dgm:t>
        <a:bodyPr/>
        <a:lstStyle/>
        <a:p>
          <a:r>
            <a:rPr lang="el-GR" spc="-20" dirty="0">
              <a:solidFill>
                <a:srgbClr val="000000"/>
              </a:solidFill>
              <a:latin typeface="Roboto Mono Regular"/>
            </a:rPr>
            <a:t>Εξοπλισμός</a:t>
          </a:r>
          <a:endParaRPr lang="el-GR" dirty="0"/>
        </a:p>
      </dgm:t>
    </dgm:pt>
    <dgm:pt modelId="{05283CD9-84EA-4834-A0CF-34AE8C2975C2}" type="parTrans" cxnId="{3B27BC18-7E13-4663-9B0E-6D9FE265118C}">
      <dgm:prSet/>
      <dgm:spPr/>
      <dgm:t>
        <a:bodyPr/>
        <a:lstStyle/>
        <a:p>
          <a:endParaRPr lang="el-GR"/>
        </a:p>
      </dgm:t>
    </dgm:pt>
    <dgm:pt modelId="{0075A7E4-041C-4A31-B909-A433AEBA323D}" type="sibTrans" cxnId="{3B27BC18-7E13-4663-9B0E-6D9FE265118C}">
      <dgm:prSet/>
      <dgm:spPr/>
      <dgm:t>
        <a:bodyPr/>
        <a:lstStyle/>
        <a:p>
          <a:endParaRPr lang="el-GR"/>
        </a:p>
      </dgm:t>
    </dgm:pt>
    <dgm:pt modelId="{3D083FA1-18B4-4FFC-9019-89E73EA2343A}">
      <dgm:prSet phldrT="[Κείμενο]"/>
      <dgm:spPr/>
      <dgm:t>
        <a:bodyPr/>
        <a:lstStyle/>
        <a:p>
          <a:pPr>
            <a:buFont typeface="Arial" panose="020B0604020202020204" pitchFamily="34" charset="0"/>
            <a:buChar char="•"/>
          </a:pPr>
          <a:r>
            <a:rPr lang="el-GR" spc="-20" dirty="0">
              <a:solidFill>
                <a:srgbClr val="000000"/>
              </a:solidFill>
              <a:latin typeface="Roboto Mono Regular"/>
            </a:rPr>
            <a:t>Συσκευασία και ετικέτα </a:t>
          </a:r>
          <a:endParaRPr lang="el-GR" dirty="0"/>
        </a:p>
      </dgm:t>
    </dgm:pt>
    <dgm:pt modelId="{EE8535CA-C7E8-4782-A90F-2DC82AE2E3BB}" type="parTrans" cxnId="{C38B0049-C9BC-4F80-8C44-8B54209BD04B}">
      <dgm:prSet/>
      <dgm:spPr/>
      <dgm:t>
        <a:bodyPr/>
        <a:lstStyle/>
        <a:p>
          <a:endParaRPr lang="el-GR"/>
        </a:p>
      </dgm:t>
    </dgm:pt>
    <dgm:pt modelId="{21AA6B06-A7B4-4D19-95E3-F1FE0D047397}" type="sibTrans" cxnId="{C38B0049-C9BC-4F80-8C44-8B54209BD04B}">
      <dgm:prSet/>
      <dgm:spPr/>
      <dgm:t>
        <a:bodyPr/>
        <a:lstStyle/>
        <a:p>
          <a:endParaRPr lang="el-GR"/>
        </a:p>
      </dgm:t>
    </dgm:pt>
    <dgm:pt modelId="{D9B79DB2-AA95-4999-A3AE-DBD6C144E104}">
      <dgm:prSet phldrT="[Κείμενο]"/>
      <dgm:spPr/>
      <dgm:t>
        <a:bodyPr/>
        <a:lstStyle/>
        <a:p>
          <a:pPr>
            <a:buFont typeface="Arial" panose="020B0604020202020204" pitchFamily="34" charset="0"/>
            <a:buChar char="•"/>
          </a:pPr>
          <a:r>
            <a:rPr lang="el-GR" spc="-20" dirty="0">
              <a:solidFill>
                <a:srgbClr val="000000"/>
              </a:solidFill>
              <a:latin typeface="Roboto Mono Regular"/>
            </a:rPr>
            <a:t>Τέλη Πιστοποίησης </a:t>
          </a:r>
          <a:endParaRPr lang="el-GR" dirty="0"/>
        </a:p>
      </dgm:t>
    </dgm:pt>
    <dgm:pt modelId="{4C3D55B7-17D4-4117-87FE-7C465D88BD63}" type="parTrans" cxnId="{C8037138-2881-4785-B65F-611E4F332ED7}">
      <dgm:prSet/>
      <dgm:spPr/>
      <dgm:t>
        <a:bodyPr/>
        <a:lstStyle/>
        <a:p>
          <a:endParaRPr lang="el-GR"/>
        </a:p>
      </dgm:t>
    </dgm:pt>
    <dgm:pt modelId="{5A339819-0379-4816-8481-14A0D2EC4661}" type="sibTrans" cxnId="{C8037138-2881-4785-B65F-611E4F332ED7}">
      <dgm:prSet/>
      <dgm:spPr/>
      <dgm:t>
        <a:bodyPr/>
        <a:lstStyle/>
        <a:p>
          <a:endParaRPr lang="el-GR"/>
        </a:p>
      </dgm:t>
    </dgm:pt>
    <dgm:pt modelId="{A70883DD-C317-48A5-9B00-4299454F3C6F}">
      <dgm:prSet phldrT="[Κείμενο]"/>
      <dgm:spPr/>
      <dgm:t>
        <a:bodyPr/>
        <a:lstStyle/>
        <a:p>
          <a:pPr>
            <a:buFont typeface="Arial" panose="020B0604020202020204" pitchFamily="34" charset="0"/>
            <a:buChar char="•"/>
          </a:pPr>
          <a:r>
            <a:rPr lang="el-GR" spc="-20" dirty="0">
              <a:solidFill>
                <a:srgbClr val="000000"/>
              </a:solidFill>
              <a:latin typeface="Roboto Mono Regular"/>
            </a:rPr>
            <a:t>Μεταφορές, Αμπελουργία </a:t>
          </a:r>
          <a:endParaRPr lang="el-GR" dirty="0"/>
        </a:p>
      </dgm:t>
    </dgm:pt>
    <dgm:pt modelId="{6B6FC603-F7B3-48F6-A58A-88456D207E77}" type="parTrans" cxnId="{5679A51E-BAE1-4ACA-8412-8C1FC2757DE8}">
      <dgm:prSet/>
      <dgm:spPr/>
      <dgm:t>
        <a:bodyPr/>
        <a:lstStyle/>
        <a:p>
          <a:endParaRPr lang="el-GR"/>
        </a:p>
      </dgm:t>
    </dgm:pt>
    <dgm:pt modelId="{74AEE95B-8AEC-4328-B1D2-7C7C69327662}" type="sibTrans" cxnId="{5679A51E-BAE1-4ACA-8412-8C1FC2757DE8}">
      <dgm:prSet/>
      <dgm:spPr/>
      <dgm:t>
        <a:bodyPr/>
        <a:lstStyle/>
        <a:p>
          <a:endParaRPr lang="el-GR"/>
        </a:p>
      </dgm:t>
    </dgm:pt>
    <dgm:pt modelId="{BBFC075A-6193-4419-9A98-15F32868F8DA}" type="pres">
      <dgm:prSet presAssocID="{1E8D4003-A00E-414F-A45F-24EF9566FA1F}" presName="cycle" presStyleCnt="0">
        <dgm:presLayoutVars>
          <dgm:dir/>
          <dgm:resizeHandles val="exact"/>
        </dgm:presLayoutVars>
      </dgm:prSet>
      <dgm:spPr/>
    </dgm:pt>
    <dgm:pt modelId="{B9706AFA-AF42-448F-ACA4-0A5464A945DB}" type="pres">
      <dgm:prSet presAssocID="{84C2C382-C5D2-42D8-9567-06600C1A8250}" presName="node" presStyleLbl="node1" presStyleIdx="0" presStyleCnt="5">
        <dgm:presLayoutVars>
          <dgm:bulletEnabled val="1"/>
        </dgm:presLayoutVars>
      </dgm:prSet>
      <dgm:spPr/>
    </dgm:pt>
    <dgm:pt modelId="{C81AE3ED-5257-4E6F-9E86-A19705469DF9}" type="pres">
      <dgm:prSet presAssocID="{84C2C382-C5D2-42D8-9567-06600C1A8250}" presName="spNode" presStyleCnt="0"/>
      <dgm:spPr/>
    </dgm:pt>
    <dgm:pt modelId="{AA76A8C2-6A1D-4BC4-A3A5-7BC3281191CE}" type="pres">
      <dgm:prSet presAssocID="{6049F162-6152-4897-9125-A7695E90A5EC}" presName="sibTrans" presStyleLbl="sibTrans1D1" presStyleIdx="0" presStyleCnt="5"/>
      <dgm:spPr/>
    </dgm:pt>
    <dgm:pt modelId="{58B0824C-A04C-41F6-9A10-DA54CEFDFF3D}" type="pres">
      <dgm:prSet presAssocID="{61CEAD00-1AE8-4F2C-B23E-F425FABDAC72}" presName="node" presStyleLbl="node1" presStyleIdx="1" presStyleCnt="5">
        <dgm:presLayoutVars>
          <dgm:bulletEnabled val="1"/>
        </dgm:presLayoutVars>
      </dgm:prSet>
      <dgm:spPr/>
    </dgm:pt>
    <dgm:pt modelId="{85142FFE-7334-4F6F-A51F-C68F229EB968}" type="pres">
      <dgm:prSet presAssocID="{61CEAD00-1AE8-4F2C-B23E-F425FABDAC72}" presName="spNode" presStyleCnt="0"/>
      <dgm:spPr/>
    </dgm:pt>
    <dgm:pt modelId="{6BF29DE8-6135-4BEB-8920-9FE7DBCBEF97}" type="pres">
      <dgm:prSet presAssocID="{0075A7E4-041C-4A31-B909-A433AEBA323D}" presName="sibTrans" presStyleLbl="sibTrans1D1" presStyleIdx="1" presStyleCnt="5"/>
      <dgm:spPr/>
    </dgm:pt>
    <dgm:pt modelId="{83FB9E56-270D-43CD-B77C-C8B99DC917BB}" type="pres">
      <dgm:prSet presAssocID="{3D083FA1-18B4-4FFC-9019-89E73EA2343A}" presName="node" presStyleLbl="node1" presStyleIdx="2" presStyleCnt="5">
        <dgm:presLayoutVars>
          <dgm:bulletEnabled val="1"/>
        </dgm:presLayoutVars>
      </dgm:prSet>
      <dgm:spPr/>
    </dgm:pt>
    <dgm:pt modelId="{BB8C44D1-477F-4B50-89D2-16B2AD848B14}" type="pres">
      <dgm:prSet presAssocID="{3D083FA1-18B4-4FFC-9019-89E73EA2343A}" presName="spNode" presStyleCnt="0"/>
      <dgm:spPr/>
    </dgm:pt>
    <dgm:pt modelId="{6673B21F-C606-4178-ACF2-B9D2064736D5}" type="pres">
      <dgm:prSet presAssocID="{21AA6B06-A7B4-4D19-95E3-F1FE0D047397}" presName="sibTrans" presStyleLbl="sibTrans1D1" presStyleIdx="2" presStyleCnt="5"/>
      <dgm:spPr/>
    </dgm:pt>
    <dgm:pt modelId="{B5C200B8-51A1-47A5-B471-27424393FD89}" type="pres">
      <dgm:prSet presAssocID="{D9B79DB2-AA95-4999-A3AE-DBD6C144E104}" presName="node" presStyleLbl="node1" presStyleIdx="3" presStyleCnt="5">
        <dgm:presLayoutVars>
          <dgm:bulletEnabled val="1"/>
        </dgm:presLayoutVars>
      </dgm:prSet>
      <dgm:spPr/>
    </dgm:pt>
    <dgm:pt modelId="{2205E5AC-77DC-473E-BF39-102309E9988D}" type="pres">
      <dgm:prSet presAssocID="{D9B79DB2-AA95-4999-A3AE-DBD6C144E104}" presName="spNode" presStyleCnt="0"/>
      <dgm:spPr/>
    </dgm:pt>
    <dgm:pt modelId="{454BA67C-E204-44AE-B017-DEF4CA653339}" type="pres">
      <dgm:prSet presAssocID="{5A339819-0379-4816-8481-14A0D2EC4661}" presName="sibTrans" presStyleLbl="sibTrans1D1" presStyleIdx="3" presStyleCnt="5"/>
      <dgm:spPr/>
    </dgm:pt>
    <dgm:pt modelId="{03503223-5CFE-492F-AC04-F619CFB4C0CA}" type="pres">
      <dgm:prSet presAssocID="{A70883DD-C317-48A5-9B00-4299454F3C6F}" presName="node" presStyleLbl="node1" presStyleIdx="4" presStyleCnt="5">
        <dgm:presLayoutVars>
          <dgm:bulletEnabled val="1"/>
        </dgm:presLayoutVars>
      </dgm:prSet>
      <dgm:spPr/>
    </dgm:pt>
    <dgm:pt modelId="{5404F23D-EFFA-4E66-8C38-8AF4D727B388}" type="pres">
      <dgm:prSet presAssocID="{A70883DD-C317-48A5-9B00-4299454F3C6F}" presName="spNode" presStyleCnt="0"/>
      <dgm:spPr/>
    </dgm:pt>
    <dgm:pt modelId="{6FF2E0AC-4D3A-4FFB-80F2-F95C2D9560A9}" type="pres">
      <dgm:prSet presAssocID="{74AEE95B-8AEC-4328-B1D2-7C7C69327662}" presName="sibTrans" presStyleLbl="sibTrans1D1" presStyleIdx="4" presStyleCnt="5"/>
      <dgm:spPr/>
    </dgm:pt>
  </dgm:ptLst>
  <dgm:cxnLst>
    <dgm:cxn modelId="{71634E05-B321-42ED-8911-0C027EF8C753}" type="presOf" srcId="{D9B79DB2-AA95-4999-A3AE-DBD6C144E104}" destId="{B5C200B8-51A1-47A5-B471-27424393FD89}" srcOrd="0" destOrd="0" presId="urn:microsoft.com/office/officeart/2005/8/layout/cycle6"/>
    <dgm:cxn modelId="{145B1D0D-45CB-43B9-A277-0854617F2392}" type="presOf" srcId="{74AEE95B-8AEC-4328-B1D2-7C7C69327662}" destId="{6FF2E0AC-4D3A-4FFB-80F2-F95C2D9560A9}" srcOrd="0" destOrd="0" presId="urn:microsoft.com/office/officeart/2005/8/layout/cycle6"/>
    <dgm:cxn modelId="{3B27BC18-7E13-4663-9B0E-6D9FE265118C}" srcId="{1E8D4003-A00E-414F-A45F-24EF9566FA1F}" destId="{61CEAD00-1AE8-4F2C-B23E-F425FABDAC72}" srcOrd="1" destOrd="0" parTransId="{05283CD9-84EA-4834-A0CF-34AE8C2975C2}" sibTransId="{0075A7E4-041C-4A31-B909-A433AEBA323D}"/>
    <dgm:cxn modelId="{5679A51E-BAE1-4ACA-8412-8C1FC2757DE8}" srcId="{1E8D4003-A00E-414F-A45F-24EF9566FA1F}" destId="{A70883DD-C317-48A5-9B00-4299454F3C6F}" srcOrd="4" destOrd="0" parTransId="{6B6FC603-F7B3-48F6-A58A-88456D207E77}" sibTransId="{74AEE95B-8AEC-4328-B1D2-7C7C69327662}"/>
    <dgm:cxn modelId="{9196121F-562B-446E-8382-FBB85EA1AEC1}" type="presOf" srcId="{61CEAD00-1AE8-4F2C-B23E-F425FABDAC72}" destId="{58B0824C-A04C-41F6-9A10-DA54CEFDFF3D}" srcOrd="0" destOrd="0" presId="urn:microsoft.com/office/officeart/2005/8/layout/cycle6"/>
    <dgm:cxn modelId="{C8037138-2881-4785-B65F-611E4F332ED7}" srcId="{1E8D4003-A00E-414F-A45F-24EF9566FA1F}" destId="{D9B79DB2-AA95-4999-A3AE-DBD6C144E104}" srcOrd="3" destOrd="0" parTransId="{4C3D55B7-17D4-4117-87FE-7C465D88BD63}" sibTransId="{5A339819-0379-4816-8481-14A0D2EC4661}"/>
    <dgm:cxn modelId="{C38B0049-C9BC-4F80-8C44-8B54209BD04B}" srcId="{1E8D4003-A00E-414F-A45F-24EF9566FA1F}" destId="{3D083FA1-18B4-4FFC-9019-89E73EA2343A}" srcOrd="2" destOrd="0" parTransId="{EE8535CA-C7E8-4782-A90F-2DC82AE2E3BB}" sibTransId="{21AA6B06-A7B4-4D19-95E3-F1FE0D047397}"/>
    <dgm:cxn modelId="{813F146A-4C17-494C-9B18-FC1640F0EF7F}" type="presOf" srcId="{3D083FA1-18B4-4FFC-9019-89E73EA2343A}" destId="{83FB9E56-270D-43CD-B77C-C8B99DC917BB}" srcOrd="0" destOrd="0" presId="urn:microsoft.com/office/officeart/2005/8/layout/cycle6"/>
    <dgm:cxn modelId="{9E26D158-76C4-4E52-8941-0E39C34C7F01}" type="presOf" srcId="{A70883DD-C317-48A5-9B00-4299454F3C6F}" destId="{03503223-5CFE-492F-AC04-F619CFB4C0CA}" srcOrd="0" destOrd="0" presId="urn:microsoft.com/office/officeart/2005/8/layout/cycle6"/>
    <dgm:cxn modelId="{842798B9-D658-47DA-A588-50C586DAB721}" srcId="{1E8D4003-A00E-414F-A45F-24EF9566FA1F}" destId="{84C2C382-C5D2-42D8-9567-06600C1A8250}" srcOrd="0" destOrd="0" parTransId="{85985473-B7B9-4519-B1C4-569FD39EB255}" sibTransId="{6049F162-6152-4897-9125-A7695E90A5EC}"/>
    <dgm:cxn modelId="{4D74E8BB-5B0D-4A26-9BD1-627CFF53C972}" type="presOf" srcId="{21AA6B06-A7B4-4D19-95E3-F1FE0D047397}" destId="{6673B21F-C606-4178-ACF2-B9D2064736D5}" srcOrd="0" destOrd="0" presId="urn:microsoft.com/office/officeart/2005/8/layout/cycle6"/>
    <dgm:cxn modelId="{9190EEBB-1ABF-46AA-836B-4A7E952B4899}" type="presOf" srcId="{0075A7E4-041C-4A31-B909-A433AEBA323D}" destId="{6BF29DE8-6135-4BEB-8920-9FE7DBCBEF97}" srcOrd="0" destOrd="0" presId="urn:microsoft.com/office/officeart/2005/8/layout/cycle6"/>
    <dgm:cxn modelId="{4ABDD2C7-A703-42E9-9917-A8C33FA1D87E}" type="presOf" srcId="{5A339819-0379-4816-8481-14A0D2EC4661}" destId="{454BA67C-E204-44AE-B017-DEF4CA653339}" srcOrd="0" destOrd="0" presId="urn:microsoft.com/office/officeart/2005/8/layout/cycle6"/>
    <dgm:cxn modelId="{D3C1C9E7-B057-442F-9493-9617A43DE203}" type="presOf" srcId="{6049F162-6152-4897-9125-A7695E90A5EC}" destId="{AA76A8C2-6A1D-4BC4-A3A5-7BC3281191CE}" srcOrd="0" destOrd="0" presId="urn:microsoft.com/office/officeart/2005/8/layout/cycle6"/>
    <dgm:cxn modelId="{70878AE8-A545-4300-9F2F-B91B1A15960E}" type="presOf" srcId="{1E8D4003-A00E-414F-A45F-24EF9566FA1F}" destId="{BBFC075A-6193-4419-9A98-15F32868F8DA}" srcOrd="0" destOrd="0" presId="urn:microsoft.com/office/officeart/2005/8/layout/cycle6"/>
    <dgm:cxn modelId="{893FE6F7-8B50-4481-B917-C763D3FFFB58}" type="presOf" srcId="{84C2C382-C5D2-42D8-9567-06600C1A8250}" destId="{B9706AFA-AF42-448F-ACA4-0A5464A945DB}" srcOrd="0" destOrd="0" presId="urn:microsoft.com/office/officeart/2005/8/layout/cycle6"/>
    <dgm:cxn modelId="{7DB5806C-2CB8-41D2-BFE0-C5BFA322631A}" type="presParOf" srcId="{BBFC075A-6193-4419-9A98-15F32868F8DA}" destId="{B9706AFA-AF42-448F-ACA4-0A5464A945DB}" srcOrd="0" destOrd="0" presId="urn:microsoft.com/office/officeart/2005/8/layout/cycle6"/>
    <dgm:cxn modelId="{8882244B-D38C-4E90-8947-C906EC0B75A6}" type="presParOf" srcId="{BBFC075A-6193-4419-9A98-15F32868F8DA}" destId="{C81AE3ED-5257-4E6F-9E86-A19705469DF9}" srcOrd="1" destOrd="0" presId="urn:microsoft.com/office/officeart/2005/8/layout/cycle6"/>
    <dgm:cxn modelId="{97AF8EC6-9A33-42A9-970E-3A48E5648CB8}" type="presParOf" srcId="{BBFC075A-6193-4419-9A98-15F32868F8DA}" destId="{AA76A8C2-6A1D-4BC4-A3A5-7BC3281191CE}" srcOrd="2" destOrd="0" presId="urn:microsoft.com/office/officeart/2005/8/layout/cycle6"/>
    <dgm:cxn modelId="{6BDDCA56-8BDC-4EC6-994B-501D2DE486A5}" type="presParOf" srcId="{BBFC075A-6193-4419-9A98-15F32868F8DA}" destId="{58B0824C-A04C-41F6-9A10-DA54CEFDFF3D}" srcOrd="3" destOrd="0" presId="urn:microsoft.com/office/officeart/2005/8/layout/cycle6"/>
    <dgm:cxn modelId="{D7E2665E-7B50-4F0D-A801-B06C9A746C76}" type="presParOf" srcId="{BBFC075A-6193-4419-9A98-15F32868F8DA}" destId="{85142FFE-7334-4F6F-A51F-C68F229EB968}" srcOrd="4" destOrd="0" presId="urn:microsoft.com/office/officeart/2005/8/layout/cycle6"/>
    <dgm:cxn modelId="{C447D08A-9EBF-4BD0-905D-7F94E3E37D11}" type="presParOf" srcId="{BBFC075A-6193-4419-9A98-15F32868F8DA}" destId="{6BF29DE8-6135-4BEB-8920-9FE7DBCBEF97}" srcOrd="5" destOrd="0" presId="urn:microsoft.com/office/officeart/2005/8/layout/cycle6"/>
    <dgm:cxn modelId="{7D3556C2-624D-4B49-BCBB-3DE5CBE7FE13}" type="presParOf" srcId="{BBFC075A-6193-4419-9A98-15F32868F8DA}" destId="{83FB9E56-270D-43CD-B77C-C8B99DC917BB}" srcOrd="6" destOrd="0" presId="urn:microsoft.com/office/officeart/2005/8/layout/cycle6"/>
    <dgm:cxn modelId="{9D6DF315-51EC-458D-A4F4-93CE56BE171E}" type="presParOf" srcId="{BBFC075A-6193-4419-9A98-15F32868F8DA}" destId="{BB8C44D1-477F-4B50-89D2-16B2AD848B14}" srcOrd="7" destOrd="0" presId="urn:microsoft.com/office/officeart/2005/8/layout/cycle6"/>
    <dgm:cxn modelId="{354496BE-3A80-4BA1-A617-795A8E1B0A96}" type="presParOf" srcId="{BBFC075A-6193-4419-9A98-15F32868F8DA}" destId="{6673B21F-C606-4178-ACF2-B9D2064736D5}" srcOrd="8" destOrd="0" presId="urn:microsoft.com/office/officeart/2005/8/layout/cycle6"/>
    <dgm:cxn modelId="{63CEA403-0809-41AA-BBB0-7CB003AB3C33}" type="presParOf" srcId="{BBFC075A-6193-4419-9A98-15F32868F8DA}" destId="{B5C200B8-51A1-47A5-B471-27424393FD89}" srcOrd="9" destOrd="0" presId="urn:microsoft.com/office/officeart/2005/8/layout/cycle6"/>
    <dgm:cxn modelId="{A4A51D6F-C685-4349-9BA1-F5B0434D6BA7}" type="presParOf" srcId="{BBFC075A-6193-4419-9A98-15F32868F8DA}" destId="{2205E5AC-77DC-473E-BF39-102309E9988D}" srcOrd="10" destOrd="0" presId="urn:microsoft.com/office/officeart/2005/8/layout/cycle6"/>
    <dgm:cxn modelId="{BD4AA010-53C9-4164-B010-B3E7742E0460}" type="presParOf" srcId="{BBFC075A-6193-4419-9A98-15F32868F8DA}" destId="{454BA67C-E204-44AE-B017-DEF4CA653339}" srcOrd="11" destOrd="0" presId="urn:microsoft.com/office/officeart/2005/8/layout/cycle6"/>
    <dgm:cxn modelId="{FC0AE896-238A-47C4-9A22-3C629C5BC42B}" type="presParOf" srcId="{BBFC075A-6193-4419-9A98-15F32868F8DA}" destId="{03503223-5CFE-492F-AC04-F619CFB4C0CA}" srcOrd="12" destOrd="0" presId="urn:microsoft.com/office/officeart/2005/8/layout/cycle6"/>
    <dgm:cxn modelId="{4C1A46D5-3E9B-4147-AFD7-EC547B2E7C42}" type="presParOf" srcId="{BBFC075A-6193-4419-9A98-15F32868F8DA}" destId="{5404F23D-EFFA-4E66-8C38-8AF4D727B388}" srcOrd="13" destOrd="0" presId="urn:microsoft.com/office/officeart/2005/8/layout/cycle6"/>
    <dgm:cxn modelId="{E8602464-48E6-46D8-8D62-964F8FB3135A}" type="presParOf" srcId="{BBFC075A-6193-4419-9A98-15F32868F8DA}" destId="{6FF2E0AC-4D3A-4FFB-80F2-F95C2D9560A9}"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6AFA-AF42-448F-ACA4-0A5464A945DB}">
      <dsp:nvSpPr>
        <dsp:cNvPr id="0" name=""/>
        <dsp:cNvSpPr/>
      </dsp:nvSpPr>
      <dsp:spPr>
        <a:xfrm>
          <a:off x="3462339" y="3382"/>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Πώληση</a:t>
          </a:r>
          <a:endParaRPr lang="el-GR" sz="1600" kern="1200" dirty="0"/>
        </a:p>
      </dsp:txBody>
      <dsp:txXfrm>
        <a:off x="3522549" y="63592"/>
        <a:ext cx="1777135" cy="1112991"/>
      </dsp:txXfrm>
    </dsp:sp>
    <dsp:sp modelId="{AA76A8C2-6A1D-4BC4-A3A5-7BC3281191CE}">
      <dsp:nvSpPr>
        <dsp:cNvPr id="0" name=""/>
        <dsp:cNvSpPr/>
      </dsp:nvSpPr>
      <dsp:spPr>
        <a:xfrm>
          <a:off x="1947588" y="620087"/>
          <a:ext cx="4927057" cy="4927057"/>
        </a:xfrm>
        <a:custGeom>
          <a:avLst/>
          <a:gdLst/>
          <a:ahLst/>
          <a:cxnLst/>
          <a:rect l="0" t="0" r="0" b="0"/>
          <a:pathLst>
            <a:path>
              <a:moveTo>
                <a:pt x="3425333" y="195510"/>
              </a:moveTo>
              <a:arcTo wR="2463528" hR="2463528" stAng="17578829" swAng="19607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B0824C-A04C-41F6-9A10-DA54CEFDFF3D}">
      <dsp:nvSpPr>
        <dsp:cNvPr id="0" name=""/>
        <dsp:cNvSpPr/>
      </dsp:nvSpPr>
      <dsp:spPr>
        <a:xfrm>
          <a:off x="5805294" y="1705638"/>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spc="-20" dirty="0">
              <a:solidFill>
                <a:srgbClr val="000000"/>
              </a:solidFill>
              <a:latin typeface="Roboto Mono Regular"/>
            </a:rPr>
            <a:t>Εξοπλισμός</a:t>
          </a:r>
          <a:endParaRPr lang="el-GR" sz="1600" kern="1200" dirty="0"/>
        </a:p>
      </dsp:txBody>
      <dsp:txXfrm>
        <a:off x="5865504" y="1765848"/>
        <a:ext cx="1777135" cy="1112991"/>
      </dsp:txXfrm>
    </dsp:sp>
    <dsp:sp modelId="{6BF29DE8-6135-4BEB-8920-9FE7DBCBEF97}">
      <dsp:nvSpPr>
        <dsp:cNvPr id="0" name=""/>
        <dsp:cNvSpPr/>
      </dsp:nvSpPr>
      <dsp:spPr>
        <a:xfrm>
          <a:off x="1947588" y="620087"/>
          <a:ext cx="4927057" cy="4927057"/>
        </a:xfrm>
        <a:custGeom>
          <a:avLst/>
          <a:gdLst/>
          <a:ahLst/>
          <a:cxnLst/>
          <a:rect l="0" t="0" r="0" b="0"/>
          <a:pathLst>
            <a:path>
              <a:moveTo>
                <a:pt x="4923687" y="2334705"/>
              </a:moveTo>
              <a:arcTo wR="2463528" hR="2463528" stAng="21420151" swAng="2195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FB9E56-270D-43CD-B77C-C8B99DC917BB}">
      <dsp:nvSpPr>
        <dsp:cNvPr id="0" name=""/>
        <dsp:cNvSpPr/>
      </dsp:nvSpPr>
      <dsp:spPr>
        <a:xfrm>
          <a:off x="4910365" y="4459947"/>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Συσκευασία και ετικέτα </a:t>
          </a:r>
          <a:endParaRPr lang="el-GR" sz="1600" kern="1200" dirty="0"/>
        </a:p>
      </dsp:txBody>
      <dsp:txXfrm>
        <a:off x="4970575" y="4520157"/>
        <a:ext cx="1777135" cy="1112991"/>
      </dsp:txXfrm>
    </dsp:sp>
    <dsp:sp modelId="{6673B21F-C606-4178-ACF2-B9D2064736D5}">
      <dsp:nvSpPr>
        <dsp:cNvPr id="0" name=""/>
        <dsp:cNvSpPr/>
      </dsp:nvSpPr>
      <dsp:spPr>
        <a:xfrm>
          <a:off x="1947588" y="620087"/>
          <a:ext cx="4927057" cy="4927057"/>
        </a:xfrm>
        <a:custGeom>
          <a:avLst/>
          <a:gdLst/>
          <a:ahLst/>
          <a:cxnLst/>
          <a:rect l="0" t="0" r="0" b="0"/>
          <a:pathLst>
            <a:path>
              <a:moveTo>
                <a:pt x="2952994" y="4877943"/>
              </a:moveTo>
              <a:arcTo wR="2463528" hR="2463528" stAng="4712396" swAng="13752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C200B8-51A1-47A5-B471-27424393FD89}">
      <dsp:nvSpPr>
        <dsp:cNvPr id="0" name=""/>
        <dsp:cNvSpPr/>
      </dsp:nvSpPr>
      <dsp:spPr>
        <a:xfrm>
          <a:off x="2014313" y="4459947"/>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Τέλη Πιστοποίησης </a:t>
          </a:r>
          <a:endParaRPr lang="el-GR" sz="1600" kern="1200" dirty="0"/>
        </a:p>
      </dsp:txBody>
      <dsp:txXfrm>
        <a:off x="2074523" y="4520157"/>
        <a:ext cx="1777135" cy="1112991"/>
      </dsp:txXfrm>
    </dsp:sp>
    <dsp:sp modelId="{454BA67C-E204-44AE-B017-DEF4CA653339}">
      <dsp:nvSpPr>
        <dsp:cNvPr id="0" name=""/>
        <dsp:cNvSpPr/>
      </dsp:nvSpPr>
      <dsp:spPr>
        <a:xfrm>
          <a:off x="1947588" y="620087"/>
          <a:ext cx="4927057" cy="4927057"/>
        </a:xfrm>
        <a:custGeom>
          <a:avLst/>
          <a:gdLst/>
          <a:ahLst/>
          <a:cxnLst/>
          <a:rect l="0" t="0" r="0" b="0"/>
          <a:pathLst>
            <a:path>
              <a:moveTo>
                <a:pt x="411556" y="3826754"/>
              </a:moveTo>
              <a:arcTo wR="2463528" hR="2463528" stAng="8784118" swAng="2195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503223-5CFE-492F-AC04-F619CFB4C0CA}">
      <dsp:nvSpPr>
        <dsp:cNvPr id="0" name=""/>
        <dsp:cNvSpPr/>
      </dsp:nvSpPr>
      <dsp:spPr>
        <a:xfrm>
          <a:off x="1119384" y="1705638"/>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Μεταφορές, Αμπελουργία </a:t>
          </a:r>
          <a:endParaRPr lang="el-GR" sz="1600" kern="1200" dirty="0"/>
        </a:p>
      </dsp:txBody>
      <dsp:txXfrm>
        <a:off x="1179594" y="1765848"/>
        <a:ext cx="1777135" cy="1112991"/>
      </dsp:txXfrm>
    </dsp:sp>
    <dsp:sp modelId="{6FF2E0AC-4D3A-4FFB-80F2-F95C2D9560A9}">
      <dsp:nvSpPr>
        <dsp:cNvPr id="0" name=""/>
        <dsp:cNvSpPr/>
      </dsp:nvSpPr>
      <dsp:spPr>
        <a:xfrm>
          <a:off x="1947588" y="620087"/>
          <a:ext cx="4927057" cy="4927057"/>
        </a:xfrm>
        <a:custGeom>
          <a:avLst/>
          <a:gdLst/>
          <a:ahLst/>
          <a:cxnLst/>
          <a:rect l="0" t="0" r="0" b="0"/>
          <a:pathLst>
            <a:path>
              <a:moveTo>
                <a:pt x="429372" y="1073858"/>
              </a:moveTo>
              <a:arcTo wR="2463528" hR="2463528" stAng="12860378" swAng="19607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CECCE-7C10-4750-89D6-4F2B76559E9A}" type="datetimeFigureOut">
              <a:rPr lang="el-GR" smtClean="0"/>
              <a:t>14/5/2021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65039-ED1E-44B7-9848-E6209E2A993A}" type="slidenum">
              <a:rPr lang="el-GR" smtClean="0"/>
              <a:t>‹#›</a:t>
            </a:fld>
            <a:endParaRPr lang="el-GR"/>
          </a:p>
        </p:txBody>
      </p:sp>
    </p:spTree>
    <p:extLst>
      <p:ext uri="{BB962C8B-B14F-4D97-AF65-F5344CB8AC3E}">
        <p14:creationId xmlns:p14="http://schemas.microsoft.com/office/powerpoint/2010/main" val="402005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1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pic>
        <p:nvPicPr>
          <p:cNvPr id="1028" name="Picture 4" descr="Marchesi Mazzei | LinkedIn">
            <a:extLst>
              <a:ext uri="{FF2B5EF4-FFF2-40B4-BE49-F238E27FC236}">
                <a16:creationId xmlns:a16="http://schemas.microsoft.com/office/drawing/2014/main" id="{C90C52E2-25D3-4EBA-82FD-9B3C8C8D8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269" y="5086634"/>
            <a:ext cx="10400731" cy="52003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990600" y="1532153"/>
            <a:ext cx="6207250" cy="62072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4" name="TextBox 4"/>
          <p:cNvSpPr txBox="1"/>
          <p:nvPr/>
        </p:nvSpPr>
        <p:spPr>
          <a:xfrm>
            <a:off x="3429000" y="1638300"/>
            <a:ext cx="13296331" cy="5526385"/>
          </a:xfrm>
          <a:prstGeom prst="rect">
            <a:avLst/>
          </a:prstGeom>
        </p:spPr>
        <p:txBody>
          <a:bodyPr wrap="square" lIns="0" tIns="0" rIns="0" bIns="0" rtlCol="0" anchor="t">
            <a:spAutoFit/>
          </a:bodyPr>
          <a:lstStyle/>
          <a:p>
            <a:pPr>
              <a:lnSpc>
                <a:spcPts val="14950"/>
              </a:lnSpc>
            </a:pPr>
            <a:r>
              <a:rPr lang="el-GR" sz="7000" dirty="0">
                <a:solidFill>
                  <a:srgbClr val="FFFFFF"/>
                </a:solidFill>
                <a:latin typeface="Arial Black" panose="020B0A04020102020204" pitchFamily="34" charset="0"/>
              </a:rPr>
              <a:t>Μοντέλο </a:t>
            </a:r>
            <a:r>
              <a:rPr lang="en-US" sz="7000" dirty="0">
                <a:solidFill>
                  <a:srgbClr val="FFFFFF"/>
                </a:solidFill>
                <a:latin typeface="Arial Black" panose="020B0A04020102020204" pitchFamily="34" charset="0"/>
              </a:rPr>
              <a:t>Lean Canvas </a:t>
            </a:r>
            <a:endParaRPr lang="el-GR" sz="7000" dirty="0">
              <a:solidFill>
                <a:srgbClr val="FFFFFF"/>
              </a:solidFill>
              <a:latin typeface="Arial Black" panose="020B0A04020102020204" pitchFamily="34" charset="0"/>
            </a:endParaRPr>
          </a:p>
          <a:p>
            <a:pPr algn="ctr">
              <a:lnSpc>
                <a:spcPts val="14950"/>
              </a:lnSpc>
            </a:pPr>
            <a:r>
              <a:rPr lang="el-GR" sz="7000" dirty="0">
                <a:solidFill>
                  <a:srgbClr val="FFFFFF"/>
                </a:solidFill>
                <a:latin typeface="Arial Black" panose="020B0A04020102020204" pitchFamily="34" charset="0"/>
              </a:rPr>
              <a:t>&amp; Η Μελέτη Περίπτωσης </a:t>
            </a:r>
            <a:r>
              <a:rPr lang="en-US" sz="7000" dirty="0">
                <a:solidFill>
                  <a:schemeClr val="accent2">
                    <a:lumMod val="75000"/>
                  </a:schemeClr>
                </a:solidFill>
                <a:latin typeface="Arial Black" panose="020B0A04020102020204" pitchFamily="34" charset="0"/>
              </a:rPr>
              <a:t>MARCHESI MAZZEI </a:t>
            </a:r>
          </a:p>
        </p:txBody>
      </p:sp>
      <p:sp>
        <p:nvSpPr>
          <p:cNvPr id="5" name="TextBox 5"/>
          <p:cNvSpPr txBox="1"/>
          <p:nvPr/>
        </p:nvSpPr>
        <p:spPr>
          <a:xfrm>
            <a:off x="971467" y="8877300"/>
            <a:ext cx="5257800" cy="771621"/>
          </a:xfrm>
          <a:prstGeom prst="rect">
            <a:avLst/>
          </a:prstGeom>
        </p:spPr>
        <p:txBody>
          <a:bodyPr wrap="square" lIns="0" tIns="0" rIns="0" bIns="0" rtlCol="0" anchor="ctr">
            <a:spAutoFit/>
          </a:bodyPr>
          <a:lstStyle/>
          <a:p>
            <a:pPr algn="ctr">
              <a:lnSpc>
                <a:spcPts val="3080"/>
              </a:lnSpc>
              <a:spcBef>
                <a:spcPct val="0"/>
              </a:spcBef>
            </a:pPr>
            <a:r>
              <a:rPr lang="en-US" sz="2400" b="1" spc="22" dirty="0">
                <a:solidFill>
                  <a:srgbClr val="FFFFFF"/>
                </a:solidFill>
                <a:latin typeface="Roboto Mono Regular"/>
              </a:rPr>
              <a:t>SMARTRURAL BUSINESS DEVELOPMENT TOOLS</a:t>
            </a:r>
          </a:p>
        </p:txBody>
      </p:sp>
      <p:pic>
        <p:nvPicPr>
          <p:cNvPr id="6" name="Εικόνα 5">
            <a:extLst>
              <a:ext uri="{FF2B5EF4-FFF2-40B4-BE49-F238E27FC236}">
                <a16:creationId xmlns:a16="http://schemas.microsoft.com/office/drawing/2014/main" id="{B5F33F8A-9A84-4392-87EF-35522D9F53AE}"/>
              </a:ext>
            </a:extLst>
          </p:cNvPr>
          <p:cNvPicPr>
            <a:picLocks noChangeAspect="1"/>
          </p:cNvPicPr>
          <p:nvPr/>
        </p:nvPicPr>
        <p:blipFill>
          <a:blip r:embed="rId3"/>
          <a:stretch>
            <a:fillRect/>
          </a:stretch>
        </p:blipFill>
        <p:spPr>
          <a:xfrm>
            <a:off x="0" y="0"/>
            <a:ext cx="3893837" cy="1326197"/>
          </a:xfrm>
          <a:prstGeom prst="rect">
            <a:avLst/>
          </a:prstGeom>
        </p:spPr>
      </p:pic>
      <p:pic>
        <p:nvPicPr>
          <p:cNvPr id="7" name="Εικόνα 6">
            <a:extLst>
              <a:ext uri="{FF2B5EF4-FFF2-40B4-BE49-F238E27FC236}">
                <a16:creationId xmlns:a16="http://schemas.microsoft.com/office/drawing/2014/main" id="{32568F9B-01C8-43AA-A5CB-3AC6772AE715}"/>
              </a:ext>
            </a:extLst>
          </p:cNvPr>
          <p:cNvPicPr>
            <a:picLocks noChangeAspect="1"/>
          </p:cNvPicPr>
          <p:nvPr/>
        </p:nvPicPr>
        <p:blipFill>
          <a:blip r:embed="rId4"/>
          <a:stretch>
            <a:fillRect/>
          </a:stretch>
        </p:blipFill>
        <p:spPr>
          <a:xfrm>
            <a:off x="15353731" y="0"/>
            <a:ext cx="2971800" cy="1328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03570" y="342899"/>
            <a:ext cx="8387837" cy="910506"/>
          </a:xfrm>
          <a:prstGeom prst="rect">
            <a:avLst/>
          </a:prstGeom>
        </p:spPr>
        <p:txBody>
          <a:bodyPr wrap="square" lIns="0" tIns="0" rIns="0" bIns="0" rtlCol="0" anchor="t">
            <a:spAutoFit/>
          </a:bodyPr>
          <a:lstStyle/>
          <a:p>
            <a:pPr algn="ctr">
              <a:lnSpc>
                <a:spcPts val="7149"/>
              </a:lnSpc>
            </a:pPr>
            <a:r>
              <a:rPr lang="en-US" sz="6500" dirty="0">
                <a:solidFill>
                  <a:schemeClr val="accent6">
                    <a:lumMod val="75000"/>
                  </a:schemeClr>
                </a:solidFill>
                <a:latin typeface="Muli Bold"/>
              </a:rPr>
              <a:t>CASE STUDIES</a:t>
            </a:r>
          </a:p>
        </p:txBody>
      </p:sp>
      <p:sp>
        <p:nvSpPr>
          <p:cNvPr id="3" name="TextBox 3"/>
          <p:cNvSpPr txBox="1"/>
          <p:nvPr/>
        </p:nvSpPr>
        <p:spPr>
          <a:xfrm>
            <a:off x="1092448" y="4043685"/>
            <a:ext cx="8083037" cy="4635115"/>
          </a:xfrm>
          <a:prstGeom prst="rect">
            <a:avLst/>
          </a:prstGeom>
        </p:spPr>
        <p:txBody>
          <a:bodyPr wrap="square" lIns="0" tIns="0" rIns="0" bIns="0" rtlCol="0" anchor="t">
            <a:spAutoFit/>
          </a:bodyPr>
          <a:lstStyle/>
          <a:p>
            <a:pPr algn="just">
              <a:lnSpc>
                <a:spcPts val="2800"/>
              </a:lnSpc>
              <a:spcBef>
                <a:spcPct val="0"/>
              </a:spcBef>
            </a:pPr>
            <a:r>
              <a:rPr lang="el-GR" spc="-20" dirty="0">
                <a:solidFill>
                  <a:srgbClr val="000000"/>
                </a:solidFill>
                <a:latin typeface="Roboto Mono Regular"/>
              </a:rPr>
              <a:t>Το 2017 η </a:t>
            </a:r>
            <a:r>
              <a:rPr lang="el-GR" spc="-20" dirty="0" err="1">
                <a:solidFill>
                  <a:srgbClr val="000000"/>
                </a:solidFill>
                <a:latin typeface="Roboto Mono Regular"/>
              </a:rPr>
              <a:t>Marchesi</a:t>
            </a:r>
            <a:r>
              <a:rPr lang="el-GR" spc="-20" dirty="0">
                <a:solidFill>
                  <a:srgbClr val="000000"/>
                </a:solidFill>
                <a:latin typeface="Roboto Mono Regular"/>
              </a:rPr>
              <a:t> </a:t>
            </a:r>
            <a:r>
              <a:rPr lang="el-GR" spc="-20" dirty="0" err="1">
                <a:solidFill>
                  <a:srgbClr val="000000"/>
                </a:solidFill>
                <a:latin typeface="Roboto Mono Regular"/>
              </a:rPr>
              <a:t>Mazzei</a:t>
            </a:r>
            <a:r>
              <a:rPr lang="el-GR" spc="-20" dirty="0">
                <a:solidFill>
                  <a:srgbClr val="000000"/>
                </a:solidFill>
                <a:latin typeface="Roboto Mono Regular"/>
              </a:rPr>
              <a:t> παρήγαγε 1.400.000 μπουκάλια και στα 3 κτήματα. Για πάνω από εξακόσια χρόνια η οικογένεια </a:t>
            </a:r>
            <a:r>
              <a:rPr lang="el-GR" spc="-20" dirty="0" err="1">
                <a:solidFill>
                  <a:srgbClr val="000000"/>
                </a:solidFill>
                <a:latin typeface="Roboto Mono Regular"/>
              </a:rPr>
              <a:t>Mazzei</a:t>
            </a:r>
            <a:r>
              <a:rPr lang="el-GR" spc="-20" dirty="0">
                <a:solidFill>
                  <a:srgbClr val="000000"/>
                </a:solidFill>
                <a:latin typeface="Roboto Mono Regular"/>
              </a:rPr>
              <a:t> παράγει κρασιά. Σε όλες τις εκτάσεις, η συγκομιδή γίνεται αποκλειστικά με το χέρι.</a:t>
            </a:r>
            <a:endParaRPr lang="en-US" spc="-20" dirty="0">
              <a:solidFill>
                <a:srgbClr val="000000"/>
              </a:solidFill>
              <a:latin typeface="Roboto Mono Regular"/>
            </a:endParaRPr>
          </a:p>
          <a:p>
            <a:pPr algn="just">
              <a:lnSpc>
                <a:spcPts val="2800"/>
              </a:lnSpc>
              <a:spcBef>
                <a:spcPct val="0"/>
              </a:spcBef>
            </a:pPr>
            <a:endParaRPr lang="el-GR" spc="-20" dirty="0">
              <a:solidFill>
                <a:srgbClr val="000000"/>
              </a:solidFill>
              <a:latin typeface="Roboto Mono Regular"/>
            </a:endParaRPr>
          </a:p>
          <a:p>
            <a:pPr algn="just">
              <a:lnSpc>
                <a:spcPts val="2800"/>
              </a:lnSpc>
              <a:spcBef>
                <a:spcPct val="0"/>
              </a:spcBef>
            </a:pPr>
            <a:r>
              <a:rPr lang="el-GR" spc="-20" dirty="0">
                <a:solidFill>
                  <a:srgbClr val="000000"/>
                </a:solidFill>
                <a:latin typeface="Roboto Mono Regular"/>
              </a:rPr>
              <a:t>Η </a:t>
            </a:r>
            <a:r>
              <a:rPr lang="el-GR" spc="-20" dirty="0" err="1">
                <a:solidFill>
                  <a:srgbClr val="000000"/>
                </a:solidFill>
                <a:latin typeface="Roboto Mono Regular"/>
              </a:rPr>
              <a:t>Marchesi</a:t>
            </a:r>
            <a:r>
              <a:rPr lang="el-GR" spc="-20" dirty="0">
                <a:solidFill>
                  <a:srgbClr val="000000"/>
                </a:solidFill>
                <a:latin typeface="Roboto Mono Regular"/>
              </a:rPr>
              <a:t> </a:t>
            </a:r>
            <a:r>
              <a:rPr lang="el-GR" spc="-20" dirty="0" err="1">
                <a:solidFill>
                  <a:srgbClr val="000000"/>
                </a:solidFill>
                <a:latin typeface="Roboto Mono Regular"/>
              </a:rPr>
              <a:t>Mazzei</a:t>
            </a:r>
            <a:r>
              <a:rPr lang="el-GR" spc="-20" dirty="0">
                <a:solidFill>
                  <a:srgbClr val="000000"/>
                </a:solidFill>
                <a:latin typeface="Roboto Mono Regular"/>
              </a:rPr>
              <a:t> προσφέρει: διαφάνεια, αυθεντικότητα, ειλικρίνεια. Οι επισκέψεις στον αμπελώνα και στις </a:t>
            </a:r>
            <a:r>
              <a:rPr lang="el-GR" spc="-20" dirty="0" err="1">
                <a:solidFill>
                  <a:srgbClr val="000000"/>
                </a:solidFill>
                <a:latin typeface="Roboto Mono Regular"/>
              </a:rPr>
              <a:t>γευσιγνωσίες</a:t>
            </a:r>
            <a:r>
              <a:rPr lang="el-GR" spc="-20" dirty="0">
                <a:solidFill>
                  <a:srgbClr val="000000"/>
                </a:solidFill>
                <a:latin typeface="Roboto Mono Regular"/>
              </a:rPr>
              <a:t> σας παρουσιάζουν ζωντανά την</a:t>
            </a:r>
            <a:r>
              <a:rPr lang="en-US" spc="-20" dirty="0">
                <a:solidFill>
                  <a:srgbClr val="000000"/>
                </a:solidFill>
                <a:latin typeface="Roboto Mono Regular"/>
              </a:rPr>
              <a:t> </a:t>
            </a:r>
            <a:r>
              <a:rPr lang="el-GR" spc="-20" dirty="0">
                <a:solidFill>
                  <a:srgbClr val="000000"/>
                </a:solidFill>
                <a:latin typeface="Roboto Mono Regular"/>
              </a:rPr>
              <a:t>εταιρεία, σε μια απόλυτη και συναρπαστική εμπειρία.</a:t>
            </a:r>
            <a:endParaRPr lang="en-US" spc="-20" dirty="0">
              <a:solidFill>
                <a:srgbClr val="000000"/>
              </a:solidFill>
              <a:latin typeface="Roboto Mono Regular"/>
            </a:endParaRPr>
          </a:p>
          <a:p>
            <a:pPr algn="just">
              <a:lnSpc>
                <a:spcPts val="2800"/>
              </a:lnSpc>
              <a:spcBef>
                <a:spcPct val="0"/>
              </a:spcBef>
            </a:pPr>
            <a:endParaRPr lang="el-GR" spc="-20" dirty="0">
              <a:solidFill>
                <a:srgbClr val="000000"/>
              </a:solidFill>
              <a:latin typeface="Roboto Mono Regular"/>
            </a:endParaRPr>
          </a:p>
          <a:p>
            <a:pPr algn="just">
              <a:lnSpc>
                <a:spcPts val="2800"/>
              </a:lnSpc>
              <a:spcBef>
                <a:spcPct val="0"/>
              </a:spcBef>
            </a:pPr>
            <a:r>
              <a:rPr lang="el-GR" spc="-20" dirty="0">
                <a:solidFill>
                  <a:srgbClr val="000000"/>
                </a:solidFill>
                <a:latin typeface="Roboto Mono Regular"/>
              </a:rPr>
              <a:t>Η προσφερόμενη αξία υπερβαίνει την απλή πώληση προϊόντων και περιλαμβάνει απόλαυση του περιβάλλοντος, της ιστορίας και της παράδοσης.</a:t>
            </a:r>
            <a:endParaRPr lang="en-US" spc="-20" dirty="0">
              <a:solidFill>
                <a:srgbClr val="000000"/>
              </a:solidFill>
              <a:latin typeface="Roboto Mono Regular"/>
            </a:endParaRPr>
          </a:p>
        </p:txBody>
      </p:sp>
      <p:sp>
        <p:nvSpPr>
          <p:cNvPr id="6" name="TextBox 6"/>
          <p:cNvSpPr txBox="1"/>
          <p:nvPr/>
        </p:nvSpPr>
        <p:spPr>
          <a:xfrm>
            <a:off x="10278892" y="5676900"/>
            <a:ext cx="7545059" cy="2256130"/>
          </a:xfrm>
          <a:prstGeom prst="rect">
            <a:avLst/>
          </a:prstGeom>
        </p:spPr>
        <p:txBody>
          <a:bodyPr lIns="0" tIns="0" rIns="0" bIns="0" rtlCol="0" anchor="t">
            <a:spAutoFit/>
          </a:bodyPr>
          <a:lstStyle/>
          <a:p>
            <a:pPr>
              <a:lnSpc>
                <a:spcPct val="150000"/>
              </a:lnSpc>
              <a:spcBef>
                <a:spcPct val="0"/>
              </a:spcBef>
            </a:pPr>
            <a:r>
              <a:rPr lang="en-US" sz="2000" spc="-20" dirty="0">
                <a:solidFill>
                  <a:srgbClr val="000000"/>
                </a:solidFill>
                <a:latin typeface="Roboto Mono Regular"/>
              </a:rPr>
              <a:t>Marchesi Mazzei SPA </a:t>
            </a:r>
            <a:r>
              <a:rPr lang="el-GR" sz="2000" spc="-20" dirty="0">
                <a:solidFill>
                  <a:srgbClr val="000000"/>
                </a:solidFill>
                <a:latin typeface="Roboto Mono Regular"/>
              </a:rPr>
              <a:t>είναι μια γεωργική εταιρεία που κατέχει τα 3 κτήματα:</a:t>
            </a:r>
          </a:p>
          <a:p>
            <a:pPr marL="723900" indent="-342900">
              <a:lnSpc>
                <a:spcPct val="150000"/>
              </a:lnSpc>
              <a:spcBef>
                <a:spcPct val="0"/>
              </a:spcBef>
              <a:buFont typeface="Wingdings" panose="05000000000000000000" pitchFamily="2" charset="2"/>
              <a:buChar char="§"/>
            </a:pPr>
            <a:r>
              <a:rPr lang="el-GR" sz="2000" spc="-20" dirty="0">
                <a:solidFill>
                  <a:srgbClr val="000000"/>
                </a:solidFill>
                <a:latin typeface="Roboto Mono Regular"/>
              </a:rPr>
              <a:t></a:t>
            </a:r>
            <a:r>
              <a:rPr lang="en-US" sz="2000" spc="-20" dirty="0">
                <a:solidFill>
                  <a:srgbClr val="000000"/>
                </a:solidFill>
                <a:latin typeface="Roboto Mono Regular"/>
              </a:rPr>
              <a:t>Castello di </a:t>
            </a:r>
            <a:r>
              <a:rPr lang="en-US" sz="2000" spc="-20" dirty="0" err="1">
                <a:solidFill>
                  <a:srgbClr val="000000"/>
                </a:solidFill>
                <a:latin typeface="Roboto Mono Regular"/>
              </a:rPr>
              <a:t>Fonterutoli</a:t>
            </a:r>
            <a:r>
              <a:rPr lang="en-US" sz="2000" spc="-20" dirty="0">
                <a:solidFill>
                  <a:srgbClr val="000000"/>
                </a:solidFill>
                <a:latin typeface="Roboto Mono Regular"/>
              </a:rPr>
              <a:t>, Siena, Tuscany</a:t>
            </a:r>
          </a:p>
          <a:p>
            <a:pPr marL="723900" indent="-342900">
              <a:lnSpc>
                <a:spcPct val="150000"/>
              </a:lnSpc>
              <a:spcBef>
                <a:spcPct val="0"/>
              </a:spcBef>
              <a:buFont typeface="Wingdings" panose="05000000000000000000" pitchFamily="2" charset="2"/>
              <a:buChar char="§"/>
            </a:pPr>
            <a:r>
              <a:rPr lang="en-US" sz="2000" spc="-20" dirty="0">
                <a:solidFill>
                  <a:srgbClr val="000000"/>
                </a:solidFill>
                <a:latin typeface="Roboto Mono Regular"/>
              </a:rPr>
              <a:t></a:t>
            </a:r>
            <a:r>
              <a:rPr lang="en-US" sz="2000" spc="-20" dirty="0" err="1">
                <a:solidFill>
                  <a:srgbClr val="000000"/>
                </a:solidFill>
                <a:latin typeface="Roboto Mono Regular"/>
              </a:rPr>
              <a:t>Belguardo</a:t>
            </a:r>
            <a:r>
              <a:rPr lang="en-US" sz="2000" spc="-20" dirty="0">
                <a:solidFill>
                  <a:srgbClr val="000000"/>
                </a:solidFill>
                <a:latin typeface="Roboto Mono Regular"/>
              </a:rPr>
              <a:t>, </a:t>
            </a:r>
            <a:r>
              <a:rPr lang="en-US" sz="2000" spc="-20" dirty="0" err="1">
                <a:solidFill>
                  <a:srgbClr val="000000"/>
                </a:solidFill>
                <a:latin typeface="Roboto Mono Regular"/>
              </a:rPr>
              <a:t>Maremma</a:t>
            </a:r>
            <a:r>
              <a:rPr lang="en-US" sz="2000" spc="-20" dirty="0">
                <a:solidFill>
                  <a:srgbClr val="000000"/>
                </a:solidFill>
                <a:latin typeface="Roboto Mono Regular"/>
              </a:rPr>
              <a:t>, Tuscany</a:t>
            </a:r>
          </a:p>
          <a:p>
            <a:pPr marL="723900" indent="-342900">
              <a:lnSpc>
                <a:spcPct val="150000"/>
              </a:lnSpc>
              <a:spcBef>
                <a:spcPct val="0"/>
              </a:spcBef>
              <a:buFont typeface="Wingdings" panose="05000000000000000000" pitchFamily="2" charset="2"/>
              <a:buChar char="§"/>
            </a:pPr>
            <a:r>
              <a:rPr lang="en-US" sz="2000" spc="-20" dirty="0">
                <a:solidFill>
                  <a:srgbClr val="000000"/>
                </a:solidFill>
                <a:latin typeface="Roboto Mono Regular"/>
              </a:rPr>
              <a:t></a:t>
            </a:r>
            <a:r>
              <a:rPr lang="en-US" sz="2000" spc="-20" dirty="0" err="1">
                <a:solidFill>
                  <a:srgbClr val="000000"/>
                </a:solidFill>
                <a:latin typeface="Roboto Mono Regular"/>
              </a:rPr>
              <a:t>Zisola</a:t>
            </a:r>
            <a:r>
              <a:rPr lang="en-US" sz="2000" spc="-20" dirty="0">
                <a:solidFill>
                  <a:srgbClr val="000000"/>
                </a:solidFill>
                <a:latin typeface="Roboto Mono Regular"/>
              </a:rPr>
              <a:t>, Noto, Sicily.</a:t>
            </a: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9" name="TextBox 2">
            <a:extLst>
              <a:ext uri="{FF2B5EF4-FFF2-40B4-BE49-F238E27FC236}">
                <a16:creationId xmlns:a16="http://schemas.microsoft.com/office/drawing/2014/main" id="{CE565600-6EEC-4B0F-B86B-561ACBCEECA6}"/>
              </a:ext>
            </a:extLst>
          </p:cNvPr>
          <p:cNvSpPr txBox="1"/>
          <p:nvPr/>
        </p:nvSpPr>
        <p:spPr>
          <a:xfrm>
            <a:off x="304800" y="2032992"/>
            <a:ext cx="9385378" cy="1231106"/>
          </a:xfrm>
          <a:prstGeom prst="rect">
            <a:avLst/>
          </a:prstGeom>
        </p:spPr>
        <p:txBody>
          <a:bodyPr wrap="square" lIns="0" tIns="0" rIns="0" bIns="0" rtlCol="0" anchor="t">
            <a:spAutoFit/>
          </a:bodyPr>
          <a:lstStyle/>
          <a:p>
            <a:pPr algn="ctr"/>
            <a:r>
              <a:rPr lang="en-US" sz="4000" dirty="0">
                <a:solidFill>
                  <a:schemeClr val="accent2">
                    <a:lumMod val="75000"/>
                  </a:schemeClr>
                </a:solidFill>
                <a:latin typeface="Arial Black" panose="020B0A04020102020204" pitchFamily="34" charset="0"/>
              </a:rPr>
              <a:t>MARCHESI MAZZEI SPA AGRICOLA-ITALY</a:t>
            </a:r>
          </a:p>
        </p:txBody>
      </p:sp>
      <p:pic>
        <p:nvPicPr>
          <p:cNvPr id="11" name="Εικόνα 10">
            <a:extLst>
              <a:ext uri="{FF2B5EF4-FFF2-40B4-BE49-F238E27FC236}">
                <a16:creationId xmlns:a16="http://schemas.microsoft.com/office/drawing/2014/main" id="{783A1EC7-4FED-4441-B748-1F7B54E68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644" y="342899"/>
            <a:ext cx="7863556" cy="5174465"/>
          </a:xfrm>
          <a:prstGeom prst="rect">
            <a:avLst/>
          </a:prstGeom>
        </p:spPr>
      </p:pic>
      <p:pic>
        <p:nvPicPr>
          <p:cNvPr id="15" name="Εικόνα 14">
            <a:extLst>
              <a:ext uri="{FF2B5EF4-FFF2-40B4-BE49-F238E27FC236}">
                <a16:creationId xmlns:a16="http://schemas.microsoft.com/office/drawing/2014/main" id="{B9AE7E28-2125-492E-85A1-EB5BCF81F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2800" y="7933030"/>
            <a:ext cx="2923351" cy="2064365"/>
          </a:xfrm>
          <a:prstGeom prst="rect">
            <a:avLst/>
          </a:prstGeom>
        </p:spPr>
      </p:pic>
      <p:pic>
        <p:nvPicPr>
          <p:cNvPr id="10" name="Εικόνα 9">
            <a:extLst>
              <a:ext uri="{FF2B5EF4-FFF2-40B4-BE49-F238E27FC236}">
                <a16:creationId xmlns:a16="http://schemas.microsoft.com/office/drawing/2014/main" id="{0B437F61-9BF8-4667-94C0-03E44FA657CA}"/>
              </a:ext>
            </a:extLst>
          </p:cNvPr>
          <p:cNvPicPr>
            <a:picLocks noChangeAspect="1"/>
          </p:cNvPicPr>
          <p:nvPr/>
        </p:nvPicPr>
        <p:blipFill>
          <a:blip r:embed="rId4"/>
          <a:stretch>
            <a:fillRect/>
          </a:stretch>
        </p:blipFill>
        <p:spPr>
          <a:xfrm>
            <a:off x="-26158" y="8976016"/>
            <a:ext cx="2971800" cy="13286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1295400" y="5131748"/>
            <a:ext cx="9297659" cy="4559261"/>
          </a:xfrm>
          <a:prstGeom prst="rect">
            <a:avLst/>
          </a:prstGeom>
        </p:spPr>
        <p:txBody>
          <a:bodyPr wrap="square" lIns="0" tIns="0" rIns="0" bIns="0" rtlCol="0" anchor="t">
            <a:spAutoFit/>
          </a:bodyPr>
          <a:lstStyle/>
          <a:p>
            <a:pPr algn="just">
              <a:lnSpc>
                <a:spcPct val="150000"/>
              </a:lnSpc>
              <a:spcBef>
                <a:spcPct val="0"/>
              </a:spcBef>
            </a:pPr>
            <a:r>
              <a:rPr lang="el-GR" sz="2400" spc="-20" dirty="0">
                <a:solidFill>
                  <a:srgbClr val="000000"/>
                </a:solidFill>
                <a:latin typeface="Roboto Mono Regular"/>
              </a:rPr>
              <a:t>• </a:t>
            </a:r>
            <a:r>
              <a:rPr lang="el-GR" sz="2200" spc="-20" dirty="0">
                <a:solidFill>
                  <a:srgbClr val="000000"/>
                </a:solidFill>
                <a:latin typeface="Roboto Mono Regular"/>
              </a:rPr>
              <a:t>Κρασί (90%), 20 ετικέτες διατίθενται στο εμπόριο</a:t>
            </a:r>
          </a:p>
          <a:p>
            <a:pPr algn="just">
              <a:lnSpc>
                <a:spcPct val="150000"/>
              </a:lnSpc>
              <a:spcBef>
                <a:spcPct val="0"/>
              </a:spcBef>
            </a:pPr>
            <a:r>
              <a:rPr lang="el-GR" sz="2200" spc="-20" dirty="0">
                <a:solidFill>
                  <a:srgbClr val="000000"/>
                </a:solidFill>
                <a:latin typeface="Roboto Mono Regular"/>
              </a:rPr>
              <a:t>• Λάδι (10%)</a:t>
            </a:r>
          </a:p>
          <a:p>
            <a:pPr algn="just">
              <a:lnSpc>
                <a:spcPct val="150000"/>
              </a:lnSpc>
              <a:spcBef>
                <a:spcPct val="0"/>
              </a:spcBef>
            </a:pPr>
            <a:r>
              <a:rPr lang="el-GR" sz="2200" spc="-20" dirty="0">
                <a:solidFill>
                  <a:srgbClr val="000000"/>
                </a:solidFill>
                <a:latin typeface="Roboto Mono Regular"/>
              </a:rPr>
              <a:t>• Λεβάντα και αιθέρια έλαια</a:t>
            </a:r>
          </a:p>
          <a:p>
            <a:pPr algn="just">
              <a:lnSpc>
                <a:spcPct val="150000"/>
              </a:lnSpc>
              <a:spcBef>
                <a:spcPct val="0"/>
              </a:spcBef>
            </a:pPr>
            <a:r>
              <a:rPr lang="el-GR" sz="2200" spc="-20" dirty="0">
                <a:solidFill>
                  <a:srgbClr val="000000"/>
                </a:solidFill>
                <a:latin typeface="Roboto Mono Regular"/>
              </a:rPr>
              <a:t>• Περιηγήσεις κρασιού και γευσιγνωσία κρασιού</a:t>
            </a:r>
          </a:p>
          <a:p>
            <a:pPr algn="just">
              <a:lnSpc>
                <a:spcPct val="150000"/>
              </a:lnSpc>
              <a:spcBef>
                <a:spcPct val="0"/>
              </a:spcBef>
            </a:pPr>
            <a:r>
              <a:rPr lang="el-GR" sz="2200" spc="-20" dirty="0">
                <a:solidFill>
                  <a:srgbClr val="000000"/>
                </a:solidFill>
                <a:latin typeface="Roboto Mono Regular"/>
              </a:rPr>
              <a:t>• Φιλοξενία: B&amp;B και εστιατόριο</a:t>
            </a:r>
          </a:p>
          <a:p>
            <a:pPr algn="just">
              <a:lnSpc>
                <a:spcPct val="150000"/>
              </a:lnSpc>
              <a:spcBef>
                <a:spcPct val="0"/>
              </a:spcBef>
            </a:pPr>
            <a:r>
              <a:rPr lang="el-GR" sz="2200" spc="-20" dirty="0">
                <a:solidFill>
                  <a:srgbClr val="000000"/>
                </a:solidFill>
                <a:latin typeface="Roboto Mono Regular"/>
              </a:rPr>
              <a:t>• Ταυτότητα</a:t>
            </a:r>
          </a:p>
          <a:p>
            <a:pPr algn="just">
              <a:lnSpc>
                <a:spcPct val="150000"/>
              </a:lnSpc>
              <a:spcBef>
                <a:spcPct val="0"/>
              </a:spcBef>
            </a:pPr>
            <a:r>
              <a:rPr lang="el-GR" sz="2200" spc="-20" dirty="0">
                <a:solidFill>
                  <a:srgbClr val="000000"/>
                </a:solidFill>
                <a:latin typeface="Roboto Mono Regular"/>
              </a:rPr>
              <a:t>• Βιωσιμότητα</a:t>
            </a:r>
          </a:p>
          <a:p>
            <a:pPr algn="just">
              <a:lnSpc>
                <a:spcPct val="150000"/>
              </a:lnSpc>
              <a:spcBef>
                <a:spcPct val="0"/>
              </a:spcBef>
            </a:pPr>
            <a:r>
              <a:rPr lang="el-GR" sz="2200" spc="-20" dirty="0">
                <a:solidFill>
                  <a:srgbClr val="000000"/>
                </a:solidFill>
                <a:latin typeface="Roboto Mono Regular"/>
              </a:rPr>
              <a:t>• Ποιότητα</a:t>
            </a:r>
          </a:p>
          <a:p>
            <a:pPr algn="just">
              <a:lnSpc>
                <a:spcPct val="150000"/>
              </a:lnSpc>
              <a:spcBef>
                <a:spcPct val="0"/>
              </a:spcBef>
            </a:pPr>
            <a:r>
              <a:rPr lang="el-GR" sz="2200" spc="-20" dirty="0">
                <a:solidFill>
                  <a:srgbClr val="000000"/>
                </a:solidFill>
                <a:latin typeface="Roboto Mono Regular"/>
              </a:rPr>
              <a:t>• Εταιρικό Σήμα</a:t>
            </a:r>
          </a:p>
        </p:txBody>
      </p:sp>
      <p:pic>
        <p:nvPicPr>
          <p:cNvPr id="5" name="Εικόνα 4">
            <a:extLst>
              <a:ext uri="{FF2B5EF4-FFF2-40B4-BE49-F238E27FC236}">
                <a16:creationId xmlns:a16="http://schemas.microsoft.com/office/drawing/2014/main" id="{3BFE2B96-6DF9-41B4-8967-E2D6E7556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006" y="2408408"/>
            <a:ext cx="5531993" cy="2735091"/>
          </a:xfrm>
          <a:prstGeom prst="rect">
            <a:avLst/>
          </a:prstGeom>
        </p:spPr>
      </p:pic>
      <p:pic>
        <p:nvPicPr>
          <p:cNvPr id="17" name="Εικόνα 16">
            <a:extLst>
              <a:ext uri="{FF2B5EF4-FFF2-40B4-BE49-F238E27FC236}">
                <a16:creationId xmlns:a16="http://schemas.microsoft.com/office/drawing/2014/main" id="{8F837543-955C-4870-92A4-32147C60B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0" y="1605326"/>
            <a:ext cx="5531993" cy="7689469"/>
          </a:xfrm>
          <a:prstGeom prst="rect">
            <a:avLst/>
          </a:prstGeom>
        </p:spPr>
      </p:pic>
      <p:sp>
        <p:nvSpPr>
          <p:cNvPr id="18" name="TextBox 2">
            <a:extLst>
              <a:ext uri="{FF2B5EF4-FFF2-40B4-BE49-F238E27FC236}">
                <a16:creationId xmlns:a16="http://schemas.microsoft.com/office/drawing/2014/main" id="{A3EA09AC-E09D-4B55-BAFD-9DE18E448372}"/>
              </a:ext>
            </a:extLst>
          </p:cNvPr>
          <p:cNvSpPr txBox="1"/>
          <p:nvPr/>
        </p:nvSpPr>
        <p:spPr>
          <a:xfrm>
            <a:off x="840204" y="368711"/>
            <a:ext cx="12789567" cy="615553"/>
          </a:xfrm>
          <a:prstGeom prst="rect">
            <a:avLst/>
          </a:prstGeom>
        </p:spPr>
        <p:txBody>
          <a:bodyPr wrap="square" lIns="0" tIns="0" rIns="0" bIns="0" rtlCol="0" anchor="t">
            <a:spAutoFit/>
          </a:bodyPr>
          <a:lstStyle/>
          <a:p>
            <a:r>
              <a:rPr lang="en-US" sz="4000" dirty="0">
                <a:solidFill>
                  <a:srgbClr val="3727EB"/>
                </a:solidFill>
                <a:latin typeface="Arial Black" panose="020B0A04020102020204" pitchFamily="34" charset="0"/>
              </a:rPr>
              <a:t>MARCHESI MAZZEI SPA AGRICOLA-ITALY</a:t>
            </a:r>
          </a:p>
        </p:txBody>
      </p:sp>
      <p:pic>
        <p:nvPicPr>
          <p:cNvPr id="19" name="Εικόνα 18">
            <a:extLst>
              <a:ext uri="{FF2B5EF4-FFF2-40B4-BE49-F238E27FC236}">
                <a16:creationId xmlns:a16="http://schemas.microsoft.com/office/drawing/2014/main" id="{B071A8D7-4C47-4547-9221-A1236FF0C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7207" y="1636602"/>
            <a:ext cx="2923351" cy="2923351"/>
          </a:xfrm>
          <a:prstGeom prst="rect">
            <a:avLst/>
          </a:prstGeom>
        </p:spPr>
      </p:pic>
      <p:pic>
        <p:nvPicPr>
          <p:cNvPr id="10" name="Εικόνα 9">
            <a:extLst>
              <a:ext uri="{FF2B5EF4-FFF2-40B4-BE49-F238E27FC236}">
                <a16:creationId xmlns:a16="http://schemas.microsoft.com/office/drawing/2014/main" id="{15DB919C-47A3-4014-9302-F0B303B7CE10}"/>
              </a:ext>
            </a:extLst>
          </p:cNvPr>
          <p:cNvPicPr>
            <a:picLocks noChangeAspect="1"/>
          </p:cNvPicPr>
          <p:nvPr/>
        </p:nvPicPr>
        <p:blipFill>
          <a:blip r:embed="rId5"/>
          <a:stretch>
            <a:fillRect/>
          </a:stretch>
        </p:blipFill>
        <p:spPr>
          <a:xfrm>
            <a:off x="15353731" y="0"/>
            <a:ext cx="2971800" cy="1328699"/>
          </a:xfrm>
          <a:prstGeom prst="rect">
            <a:avLst/>
          </a:prstGeom>
        </p:spPr>
      </p:pic>
      <p:sp>
        <p:nvSpPr>
          <p:cNvPr id="11" name="TextBox 3">
            <a:extLst>
              <a:ext uri="{FF2B5EF4-FFF2-40B4-BE49-F238E27FC236}">
                <a16:creationId xmlns:a16="http://schemas.microsoft.com/office/drawing/2014/main" id="{E219C0C4-B194-4142-96A8-6A22FD4BAC30}"/>
              </a:ext>
            </a:extLst>
          </p:cNvPr>
          <p:cNvSpPr txBox="1"/>
          <p:nvPr/>
        </p:nvSpPr>
        <p:spPr>
          <a:xfrm>
            <a:off x="2119866" y="1511339"/>
            <a:ext cx="4706271" cy="718145"/>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1.</a:t>
            </a:r>
            <a:r>
              <a:rPr lang="en-US" sz="2400" b="1" spc="-20" dirty="0">
                <a:solidFill>
                  <a:schemeClr val="accent2">
                    <a:lumMod val="75000"/>
                  </a:schemeClr>
                </a:solidFill>
                <a:latin typeface="Roboto Mono Regular"/>
              </a:rPr>
              <a:t>Value</a:t>
            </a:r>
            <a:r>
              <a:rPr lang="el-GR" sz="2400" b="1" spc="-20" dirty="0">
                <a:solidFill>
                  <a:schemeClr val="accent2">
                    <a:lumMod val="75000"/>
                  </a:schemeClr>
                </a:solidFill>
                <a:latin typeface="Roboto Mono Regular"/>
              </a:rPr>
              <a:t> </a:t>
            </a:r>
            <a:r>
              <a:rPr lang="en-US" sz="2400" b="1" spc="-20" dirty="0">
                <a:solidFill>
                  <a:schemeClr val="accent2">
                    <a:lumMod val="75000"/>
                  </a:schemeClr>
                </a:solidFill>
                <a:latin typeface="Roboto Mono Regular"/>
              </a:rPr>
              <a:t>Propositions (</a:t>
            </a:r>
            <a:r>
              <a:rPr lang="el-GR" sz="2400" b="1" spc="-20" dirty="0">
                <a:solidFill>
                  <a:schemeClr val="accent2">
                    <a:lumMod val="75000"/>
                  </a:schemeClr>
                </a:solidFill>
                <a:latin typeface="Roboto Mono Regular"/>
              </a:rPr>
              <a:t>Στοιχείο Διαφοροποίησης)</a:t>
            </a:r>
          </a:p>
        </p:txBody>
      </p:sp>
    </p:spTree>
    <p:extLst>
      <p:ext uri="{BB962C8B-B14F-4D97-AF65-F5344CB8AC3E}">
        <p14:creationId xmlns:p14="http://schemas.microsoft.com/office/powerpoint/2010/main" val="99605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38200" y="1741464"/>
            <a:ext cx="9434360" cy="1409745"/>
          </a:xfrm>
          <a:prstGeom prst="rect">
            <a:avLst/>
          </a:prstGeom>
        </p:spPr>
        <p:txBody>
          <a:bodyPr wrap="square" lIns="0" tIns="0" rIns="0" bIns="0" rtlCol="0" anchor="t">
            <a:spAutoFit/>
          </a:bodyPr>
          <a:lstStyle/>
          <a:p>
            <a:pPr marL="723900" indent="-368300" algn="just">
              <a:lnSpc>
                <a:spcPts val="2800"/>
              </a:lnSpc>
              <a:spcBef>
                <a:spcPct val="0"/>
              </a:spcBef>
            </a:pPr>
            <a:r>
              <a:rPr lang="el-GR" sz="2000" spc="-20" dirty="0">
                <a:solidFill>
                  <a:srgbClr val="000000"/>
                </a:solidFill>
                <a:latin typeface="Roboto Mono Regular"/>
              </a:rPr>
              <a:t>• Η </a:t>
            </a:r>
            <a:r>
              <a:rPr lang="el-GR" sz="2000" spc="-20" dirty="0" err="1">
                <a:solidFill>
                  <a:srgbClr val="000000"/>
                </a:solidFill>
                <a:latin typeface="Roboto Mono Regular"/>
              </a:rPr>
              <a:t>Marchesi</a:t>
            </a:r>
            <a:r>
              <a:rPr lang="el-GR" sz="2000" spc="-20" dirty="0">
                <a:solidFill>
                  <a:srgbClr val="000000"/>
                </a:solidFill>
                <a:latin typeface="Roboto Mono Regular"/>
              </a:rPr>
              <a:t> </a:t>
            </a:r>
            <a:r>
              <a:rPr lang="el-GR" sz="2000" spc="-20" dirty="0" err="1">
                <a:solidFill>
                  <a:srgbClr val="000000"/>
                </a:solidFill>
                <a:latin typeface="Roboto Mono Regular"/>
              </a:rPr>
              <a:t>Mazzei</a:t>
            </a:r>
            <a:r>
              <a:rPr lang="el-GR" sz="2000" spc="-20" dirty="0">
                <a:solidFill>
                  <a:srgbClr val="000000"/>
                </a:solidFill>
                <a:latin typeface="Roboto Mono Regular"/>
              </a:rPr>
              <a:t> </a:t>
            </a:r>
            <a:r>
              <a:rPr lang="el-GR" sz="2000" spc="-20" dirty="0" err="1">
                <a:solidFill>
                  <a:srgbClr val="000000"/>
                </a:solidFill>
                <a:latin typeface="Roboto Mono Regular"/>
              </a:rPr>
              <a:t>πωλεί</a:t>
            </a:r>
            <a:r>
              <a:rPr lang="el-GR" sz="2000" spc="-20" dirty="0">
                <a:solidFill>
                  <a:srgbClr val="000000"/>
                </a:solidFill>
                <a:latin typeface="Roboto Mono Regular"/>
              </a:rPr>
              <a:t> τα προϊόντα της κυρίως στην Ευρώπη (35%), το υπόλοιπο</a:t>
            </a:r>
            <a:r>
              <a:rPr lang="en-US" sz="2000" spc="-20" dirty="0">
                <a:solidFill>
                  <a:srgbClr val="000000"/>
                </a:solidFill>
                <a:latin typeface="Roboto Mono Regular"/>
              </a:rPr>
              <a:t> </a:t>
            </a:r>
            <a:r>
              <a:rPr lang="el-GR" sz="2000" spc="-20" dirty="0">
                <a:solidFill>
                  <a:srgbClr val="000000"/>
                </a:solidFill>
                <a:latin typeface="Roboto Mono Regular"/>
              </a:rPr>
              <a:t>πωλείται σε άλλες αγορές, ειδικά στις ΗΠΑ και στην Ιαπωνία</a:t>
            </a:r>
          </a:p>
          <a:p>
            <a:pPr marL="723900" indent="-368300" algn="just">
              <a:lnSpc>
                <a:spcPts val="2800"/>
              </a:lnSpc>
              <a:spcBef>
                <a:spcPct val="0"/>
              </a:spcBef>
            </a:pPr>
            <a:r>
              <a:rPr lang="el-GR" sz="2000" spc="-20" dirty="0">
                <a:solidFill>
                  <a:srgbClr val="000000"/>
                </a:solidFill>
                <a:latin typeface="Roboto Mono Regular"/>
              </a:rPr>
              <a:t>• Το 80% του προϊόντος εξάγεται</a:t>
            </a:r>
            <a:endParaRPr lang="en-US" sz="2000" spc="-20" dirty="0">
              <a:solidFill>
                <a:srgbClr val="000000"/>
              </a:solidFill>
              <a:latin typeface="Roboto Mono Regular"/>
            </a:endParaRP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pic>
        <p:nvPicPr>
          <p:cNvPr id="11" name="Εικόνα 10">
            <a:extLst>
              <a:ext uri="{FF2B5EF4-FFF2-40B4-BE49-F238E27FC236}">
                <a16:creationId xmlns:a16="http://schemas.microsoft.com/office/drawing/2014/main" id="{92CCE56D-35D5-4B6C-B8E6-C8580E37E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0" y="90320"/>
            <a:ext cx="6864330" cy="5566806"/>
          </a:xfrm>
          <a:prstGeom prst="rect">
            <a:avLst/>
          </a:prstGeom>
        </p:spPr>
      </p:pic>
      <p:pic>
        <p:nvPicPr>
          <p:cNvPr id="13" name="Εικόνα 12">
            <a:extLst>
              <a:ext uri="{FF2B5EF4-FFF2-40B4-BE49-F238E27FC236}">
                <a16:creationId xmlns:a16="http://schemas.microsoft.com/office/drawing/2014/main" id="{60A849FC-5E90-46DC-A7C0-2128D04A7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8" y="6483441"/>
            <a:ext cx="5945877" cy="2897142"/>
          </a:xfrm>
          <a:prstGeom prst="rect">
            <a:avLst/>
          </a:prstGeom>
        </p:spPr>
      </p:pic>
      <p:sp>
        <p:nvSpPr>
          <p:cNvPr id="14" name="TextBox 3">
            <a:extLst>
              <a:ext uri="{FF2B5EF4-FFF2-40B4-BE49-F238E27FC236}">
                <a16:creationId xmlns:a16="http://schemas.microsoft.com/office/drawing/2014/main" id="{B0F87F70-81BD-4811-8DF3-9F80659453F5}"/>
              </a:ext>
            </a:extLst>
          </p:cNvPr>
          <p:cNvSpPr txBox="1"/>
          <p:nvPr/>
        </p:nvSpPr>
        <p:spPr>
          <a:xfrm>
            <a:off x="1219200" y="3540945"/>
            <a:ext cx="7545059" cy="3564181"/>
          </a:xfrm>
          <a:prstGeom prst="rect">
            <a:avLst/>
          </a:prstGeom>
        </p:spPr>
        <p:txBody>
          <a:bodyPr lIns="0" tIns="0" rIns="0" bIns="0" rtlCol="0" anchor="t">
            <a:spAutoFit/>
          </a:bodyPr>
          <a:lstStyle/>
          <a:p>
            <a:pPr algn="just">
              <a:lnSpc>
                <a:spcPts val="2800"/>
              </a:lnSpc>
              <a:spcBef>
                <a:spcPct val="0"/>
              </a:spcBef>
            </a:pPr>
            <a:r>
              <a:rPr lang="el-GR" sz="2000" spc="-20" dirty="0">
                <a:solidFill>
                  <a:srgbClr val="000000"/>
                </a:solidFill>
                <a:latin typeface="Roboto Mono Regular"/>
              </a:rPr>
              <a:t>Υπάρχουν δύο τύποι πελατών:</a:t>
            </a:r>
            <a:endParaRPr lang="en-US" sz="2000" spc="-20" dirty="0">
              <a:solidFill>
                <a:srgbClr val="000000"/>
              </a:solidFill>
              <a:latin typeface="Roboto Mono Regular"/>
            </a:endParaRPr>
          </a:p>
          <a:p>
            <a:pPr marL="45085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Γνώστης του προϊόντος,</a:t>
            </a:r>
          </a:p>
          <a:p>
            <a:pPr marL="450850" indent="-342900" algn="just">
              <a:lnSpc>
                <a:spcPts val="2800"/>
              </a:lnSpc>
              <a:spcBef>
                <a:spcPct val="0"/>
              </a:spcBef>
              <a:buFont typeface="Arial" panose="020B0604020202020204" pitchFamily="34" charset="0"/>
              <a:buChar char="•"/>
            </a:pPr>
            <a:r>
              <a:rPr lang="el-GR" sz="2000" spc="-20" dirty="0" err="1">
                <a:solidFill>
                  <a:srgbClr val="000000"/>
                </a:solidFill>
                <a:latin typeface="Roboto Mono Regular"/>
              </a:rPr>
              <a:t>Aspirational</a:t>
            </a:r>
            <a:r>
              <a:rPr lang="el-GR" sz="2000" spc="-20" dirty="0">
                <a:solidFill>
                  <a:srgbClr val="000000"/>
                </a:solidFill>
                <a:latin typeface="Roboto Mono Regular"/>
              </a:rPr>
              <a:t> </a:t>
            </a:r>
            <a:r>
              <a:rPr lang="el-GR" sz="2000" spc="-20" dirty="0" err="1">
                <a:solidFill>
                  <a:srgbClr val="000000"/>
                </a:solidFill>
                <a:latin typeface="Roboto Mono Regular"/>
              </a:rPr>
              <a:t>Brand</a:t>
            </a:r>
            <a:r>
              <a:rPr lang="el-GR" sz="2000" spc="-20" dirty="0">
                <a:solidFill>
                  <a:srgbClr val="000000"/>
                </a:solidFill>
                <a:latin typeface="Roboto Mono Regular"/>
              </a:rPr>
              <a:t>, δεν γνωρίζει το προϊόν, αναζητά ένα όφελος κατάστασης,</a:t>
            </a:r>
          </a:p>
          <a:p>
            <a:pPr marL="107950" algn="just">
              <a:lnSpc>
                <a:spcPts val="2800"/>
              </a:lnSpc>
              <a:spcBef>
                <a:spcPct val="0"/>
              </a:spcBef>
            </a:pPr>
            <a:endParaRPr lang="el-GR" sz="2000" spc="-20" dirty="0">
              <a:solidFill>
                <a:srgbClr val="000000"/>
              </a:solidFill>
              <a:latin typeface="Roboto Mono Regular"/>
            </a:endParaRPr>
          </a:p>
          <a:p>
            <a:pPr marL="107950" algn="just">
              <a:lnSpc>
                <a:spcPts val="2800"/>
              </a:lnSpc>
              <a:spcBef>
                <a:spcPct val="0"/>
              </a:spcBef>
            </a:pPr>
            <a:r>
              <a:rPr lang="el-GR" sz="2000" spc="-20" dirty="0">
                <a:solidFill>
                  <a:srgbClr val="000000"/>
                </a:solidFill>
                <a:latin typeface="Roboto Mono Regular"/>
              </a:rPr>
              <a:t>Το 60% της παραγωγής αφορά ετικέτες για το σύστημα HORECA (χώροι εστίασης)</a:t>
            </a:r>
            <a:r>
              <a:rPr lang="en-US" sz="2000" spc="-20" dirty="0">
                <a:solidFill>
                  <a:srgbClr val="000000"/>
                </a:solidFill>
                <a:latin typeface="Roboto Mono Regular"/>
              </a:rPr>
              <a:t>.</a:t>
            </a:r>
          </a:p>
          <a:p>
            <a:pPr marL="107950" algn="just">
              <a:lnSpc>
                <a:spcPts val="2800"/>
              </a:lnSpc>
              <a:spcBef>
                <a:spcPct val="0"/>
              </a:spcBef>
            </a:pPr>
            <a:r>
              <a:rPr lang="en-US" sz="2000" spc="-20" dirty="0">
                <a:solidFill>
                  <a:srgbClr val="000000"/>
                </a:solidFill>
                <a:latin typeface="Roboto Mono Regular"/>
              </a:rPr>
              <a:t>To 40% </a:t>
            </a:r>
            <a:r>
              <a:rPr lang="el-GR" sz="2000" spc="-20" dirty="0">
                <a:solidFill>
                  <a:srgbClr val="000000"/>
                </a:solidFill>
                <a:latin typeface="Roboto Mono Regular"/>
              </a:rPr>
              <a:t>της παραγωγής πάει σε μεγάλης κλίμακας διανομή.</a:t>
            </a:r>
          </a:p>
          <a:p>
            <a:pPr marL="342900" indent="-342900" algn="just">
              <a:lnSpc>
                <a:spcPts val="2800"/>
              </a:lnSpc>
              <a:spcBef>
                <a:spcPct val="0"/>
              </a:spcBef>
              <a:buFont typeface="Arial" panose="020B0604020202020204" pitchFamily="34" charset="0"/>
              <a:buChar char="•"/>
            </a:pPr>
            <a:endParaRPr lang="el-GR" sz="2000" spc="-20" dirty="0">
              <a:solidFill>
                <a:srgbClr val="000000"/>
              </a:solidFill>
              <a:latin typeface="Roboto Mono Regular"/>
            </a:endParaRPr>
          </a:p>
        </p:txBody>
      </p:sp>
      <p:sp>
        <p:nvSpPr>
          <p:cNvPr id="15" name="TextBox 3">
            <a:extLst>
              <a:ext uri="{FF2B5EF4-FFF2-40B4-BE49-F238E27FC236}">
                <a16:creationId xmlns:a16="http://schemas.microsoft.com/office/drawing/2014/main" id="{72083F08-6A3C-452C-9D45-FFB79CF95703}"/>
              </a:ext>
            </a:extLst>
          </p:cNvPr>
          <p:cNvSpPr txBox="1"/>
          <p:nvPr/>
        </p:nvSpPr>
        <p:spPr>
          <a:xfrm>
            <a:off x="1219200" y="7504529"/>
            <a:ext cx="10244936" cy="1768818"/>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Πρόσφατα η εταιρεία έχει επενδύσει στη φιλοξενία, απευθυνόμενη σε ένα τουριστικό τμήμα υψηλού επιπέδου που εκτός από το κρασί ενδιαφέρεται και για άλλα περιουσιακά στοιχεία της εταιρείας: παράδοση, ιστορία και περιοχή.</a:t>
            </a:r>
            <a:endParaRPr lang="en-US" sz="2000" spc="-20" dirty="0">
              <a:solidFill>
                <a:srgbClr val="000000"/>
              </a:solidFill>
              <a:latin typeface="Roboto Mono Regular"/>
            </a:endParaRPr>
          </a:p>
          <a:p>
            <a:pPr marL="342900" indent="-342900" algn="just">
              <a:lnSpc>
                <a:spcPts val="2800"/>
              </a:lnSpc>
              <a:spcBef>
                <a:spcPct val="0"/>
              </a:spcBef>
              <a:buFont typeface="Arial" panose="020B0604020202020204" pitchFamily="34" charset="0"/>
              <a:buChar char="•"/>
            </a:pPr>
            <a:endParaRPr lang="el-GR" sz="2000" spc="-20" dirty="0">
              <a:solidFill>
                <a:srgbClr val="000000"/>
              </a:solidFill>
              <a:latin typeface="Roboto Mono Regular"/>
            </a:endParaRPr>
          </a:p>
        </p:txBody>
      </p:sp>
      <p:sp>
        <p:nvSpPr>
          <p:cNvPr id="16" name="TextBox 3">
            <a:extLst>
              <a:ext uri="{FF2B5EF4-FFF2-40B4-BE49-F238E27FC236}">
                <a16:creationId xmlns:a16="http://schemas.microsoft.com/office/drawing/2014/main" id="{C9F97949-D342-4DA4-AB36-9E41130B3315}"/>
              </a:ext>
            </a:extLst>
          </p:cNvPr>
          <p:cNvSpPr txBox="1"/>
          <p:nvPr/>
        </p:nvSpPr>
        <p:spPr>
          <a:xfrm>
            <a:off x="12764638" y="5553672"/>
            <a:ext cx="3886199"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2.Customer Segments (</a:t>
            </a:r>
            <a:r>
              <a:rPr lang="el-GR" sz="2400" b="1" spc="-20" dirty="0">
                <a:solidFill>
                  <a:schemeClr val="accent2">
                    <a:lumMod val="75000"/>
                  </a:schemeClr>
                </a:solidFill>
                <a:latin typeface="Roboto Mono Regular"/>
              </a:rPr>
              <a:t>Πελάτες)</a:t>
            </a:r>
          </a:p>
        </p:txBody>
      </p:sp>
      <p:sp>
        <p:nvSpPr>
          <p:cNvPr id="17" name="TextBox 2">
            <a:extLst>
              <a:ext uri="{FF2B5EF4-FFF2-40B4-BE49-F238E27FC236}">
                <a16:creationId xmlns:a16="http://schemas.microsoft.com/office/drawing/2014/main" id="{AE4F64CD-1FF0-48CF-B71B-C13026B253AA}"/>
              </a:ext>
            </a:extLst>
          </p:cNvPr>
          <p:cNvSpPr txBox="1"/>
          <p:nvPr/>
        </p:nvSpPr>
        <p:spPr>
          <a:xfrm>
            <a:off x="374670" y="376188"/>
            <a:ext cx="12789567" cy="615553"/>
          </a:xfrm>
          <a:prstGeom prst="rect">
            <a:avLst/>
          </a:prstGeom>
        </p:spPr>
        <p:txBody>
          <a:bodyPr wrap="square" lIns="0" tIns="0" rIns="0" bIns="0" rtlCol="0" anchor="t">
            <a:spAutoFit/>
          </a:bodyPr>
          <a:lstStyle/>
          <a:p>
            <a:r>
              <a:rPr lang="en-US" sz="4000" dirty="0">
                <a:solidFill>
                  <a:srgbClr val="3727EB"/>
                </a:solidFill>
                <a:latin typeface="Arial Black" panose="020B0A04020102020204" pitchFamily="34" charset="0"/>
              </a:rPr>
              <a:t>MARCHESI MAZZEI SPA AGRICOLA-ITALY</a:t>
            </a:r>
          </a:p>
        </p:txBody>
      </p:sp>
      <p:pic>
        <p:nvPicPr>
          <p:cNvPr id="12" name="Εικόνα 11">
            <a:extLst>
              <a:ext uri="{FF2B5EF4-FFF2-40B4-BE49-F238E27FC236}">
                <a16:creationId xmlns:a16="http://schemas.microsoft.com/office/drawing/2014/main" id="{BDC799C9-06B9-4F15-B480-0DCFF67E5C18}"/>
              </a:ext>
            </a:extLst>
          </p:cNvPr>
          <p:cNvPicPr>
            <a:picLocks noChangeAspect="1"/>
          </p:cNvPicPr>
          <p:nvPr/>
        </p:nvPicPr>
        <p:blipFill>
          <a:blip r:embed="rId4"/>
          <a:stretch>
            <a:fillRect/>
          </a:stretch>
        </p:blipFill>
        <p:spPr>
          <a:xfrm>
            <a:off x="0" y="8952529"/>
            <a:ext cx="2971800" cy="1328699"/>
          </a:xfrm>
          <a:prstGeom prst="rect">
            <a:avLst/>
          </a:prstGeom>
        </p:spPr>
      </p:pic>
    </p:spTree>
    <p:extLst>
      <p:ext uri="{BB962C8B-B14F-4D97-AF65-F5344CB8AC3E}">
        <p14:creationId xmlns:p14="http://schemas.microsoft.com/office/powerpoint/2010/main" val="201385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20035" y="849071"/>
            <a:ext cx="8791365" cy="2846036"/>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Πρέσβεις προϊόντων: δίκτυο μπαρ με κρασιά, εστιατόρια, μικρά καταστήματα  ποιότητας – HORECA</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Διανομή μεγάλης κλίμακας,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Εισαγωγές από Γερμανία, Αυστρία, Ελβετία</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Εξαγωγές σε μακρινές αγορές:</a:t>
            </a:r>
            <a:r>
              <a:rPr lang="en-US" sz="2000" spc="-20" dirty="0">
                <a:solidFill>
                  <a:srgbClr val="000000"/>
                </a:solidFill>
                <a:latin typeface="Roboto Mono Regular"/>
              </a:rPr>
              <a:t> </a:t>
            </a:r>
            <a:r>
              <a:rPr lang="el-GR" sz="2000" spc="-20" dirty="0">
                <a:solidFill>
                  <a:srgbClr val="000000"/>
                </a:solidFill>
                <a:latin typeface="Roboto Mono Regular"/>
              </a:rPr>
              <a:t>ΗΠΑ, Καναδάς, Ιαπωνία για τις οποίες οι διακρίσεις έχουν σημασία (περιοδικά)</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Δίκτυο αντιπροσώπων για την ΙΤΑΛΙΑ.</a:t>
            </a:r>
          </a:p>
          <a:p>
            <a:pPr algn="just">
              <a:lnSpc>
                <a:spcPts val="2800"/>
              </a:lnSpc>
              <a:spcBef>
                <a:spcPct val="0"/>
              </a:spcBef>
            </a:pPr>
            <a:endParaRPr lang="el-GR" sz="2000" spc="-20" dirty="0">
              <a:solidFill>
                <a:srgbClr val="000000"/>
              </a:solidFill>
              <a:latin typeface="Roboto Mono Regular"/>
            </a:endParaRP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6934200" y="6460260"/>
            <a:ext cx="7545059" cy="2486963"/>
          </a:xfrm>
          <a:prstGeom prst="rect">
            <a:avLst/>
          </a:prstGeom>
        </p:spPr>
        <p:txBody>
          <a:bodyPr lIns="0" tIns="0" rIns="0" bIns="0" rtlCol="0" anchor="t">
            <a:spAutoFit/>
          </a:bodyPr>
          <a:lstStyle/>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Μάρκετινγκ κοινωνικών μέσων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Ενημερωτικό δελτίο </a:t>
            </a:r>
          </a:p>
          <a:p>
            <a:pPr marL="342900" indent="-342900" algn="just">
              <a:lnSpc>
                <a:spcPts val="2800"/>
              </a:lnSpc>
              <a:spcBef>
                <a:spcPct val="0"/>
              </a:spcBef>
              <a:buFont typeface="Arial" panose="020B0604020202020204" pitchFamily="34" charset="0"/>
              <a:buChar char="•"/>
            </a:pPr>
            <a:r>
              <a:rPr lang="en-US" sz="2000" spc="-20" dirty="0">
                <a:solidFill>
                  <a:srgbClr val="000000"/>
                </a:solidFill>
                <a:latin typeface="Roboto Mono Regular"/>
              </a:rPr>
              <a:t>B&amp;B, </a:t>
            </a:r>
            <a:r>
              <a:rPr lang="el-GR" sz="2000" spc="-20" dirty="0">
                <a:solidFill>
                  <a:srgbClr val="000000"/>
                </a:solidFill>
                <a:latin typeface="Roboto Mono Regular"/>
              </a:rPr>
              <a:t>Ταβέρνα, </a:t>
            </a:r>
            <a:r>
              <a:rPr lang="en-US" sz="2000" spc="-20" dirty="0" err="1">
                <a:solidFill>
                  <a:srgbClr val="000000"/>
                </a:solidFill>
                <a:latin typeface="Roboto Mono Regular"/>
              </a:rPr>
              <a:t>Società</a:t>
            </a:r>
            <a:r>
              <a:rPr lang="en-US" sz="2000" spc="-20" dirty="0">
                <a:solidFill>
                  <a:srgbClr val="000000"/>
                </a:solidFill>
                <a:latin typeface="Roboto Mono Regular"/>
              </a:rPr>
              <a:t> </a:t>
            </a:r>
            <a:r>
              <a:rPr lang="en-US" sz="2000" spc="-20" dirty="0" err="1">
                <a:solidFill>
                  <a:srgbClr val="000000"/>
                </a:solidFill>
                <a:latin typeface="Roboto Mono Regular"/>
              </a:rPr>
              <a:t>Orchestrale</a:t>
            </a:r>
            <a:r>
              <a:rPr lang="en-US" sz="2000" spc="-20" dirty="0">
                <a:solidFill>
                  <a:srgbClr val="000000"/>
                </a:solidFill>
                <a:latin typeface="Roboto Mono Regular"/>
              </a:rPr>
              <a:t> </a:t>
            </a:r>
            <a:endParaRPr lang="el-GR" sz="2000" spc="-20" dirty="0">
              <a:solidFill>
                <a:srgbClr val="000000"/>
              </a:solidFill>
              <a:latin typeface="Roboto Mono Regular"/>
            </a:endParaRPr>
          </a:p>
          <a:p>
            <a:pPr marL="342900" indent="-342900" algn="just">
              <a:lnSpc>
                <a:spcPts val="2800"/>
              </a:lnSpc>
              <a:spcBef>
                <a:spcPct val="0"/>
              </a:spcBef>
              <a:buFont typeface="Arial" panose="020B0604020202020204" pitchFamily="34" charset="0"/>
              <a:buChar char="•"/>
            </a:pPr>
            <a:r>
              <a:rPr lang="en-US" sz="2000" spc="-20" dirty="0">
                <a:solidFill>
                  <a:srgbClr val="000000"/>
                </a:solidFill>
                <a:latin typeface="Roboto Mono Regular"/>
              </a:rPr>
              <a:t>Wine Club / </a:t>
            </a:r>
            <a:r>
              <a:rPr lang="el-GR" sz="2000" spc="-20" dirty="0">
                <a:solidFill>
                  <a:srgbClr val="000000"/>
                </a:solidFill>
                <a:latin typeface="Roboto Mono Regular"/>
              </a:rPr>
              <a:t>Πρεσβευτές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Περιηγήσεις και δοκιμές κρασιού</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 Εκδηλώσεις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Δημόσιες Σχέσεις</a:t>
            </a:r>
          </a:p>
        </p:txBody>
      </p:sp>
      <p:pic>
        <p:nvPicPr>
          <p:cNvPr id="5" name="Εικόνα 4">
            <a:extLst>
              <a:ext uri="{FF2B5EF4-FFF2-40B4-BE49-F238E27FC236}">
                <a16:creationId xmlns:a16="http://schemas.microsoft.com/office/drawing/2014/main" id="{D9CF4EAB-7F5F-4376-9DA9-EF7573AF9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23" y="849071"/>
            <a:ext cx="5392071" cy="2492265"/>
          </a:xfrm>
          <a:prstGeom prst="rect">
            <a:avLst/>
          </a:prstGeom>
        </p:spPr>
      </p:pic>
      <p:pic>
        <p:nvPicPr>
          <p:cNvPr id="16" name="Εικόνα 15">
            <a:extLst>
              <a:ext uri="{FF2B5EF4-FFF2-40B4-BE49-F238E27FC236}">
                <a16:creationId xmlns:a16="http://schemas.microsoft.com/office/drawing/2014/main" id="{989A8DE1-0251-4B2D-A77E-3C0F9E7C7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23" y="6128062"/>
            <a:ext cx="5392070" cy="2492265"/>
          </a:xfrm>
          <a:prstGeom prst="rect">
            <a:avLst/>
          </a:prstGeom>
        </p:spPr>
      </p:pic>
      <p:sp>
        <p:nvSpPr>
          <p:cNvPr id="17" name="TextBox 3">
            <a:extLst>
              <a:ext uri="{FF2B5EF4-FFF2-40B4-BE49-F238E27FC236}">
                <a16:creationId xmlns:a16="http://schemas.microsoft.com/office/drawing/2014/main" id="{C691A2AA-A4AB-406D-A2FD-4E16B08E64A7}"/>
              </a:ext>
            </a:extLst>
          </p:cNvPr>
          <p:cNvSpPr txBox="1"/>
          <p:nvPr/>
        </p:nvSpPr>
        <p:spPr>
          <a:xfrm>
            <a:off x="1066641" y="3745374"/>
            <a:ext cx="16154718" cy="1050672"/>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Το σύστημα ψηφιακής επικοινωνίας πραγματοποιείται μέσω του </a:t>
            </a:r>
            <a:r>
              <a:rPr lang="el-GR" sz="2000" spc="-20" dirty="0" err="1">
                <a:solidFill>
                  <a:srgbClr val="000000"/>
                </a:solidFill>
                <a:latin typeface="Roboto Mono Regular"/>
              </a:rPr>
              <a:t>ιστότοπου</a:t>
            </a:r>
            <a:r>
              <a:rPr lang="el-GR" sz="2000" spc="-20" dirty="0">
                <a:solidFill>
                  <a:srgbClr val="000000"/>
                </a:solidFill>
                <a:latin typeface="Roboto Mono Regular"/>
              </a:rPr>
              <a:t> και των κοινωνικών δικτύων: </a:t>
            </a:r>
            <a:r>
              <a:rPr lang="el-GR" sz="2000" spc="-20" dirty="0" err="1">
                <a:solidFill>
                  <a:srgbClr val="000000"/>
                </a:solidFill>
                <a:latin typeface="Roboto Mono Regular"/>
              </a:rPr>
              <a:t>Facebook,Instagram</a:t>
            </a:r>
            <a:r>
              <a:rPr lang="el-GR" sz="2000" spc="-20" dirty="0">
                <a:solidFill>
                  <a:srgbClr val="000000"/>
                </a:solidFill>
                <a:latin typeface="Roboto Mono Regular"/>
              </a:rPr>
              <a:t> και </a:t>
            </a:r>
            <a:r>
              <a:rPr lang="el-GR" sz="2000" spc="-20" dirty="0" err="1">
                <a:solidFill>
                  <a:srgbClr val="000000"/>
                </a:solidFill>
                <a:latin typeface="Roboto Mono Regular"/>
              </a:rPr>
              <a:t>YouTube</a:t>
            </a:r>
            <a:r>
              <a:rPr lang="el-GR" sz="2000" spc="-20" dirty="0">
                <a:solidFill>
                  <a:srgbClr val="000000"/>
                </a:solidFill>
                <a:latin typeface="Roboto Mono Regular"/>
              </a:rPr>
              <a:t>. Το κανάλι επικοινωνίας των </a:t>
            </a:r>
            <a:r>
              <a:rPr lang="el-GR" sz="2000" spc="-20" dirty="0" err="1">
                <a:solidFill>
                  <a:srgbClr val="000000"/>
                </a:solidFill>
                <a:latin typeface="Roboto Mono Regular"/>
              </a:rPr>
              <a:t>bloggers</a:t>
            </a:r>
            <a:r>
              <a:rPr lang="el-GR" sz="2000" spc="-20" dirty="0">
                <a:solidFill>
                  <a:srgbClr val="000000"/>
                </a:solidFill>
                <a:latin typeface="Roboto Mono Regular"/>
              </a:rPr>
              <a:t> κρασιού δεν ήταν ενδιαφέρον γιατί προτείνει μια γενικευμένη και όχι πάντα διαφανή επικοινωνία.</a:t>
            </a:r>
          </a:p>
        </p:txBody>
      </p:sp>
      <p:sp>
        <p:nvSpPr>
          <p:cNvPr id="18" name="TextBox 3">
            <a:extLst>
              <a:ext uri="{FF2B5EF4-FFF2-40B4-BE49-F238E27FC236}">
                <a16:creationId xmlns:a16="http://schemas.microsoft.com/office/drawing/2014/main" id="{16EBDAF8-22E2-4DA0-A1D4-8E2069597A28}"/>
              </a:ext>
            </a:extLst>
          </p:cNvPr>
          <p:cNvSpPr txBox="1"/>
          <p:nvPr/>
        </p:nvSpPr>
        <p:spPr>
          <a:xfrm>
            <a:off x="1676400" y="353554"/>
            <a:ext cx="3886199" cy="359073"/>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3.</a:t>
            </a:r>
            <a:r>
              <a:rPr lang="en-US" sz="2400" b="1" spc="-20" dirty="0">
                <a:solidFill>
                  <a:schemeClr val="accent2">
                    <a:lumMod val="75000"/>
                  </a:schemeClr>
                </a:solidFill>
                <a:latin typeface="Roboto Mono Regular"/>
              </a:rPr>
              <a:t>Channels (</a:t>
            </a:r>
            <a:r>
              <a:rPr lang="el-GR" sz="2400" b="1" spc="-20" dirty="0">
                <a:solidFill>
                  <a:schemeClr val="accent2">
                    <a:lumMod val="75000"/>
                  </a:schemeClr>
                </a:solidFill>
                <a:latin typeface="Roboto Mono Regular"/>
              </a:rPr>
              <a:t>Δίκτυα)</a:t>
            </a:r>
          </a:p>
        </p:txBody>
      </p:sp>
      <p:sp>
        <p:nvSpPr>
          <p:cNvPr id="19" name="TextBox 3">
            <a:extLst>
              <a:ext uri="{FF2B5EF4-FFF2-40B4-BE49-F238E27FC236}">
                <a16:creationId xmlns:a16="http://schemas.microsoft.com/office/drawing/2014/main" id="{8E2F29E8-E452-41CD-A3A8-B8E987D6872A}"/>
              </a:ext>
            </a:extLst>
          </p:cNvPr>
          <p:cNvSpPr txBox="1"/>
          <p:nvPr/>
        </p:nvSpPr>
        <p:spPr>
          <a:xfrm>
            <a:off x="1371599" y="5399476"/>
            <a:ext cx="4495800" cy="718145"/>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4.</a:t>
            </a:r>
            <a:r>
              <a:rPr lang="en-US" sz="2400" b="1" spc="-20" dirty="0">
                <a:solidFill>
                  <a:schemeClr val="accent2">
                    <a:lumMod val="75000"/>
                  </a:schemeClr>
                </a:solidFill>
                <a:latin typeface="Roboto Mono Regular"/>
              </a:rPr>
              <a:t>Customer Relationships (</a:t>
            </a:r>
            <a:r>
              <a:rPr lang="el-GR" sz="2400" b="1" spc="-20" dirty="0">
                <a:solidFill>
                  <a:schemeClr val="accent2">
                    <a:lumMod val="75000"/>
                  </a:schemeClr>
                </a:solidFill>
                <a:latin typeface="Roboto Mono Regular"/>
              </a:rPr>
              <a:t>Πελατειακές Σχέσεις)</a:t>
            </a:r>
          </a:p>
        </p:txBody>
      </p:sp>
      <p:pic>
        <p:nvPicPr>
          <p:cNvPr id="21" name="Εικόνα 20">
            <a:extLst>
              <a:ext uri="{FF2B5EF4-FFF2-40B4-BE49-F238E27FC236}">
                <a16:creationId xmlns:a16="http://schemas.microsoft.com/office/drawing/2014/main" id="{554D3722-85CD-4C83-ADB1-454721ED8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9117" y="4796046"/>
            <a:ext cx="4086795" cy="5490954"/>
          </a:xfrm>
          <a:prstGeom prst="rect">
            <a:avLst/>
          </a:prstGeom>
        </p:spPr>
      </p:pic>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7016" y="8134202"/>
            <a:ext cx="2140069" cy="2140069"/>
          </a:xfrm>
          <a:prstGeom prst="rect">
            <a:avLst/>
          </a:prstGeom>
        </p:spPr>
      </p:pic>
      <p:sp>
        <p:nvSpPr>
          <p:cNvPr id="23" name="TextBox 3">
            <a:extLst>
              <a:ext uri="{FF2B5EF4-FFF2-40B4-BE49-F238E27FC236}">
                <a16:creationId xmlns:a16="http://schemas.microsoft.com/office/drawing/2014/main" id="{CD94C6A4-903C-4FDE-AEAA-570BC64C2C00}"/>
              </a:ext>
            </a:extLst>
          </p:cNvPr>
          <p:cNvSpPr txBox="1"/>
          <p:nvPr/>
        </p:nvSpPr>
        <p:spPr>
          <a:xfrm>
            <a:off x="621316" y="9216346"/>
            <a:ext cx="10927109" cy="691600"/>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Η σχέση με τον πελάτη επικοινωνεί τον τρόπο ζωής και τη φιλοσοφία της εταιρείας μέσω των παρακάτω καναλιών: </a:t>
            </a:r>
            <a:r>
              <a:rPr lang="el-GR" sz="2000" spc="-20" dirty="0" err="1">
                <a:solidFill>
                  <a:srgbClr val="000000"/>
                </a:solidFill>
                <a:latin typeface="Roboto Mono Regular"/>
              </a:rPr>
              <a:t>διαφανή,βιώσιμος</a:t>
            </a:r>
            <a:r>
              <a:rPr lang="el-GR" sz="2000" spc="-20" dirty="0">
                <a:solidFill>
                  <a:srgbClr val="000000"/>
                </a:solidFill>
                <a:latin typeface="Roboto Mono Regular"/>
              </a:rPr>
              <a:t>, ενθουσιώδης</a:t>
            </a:r>
          </a:p>
        </p:txBody>
      </p:sp>
      <p:pic>
        <p:nvPicPr>
          <p:cNvPr id="15" name="Εικόνα 14">
            <a:extLst>
              <a:ext uri="{FF2B5EF4-FFF2-40B4-BE49-F238E27FC236}">
                <a16:creationId xmlns:a16="http://schemas.microsoft.com/office/drawing/2014/main" id="{361B3079-CD2B-4459-8EC3-E6F5822A0586}"/>
              </a:ext>
            </a:extLst>
          </p:cNvPr>
          <p:cNvPicPr>
            <a:picLocks noChangeAspect="1"/>
          </p:cNvPicPr>
          <p:nvPr/>
        </p:nvPicPr>
        <p:blipFill>
          <a:blip r:embed="rId6"/>
          <a:stretch>
            <a:fillRect/>
          </a:stretch>
        </p:blipFill>
        <p:spPr>
          <a:xfrm>
            <a:off x="15353731" y="0"/>
            <a:ext cx="2971800" cy="1328699"/>
          </a:xfrm>
          <a:prstGeom prst="rect">
            <a:avLst/>
          </a:prstGeom>
        </p:spPr>
      </p:pic>
    </p:spTree>
    <p:extLst>
      <p:ext uri="{BB962C8B-B14F-4D97-AF65-F5344CB8AC3E}">
        <p14:creationId xmlns:p14="http://schemas.microsoft.com/office/powerpoint/2010/main" val="199466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05600" y="495300"/>
            <a:ext cx="11050259" cy="1409745"/>
          </a:xfrm>
          <a:prstGeom prst="rect">
            <a:avLst/>
          </a:prstGeom>
        </p:spPr>
        <p:txBody>
          <a:bodyPr wrap="square" lIns="0" tIns="0" rIns="0" bIns="0" rtlCol="0" anchor="t">
            <a:spAutoFit/>
          </a:bodyPr>
          <a:lstStyle/>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90% πωλήσεις κρασιού,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10% πωλήσεις λαδιού,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Περιηγήσεις και δοκιμές κρασιού,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Φιλοξενία.</a:t>
            </a: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6737684" y="5880731"/>
            <a:ext cx="7545059" cy="2256130"/>
          </a:xfrm>
          <a:prstGeom prst="rect">
            <a:avLst/>
          </a:prstGeom>
        </p:spPr>
        <p:txBody>
          <a:bodyPr lIns="0" tIns="0" rIns="0" bIns="0" rtlCol="0" anchor="t">
            <a:spAutoFit/>
          </a:bodyPr>
          <a:lstStyle/>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Προγραμματισμός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Αμπελουργία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Οινοποίηση καινοτομίας στη διαδικασία</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Μάρκετινγκ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Πώληση</a:t>
            </a:r>
          </a:p>
        </p:txBody>
      </p:sp>
      <p:sp>
        <p:nvSpPr>
          <p:cNvPr id="17" name="TextBox 3">
            <a:extLst>
              <a:ext uri="{FF2B5EF4-FFF2-40B4-BE49-F238E27FC236}">
                <a16:creationId xmlns:a16="http://schemas.microsoft.com/office/drawing/2014/main" id="{C691A2AA-A4AB-406D-A2FD-4E16B08E64A7}"/>
              </a:ext>
            </a:extLst>
          </p:cNvPr>
          <p:cNvSpPr txBox="1"/>
          <p:nvPr/>
        </p:nvSpPr>
        <p:spPr>
          <a:xfrm>
            <a:off x="6705600" y="2416995"/>
            <a:ext cx="10287000" cy="1050672"/>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Το 2017 ο </a:t>
            </a:r>
            <a:r>
              <a:rPr lang="el-GR" sz="2000" spc="-20" dirty="0" err="1">
                <a:solidFill>
                  <a:srgbClr val="000000"/>
                </a:solidFill>
                <a:latin typeface="Roboto Mono Regular"/>
              </a:rPr>
              <a:t>Marchesi</a:t>
            </a:r>
            <a:r>
              <a:rPr lang="el-GR" sz="2000" spc="-20" dirty="0">
                <a:solidFill>
                  <a:srgbClr val="000000"/>
                </a:solidFill>
                <a:latin typeface="Roboto Mono Regular"/>
              </a:rPr>
              <a:t> </a:t>
            </a:r>
            <a:r>
              <a:rPr lang="el-GR" sz="2000" spc="-20" dirty="0" err="1">
                <a:solidFill>
                  <a:srgbClr val="000000"/>
                </a:solidFill>
                <a:latin typeface="Roboto Mono Regular"/>
              </a:rPr>
              <a:t>Mazzei</a:t>
            </a:r>
            <a:r>
              <a:rPr lang="el-GR" sz="2000" spc="-20" dirty="0">
                <a:solidFill>
                  <a:srgbClr val="000000"/>
                </a:solidFill>
                <a:latin typeface="Roboto Mono Regular"/>
              </a:rPr>
              <a:t> είχε κύκλο εργασιών 13,3 εκατομμυρίων ευρώ. Το περιθώριο πωλήσεων στον τελικό καταναλωτή είναι υψηλότερο από ό,τι στην διανομή </a:t>
            </a:r>
            <a:r>
              <a:rPr lang="el-GR" sz="2000" spc="-20" dirty="0" err="1">
                <a:solidFill>
                  <a:srgbClr val="000000"/>
                </a:solidFill>
                <a:latin typeface="Roboto Mono Regular"/>
              </a:rPr>
              <a:t>horeca</a:t>
            </a:r>
            <a:r>
              <a:rPr lang="el-GR" sz="2000" spc="-20" dirty="0">
                <a:solidFill>
                  <a:srgbClr val="000000"/>
                </a:solidFill>
                <a:latin typeface="Roboto Mono Regular"/>
              </a:rPr>
              <a:t> και μεγάλης κλίμακας διανομή.</a:t>
            </a:r>
          </a:p>
        </p:txBody>
      </p:sp>
      <p:sp>
        <p:nvSpPr>
          <p:cNvPr id="18" name="TextBox 3">
            <a:extLst>
              <a:ext uri="{FF2B5EF4-FFF2-40B4-BE49-F238E27FC236}">
                <a16:creationId xmlns:a16="http://schemas.microsoft.com/office/drawing/2014/main" id="{16EBDAF8-22E2-4DA0-A1D4-8E2069597A28}"/>
              </a:ext>
            </a:extLst>
          </p:cNvPr>
          <p:cNvSpPr txBox="1"/>
          <p:nvPr/>
        </p:nvSpPr>
        <p:spPr>
          <a:xfrm>
            <a:off x="1676398" y="482027"/>
            <a:ext cx="3886199"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5.Revenue Streams (</a:t>
            </a:r>
            <a:r>
              <a:rPr lang="el-GR" sz="2400" b="1" spc="-20" dirty="0">
                <a:solidFill>
                  <a:schemeClr val="accent2">
                    <a:lumMod val="75000"/>
                  </a:schemeClr>
                </a:solidFill>
                <a:latin typeface="Roboto Mono Regular"/>
              </a:rPr>
              <a:t>Έσοδα)</a:t>
            </a:r>
          </a:p>
        </p:txBody>
      </p:sp>
      <p:sp>
        <p:nvSpPr>
          <p:cNvPr id="19" name="TextBox 3">
            <a:extLst>
              <a:ext uri="{FF2B5EF4-FFF2-40B4-BE49-F238E27FC236}">
                <a16:creationId xmlns:a16="http://schemas.microsoft.com/office/drawing/2014/main" id="{8E2F29E8-E452-41CD-A3A8-B8E987D6872A}"/>
              </a:ext>
            </a:extLst>
          </p:cNvPr>
          <p:cNvSpPr txBox="1"/>
          <p:nvPr/>
        </p:nvSpPr>
        <p:spPr>
          <a:xfrm>
            <a:off x="1371597" y="4812083"/>
            <a:ext cx="4495800" cy="718145"/>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6. </a:t>
            </a:r>
            <a:r>
              <a:rPr lang="el-GR" sz="2400" b="1" spc="-20" dirty="0" err="1">
                <a:solidFill>
                  <a:schemeClr val="accent2">
                    <a:lumMod val="75000"/>
                  </a:schemeClr>
                </a:solidFill>
                <a:latin typeface="Roboto Mono Regular"/>
              </a:rPr>
              <a:t>Key</a:t>
            </a:r>
            <a:r>
              <a:rPr lang="el-GR" sz="2400" b="1" spc="-20" dirty="0">
                <a:solidFill>
                  <a:schemeClr val="accent2">
                    <a:lumMod val="75000"/>
                  </a:schemeClr>
                </a:solidFill>
                <a:latin typeface="Roboto Mono Regular"/>
              </a:rPr>
              <a:t> </a:t>
            </a:r>
            <a:r>
              <a:rPr lang="el-GR" sz="2400" b="1" spc="-20" dirty="0" err="1">
                <a:solidFill>
                  <a:schemeClr val="accent2">
                    <a:lumMod val="75000"/>
                  </a:schemeClr>
                </a:solidFill>
                <a:latin typeface="Roboto Mono Regular"/>
              </a:rPr>
              <a:t>Activities</a:t>
            </a:r>
            <a:r>
              <a:rPr lang="el-GR" sz="2400" b="1" spc="-20" dirty="0">
                <a:solidFill>
                  <a:schemeClr val="accent2">
                    <a:lumMod val="75000"/>
                  </a:schemeClr>
                </a:solidFill>
                <a:latin typeface="Roboto Mono Regular"/>
              </a:rPr>
              <a:t> (Κύριες Δραστηριότητες)</a:t>
            </a:r>
          </a:p>
        </p:txBody>
      </p:sp>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948" y="3911504"/>
            <a:ext cx="2140069" cy="2140069"/>
          </a:xfrm>
          <a:prstGeom prst="rect">
            <a:avLst/>
          </a:prstGeom>
        </p:spPr>
      </p:pic>
      <p:pic>
        <p:nvPicPr>
          <p:cNvPr id="4" name="Εικόνα 3">
            <a:extLst>
              <a:ext uri="{FF2B5EF4-FFF2-40B4-BE49-F238E27FC236}">
                <a16:creationId xmlns:a16="http://schemas.microsoft.com/office/drawing/2014/main" id="{A31F1C0D-7F27-465D-AE61-FE6BA5DA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968" y="1494078"/>
            <a:ext cx="4984776" cy="2715051"/>
          </a:xfrm>
          <a:prstGeom prst="rect">
            <a:avLst/>
          </a:prstGeom>
        </p:spPr>
      </p:pic>
      <p:pic>
        <p:nvPicPr>
          <p:cNvPr id="9" name="Εικόνα 8">
            <a:extLst>
              <a:ext uri="{FF2B5EF4-FFF2-40B4-BE49-F238E27FC236}">
                <a16:creationId xmlns:a16="http://schemas.microsoft.com/office/drawing/2014/main" id="{63C3D78D-CF83-4F1E-8DF4-B30B773CF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968" y="5615231"/>
            <a:ext cx="4984777" cy="2715050"/>
          </a:xfrm>
          <a:prstGeom prst="rect">
            <a:avLst/>
          </a:prstGeom>
        </p:spPr>
      </p:pic>
      <p:sp>
        <p:nvSpPr>
          <p:cNvPr id="20" name="TextBox 3">
            <a:extLst>
              <a:ext uri="{FF2B5EF4-FFF2-40B4-BE49-F238E27FC236}">
                <a16:creationId xmlns:a16="http://schemas.microsoft.com/office/drawing/2014/main" id="{B1ACEA27-5E1B-4C3A-BFF0-ADAAD80A278C}"/>
              </a:ext>
            </a:extLst>
          </p:cNvPr>
          <p:cNvSpPr txBox="1"/>
          <p:nvPr/>
        </p:nvSpPr>
        <p:spPr>
          <a:xfrm>
            <a:off x="486758" y="8523701"/>
            <a:ext cx="12391041" cy="1050672"/>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Έρευνα για καινοτομία παραγωγής για τυποποίηση και βελτιστοποίηση του συστήματος. Μια προσεκτική οικονομική και διαχείριση αποθήκης είναι πολύ σημαντική. Ένα αποτελεσματικό δίκτυο πωλήσεων για προϊόντα μεγάλης κλίμακας και προϊόντα </a:t>
            </a:r>
            <a:r>
              <a:rPr lang="el-GR" sz="2000" spc="-20" dirty="0" err="1">
                <a:solidFill>
                  <a:srgbClr val="000000"/>
                </a:solidFill>
                <a:latin typeface="Roboto Mono Regular"/>
              </a:rPr>
              <a:t>Horeca</a:t>
            </a:r>
            <a:r>
              <a:rPr lang="el-GR" sz="2000" spc="-20" dirty="0">
                <a:solidFill>
                  <a:srgbClr val="000000"/>
                </a:solidFill>
                <a:latin typeface="Roboto Mono Regular"/>
              </a:rPr>
              <a:t>.</a:t>
            </a:r>
          </a:p>
        </p:txBody>
      </p:sp>
      <p:pic>
        <p:nvPicPr>
          <p:cNvPr id="11" name="Εικόνα 10">
            <a:extLst>
              <a:ext uri="{FF2B5EF4-FFF2-40B4-BE49-F238E27FC236}">
                <a16:creationId xmlns:a16="http://schemas.microsoft.com/office/drawing/2014/main" id="{7F823E4F-A5BC-47F2-9A89-CDED56074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200" y="4209129"/>
            <a:ext cx="4771041" cy="5582571"/>
          </a:xfrm>
          <a:prstGeom prst="rect">
            <a:avLst/>
          </a:prstGeom>
        </p:spPr>
      </p:pic>
      <p:pic>
        <p:nvPicPr>
          <p:cNvPr id="15" name="Εικόνα 14">
            <a:extLst>
              <a:ext uri="{FF2B5EF4-FFF2-40B4-BE49-F238E27FC236}">
                <a16:creationId xmlns:a16="http://schemas.microsoft.com/office/drawing/2014/main" id="{B8394832-AC6A-4BF5-86BC-30233B51AF72}"/>
              </a:ext>
            </a:extLst>
          </p:cNvPr>
          <p:cNvPicPr>
            <a:picLocks noChangeAspect="1"/>
          </p:cNvPicPr>
          <p:nvPr/>
        </p:nvPicPr>
        <p:blipFill>
          <a:blip r:embed="rId6"/>
          <a:stretch>
            <a:fillRect/>
          </a:stretch>
        </p:blipFill>
        <p:spPr>
          <a:xfrm>
            <a:off x="15353731" y="0"/>
            <a:ext cx="2971800" cy="1328699"/>
          </a:xfrm>
          <a:prstGeom prst="rect">
            <a:avLst/>
          </a:prstGeom>
        </p:spPr>
      </p:pic>
    </p:spTree>
    <p:extLst>
      <p:ext uri="{BB962C8B-B14F-4D97-AF65-F5344CB8AC3E}">
        <p14:creationId xmlns:p14="http://schemas.microsoft.com/office/powerpoint/2010/main" val="365249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76899" y="477596"/>
            <a:ext cx="11050259" cy="3205108"/>
          </a:xfrm>
          <a:prstGeom prst="rect">
            <a:avLst/>
          </a:prstGeom>
        </p:spPr>
        <p:txBody>
          <a:bodyPr wrap="square" lIns="0" tIns="0" rIns="0" bIns="0" rtlCol="0" anchor="t">
            <a:spAutoFit/>
          </a:bodyPr>
          <a:lstStyle/>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Μοναδικότητα της περιοχής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Μάρκα: ταυτότητα και ιστορία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Κάβα κρασιών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Ανθρώπινοι πόροι με ικανοποιητικά κίνητρα Τα απαραίτητα οικονομικά μέσα για την πραγματοποίηση επενδύσεων σε PA.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Διαθεσιμότητα προσαρμοσμένου εξοπλισμού για συγκομιδή, οινοποίηση και εμφιάλωση.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Οι ανθρώπινοι πόροι είναι ένας κρίσιμος παράγοντας επιτυχίας, πέραν των τεχνικών δεξιοτήτων.</a:t>
            </a: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6765371" y="5360963"/>
            <a:ext cx="7545059" cy="2717795"/>
          </a:xfrm>
          <a:prstGeom prst="rect">
            <a:avLst/>
          </a:prstGeom>
        </p:spPr>
        <p:txBody>
          <a:bodyPr lIns="0" tIns="0" rIns="0" bIns="0" rtlCol="0" anchor="t">
            <a:spAutoFit/>
          </a:bodyPr>
          <a:lstStyle/>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Πρέσβεις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Εστιατόρια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Οινοποιεία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Σούπερ </a:t>
            </a:r>
            <a:r>
              <a:rPr lang="el-GR" sz="2000" spc="-20" dirty="0" err="1">
                <a:solidFill>
                  <a:srgbClr val="000000"/>
                </a:solidFill>
                <a:latin typeface="Roboto Mono Regular"/>
              </a:rPr>
              <a:t>μάρκετ</a:t>
            </a:r>
            <a:r>
              <a:rPr lang="el-GR" sz="2000" spc="-20" dirty="0">
                <a:solidFill>
                  <a:srgbClr val="000000"/>
                </a:solidFill>
                <a:latin typeface="Roboto Mono Regular"/>
              </a:rPr>
              <a:t> μεγάλης διανομής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Εισαγωγείς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Προμηθευτές</a:t>
            </a:r>
          </a:p>
        </p:txBody>
      </p:sp>
      <p:sp>
        <p:nvSpPr>
          <p:cNvPr id="18" name="TextBox 3">
            <a:extLst>
              <a:ext uri="{FF2B5EF4-FFF2-40B4-BE49-F238E27FC236}">
                <a16:creationId xmlns:a16="http://schemas.microsoft.com/office/drawing/2014/main" id="{16EBDAF8-22E2-4DA0-A1D4-8E2069597A28}"/>
              </a:ext>
            </a:extLst>
          </p:cNvPr>
          <p:cNvSpPr txBox="1"/>
          <p:nvPr/>
        </p:nvSpPr>
        <p:spPr>
          <a:xfrm>
            <a:off x="1650484" y="590767"/>
            <a:ext cx="3886199"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7. Key Resources (</a:t>
            </a:r>
            <a:r>
              <a:rPr lang="en-US" sz="2400" b="1" spc="-20" dirty="0" err="1">
                <a:solidFill>
                  <a:schemeClr val="accent2">
                    <a:lumMod val="75000"/>
                  </a:schemeClr>
                </a:solidFill>
                <a:latin typeface="Roboto Mono Regular"/>
              </a:rPr>
              <a:t>Κύριοι</a:t>
            </a:r>
            <a:r>
              <a:rPr lang="en-US" sz="2400" b="1" spc="-20" dirty="0">
                <a:solidFill>
                  <a:schemeClr val="accent2">
                    <a:lumMod val="75000"/>
                  </a:schemeClr>
                </a:solidFill>
                <a:latin typeface="Roboto Mono Regular"/>
              </a:rPr>
              <a:t> </a:t>
            </a:r>
            <a:r>
              <a:rPr lang="en-US" sz="2400" b="1" spc="-20" dirty="0" err="1">
                <a:solidFill>
                  <a:schemeClr val="accent2">
                    <a:lumMod val="75000"/>
                  </a:schemeClr>
                </a:solidFill>
                <a:latin typeface="Roboto Mono Regular"/>
              </a:rPr>
              <a:t>Πόροι</a:t>
            </a:r>
            <a:r>
              <a:rPr lang="en-US" sz="2400" b="1" spc="-20" dirty="0">
                <a:solidFill>
                  <a:schemeClr val="accent2">
                    <a:lumMod val="75000"/>
                  </a:schemeClr>
                </a:solidFill>
                <a:latin typeface="Roboto Mono Regular"/>
              </a:rPr>
              <a:t>)</a:t>
            </a:r>
          </a:p>
        </p:txBody>
      </p:sp>
      <p:sp>
        <p:nvSpPr>
          <p:cNvPr id="19" name="TextBox 3">
            <a:extLst>
              <a:ext uri="{FF2B5EF4-FFF2-40B4-BE49-F238E27FC236}">
                <a16:creationId xmlns:a16="http://schemas.microsoft.com/office/drawing/2014/main" id="{8E2F29E8-E452-41CD-A3A8-B8E987D6872A}"/>
              </a:ext>
            </a:extLst>
          </p:cNvPr>
          <p:cNvSpPr txBox="1"/>
          <p:nvPr/>
        </p:nvSpPr>
        <p:spPr>
          <a:xfrm>
            <a:off x="1556853" y="4823117"/>
            <a:ext cx="4495800"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8.</a:t>
            </a:r>
            <a:r>
              <a:rPr lang="el-GR" sz="2400" b="1" spc="-20" dirty="0" err="1">
                <a:solidFill>
                  <a:schemeClr val="accent2">
                    <a:lumMod val="75000"/>
                  </a:schemeClr>
                </a:solidFill>
                <a:latin typeface="Roboto Mono Regular"/>
              </a:rPr>
              <a:t>Key</a:t>
            </a:r>
            <a:r>
              <a:rPr lang="el-GR" sz="2400" b="1" spc="-20" dirty="0">
                <a:solidFill>
                  <a:schemeClr val="accent2">
                    <a:lumMod val="75000"/>
                  </a:schemeClr>
                </a:solidFill>
                <a:latin typeface="Roboto Mono Regular"/>
              </a:rPr>
              <a:t> </a:t>
            </a:r>
            <a:r>
              <a:rPr lang="el-GR" sz="2400" b="1" spc="-20" dirty="0" err="1">
                <a:solidFill>
                  <a:schemeClr val="accent2">
                    <a:lumMod val="75000"/>
                  </a:schemeClr>
                </a:solidFill>
                <a:latin typeface="Roboto Mono Regular"/>
              </a:rPr>
              <a:t>Partners</a:t>
            </a:r>
            <a:r>
              <a:rPr lang="el-GR" sz="2400" b="1" spc="-20" dirty="0">
                <a:solidFill>
                  <a:schemeClr val="accent2">
                    <a:lumMod val="75000"/>
                  </a:schemeClr>
                </a:solidFill>
                <a:latin typeface="Roboto Mono Regular"/>
              </a:rPr>
              <a:t> (Κύριοι Συνεργάτες)</a:t>
            </a:r>
          </a:p>
        </p:txBody>
      </p:sp>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948" y="3911504"/>
            <a:ext cx="2140069" cy="2140069"/>
          </a:xfrm>
          <a:prstGeom prst="rect">
            <a:avLst/>
          </a:prstGeom>
        </p:spPr>
      </p:pic>
      <p:sp>
        <p:nvSpPr>
          <p:cNvPr id="20" name="TextBox 3">
            <a:extLst>
              <a:ext uri="{FF2B5EF4-FFF2-40B4-BE49-F238E27FC236}">
                <a16:creationId xmlns:a16="http://schemas.microsoft.com/office/drawing/2014/main" id="{B1ACEA27-5E1B-4C3A-BFF0-ADAAD80A278C}"/>
              </a:ext>
            </a:extLst>
          </p:cNvPr>
          <p:cNvSpPr txBox="1"/>
          <p:nvPr/>
        </p:nvSpPr>
        <p:spPr>
          <a:xfrm>
            <a:off x="520667" y="8323828"/>
            <a:ext cx="12162441" cy="1768818"/>
          </a:xfrm>
          <a:prstGeom prst="rect">
            <a:avLst/>
          </a:prstGeom>
        </p:spPr>
        <p:txBody>
          <a:bodyPr wrap="square" lIns="0" tIns="0" rIns="0" bIns="0" rtlCol="0" anchor="t">
            <a:spAutoFit/>
          </a:bodyPr>
          <a:lstStyle/>
          <a:p>
            <a:pPr algn="just">
              <a:lnSpc>
                <a:spcPts val="2800"/>
              </a:lnSpc>
              <a:spcBef>
                <a:spcPct val="0"/>
              </a:spcBef>
            </a:pPr>
            <a:r>
              <a:rPr lang="el-GR" sz="2000" b="1" spc="-20" dirty="0">
                <a:solidFill>
                  <a:srgbClr val="000000"/>
                </a:solidFill>
                <a:latin typeface="Roboto Mono Regular"/>
              </a:rPr>
              <a:t>Συνεργαζόμενες Εταιρείες: </a:t>
            </a:r>
            <a:r>
              <a:rPr lang="en-US" sz="2000" spc="-20" dirty="0">
                <a:solidFill>
                  <a:srgbClr val="000000"/>
                </a:solidFill>
                <a:latin typeface="Roboto Mono Regular"/>
              </a:rPr>
              <a:t>BASF, </a:t>
            </a:r>
            <a:r>
              <a:rPr lang="en-US" sz="2000" spc="-20" dirty="0" err="1">
                <a:solidFill>
                  <a:srgbClr val="000000"/>
                </a:solidFill>
                <a:latin typeface="Roboto Mono Regular"/>
              </a:rPr>
              <a:t>Bibbiani</a:t>
            </a:r>
            <a:r>
              <a:rPr lang="en-US" sz="2000" spc="-20" dirty="0">
                <a:solidFill>
                  <a:srgbClr val="000000"/>
                </a:solidFill>
                <a:latin typeface="Roboto Mono Regular"/>
              </a:rPr>
              <a:t> </a:t>
            </a:r>
            <a:r>
              <a:rPr lang="en-US" sz="2000" spc="-20" dirty="0" err="1">
                <a:solidFill>
                  <a:srgbClr val="000000"/>
                </a:solidFill>
                <a:latin typeface="Roboto Mono Regular"/>
              </a:rPr>
              <a:t>Macchine</a:t>
            </a:r>
            <a:r>
              <a:rPr lang="en-US" sz="2000" spc="-20" dirty="0">
                <a:solidFill>
                  <a:srgbClr val="000000"/>
                </a:solidFill>
                <a:latin typeface="Roboto Mono Regular"/>
              </a:rPr>
              <a:t> Agricole, Bucher </a:t>
            </a:r>
            <a:r>
              <a:rPr lang="en-US" sz="2000" spc="-20" dirty="0" err="1">
                <a:solidFill>
                  <a:srgbClr val="000000"/>
                </a:solidFill>
                <a:latin typeface="Roboto Mono Regular"/>
              </a:rPr>
              <a:t>Vaslin</a:t>
            </a:r>
            <a:r>
              <a:rPr lang="en-US" sz="2000" spc="-20" dirty="0">
                <a:solidFill>
                  <a:srgbClr val="000000"/>
                </a:solidFill>
                <a:latin typeface="Roboto Mono Regular"/>
              </a:rPr>
              <a:t>, CBC </a:t>
            </a:r>
            <a:r>
              <a:rPr lang="en-US" sz="2000" spc="-20" dirty="0" err="1">
                <a:solidFill>
                  <a:srgbClr val="000000"/>
                </a:solidFill>
                <a:latin typeface="Roboto Mono Regular"/>
              </a:rPr>
              <a:t>Bioguard</a:t>
            </a:r>
            <a:r>
              <a:rPr lang="en-US" sz="2000" spc="-20" dirty="0">
                <a:solidFill>
                  <a:srgbClr val="000000"/>
                </a:solidFill>
                <a:latin typeface="Roboto Mono Regular"/>
              </a:rPr>
              <a:t> Europe, </a:t>
            </a:r>
            <a:r>
              <a:rPr lang="en-US" sz="2000" spc="-20" dirty="0" err="1">
                <a:solidFill>
                  <a:srgbClr val="000000"/>
                </a:solidFill>
                <a:latin typeface="Roboto Mono Regular"/>
              </a:rPr>
              <a:t>Claas,Oenodev</a:t>
            </a:r>
            <a:r>
              <a:rPr lang="en-US" sz="2000" spc="-20" dirty="0">
                <a:solidFill>
                  <a:srgbClr val="000000"/>
                </a:solidFill>
                <a:latin typeface="Roboto Mono Regular"/>
              </a:rPr>
              <a:t>, Soft 2000, Syngenta.</a:t>
            </a:r>
            <a:endParaRPr lang="el-GR" sz="2000" spc="-20" dirty="0">
              <a:solidFill>
                <a:srgbClr val="000000"/>
              </a:solidFill>
              <a:latin typeface="Roboto Mono Regular"/>
            </a:endParaRPr>
          </a:p>
          <a:p>
            <a:pPr algn="just">
              <a:lnSpc>
                <a:spcPts val="2800"/>
              </a:lnSpc>
              <a:spcBef>
                <a:spcPct val="0"/>
              </a:spcBef>
            </a:pPr>
            <a:endParaRPr lang="el-GR" sz="2000" b="1" spc="-20" dirty="0">
              <a:solidFill>
                <a:srgbClr val="000000"/>
              </a:solidFill>
              <a:latin typeface="Roboto Mono Regular"/>
            </a:endParaRPr>
          </a:p>
          <a:p>
            <a:pPr algn="just">
              <a:lnSpc>
                <a:spcPts val="2800"/>
              </a:lnSpc>
              <a:spcBef>
                <a:spcPct val="0"/>
              </a:spcBef>
            </a:pPr>
            <a:r>
              <a:rPr lang="el-GR" sz="2000" b="1" spc="-20" dirty="0">
                <a:solidFill>
                  <a:srgbClr val="000000"/>
                </a:solidFill>
                <a:latin typeface="Roboto Mono Regular"/>
              </a:rPr>
              <a:t>Ερευνητικά κέντρα:</a:t>
            </a:r>
            <a:r>
              <a:rPr lang="en-US" sz="2000" spc="-20" dirty="0">
                <a:solidFill>
                  <a:srgbClr val="000000"/>
                </a:solidFill>
                <a:latin typeface="Roboto Mono Regular"/>
              </a:rPr>
              <a:t>CRA Entomology of Firenze, Horta </a:t>
            </a:r>
            <a:r>
              <a:rPr lang="en-US" sz="2000" spc="-20" dirty="0" err="1">
                <a:solidFill>
                  <a:srgbClr val="000000"/>
                </a:solidFill>
                <a:latin typeface="Roboto Mono Regular"/>
              </a:rPr>
              <a:t>Srl</a:t>
            </a:r>
            <a:r>
              <a:rPr lang="en-US" sz="2000" spc="-20" dirty="0">
                <a:solidFill>
                  <a:srgbClr val="000000"/>
                </a:solidFill>
                <a:latin typeface="Roboto Mono Regular"/>
              </a:rPr>
              <a:t>, University of Florence, University of</a:t>
            </a:r>
            <a:r>
              <a:rPr lang="el-GR" sz="2000" spc="-20" dirty="0">
                <a:solidFill>
                  <a:srgbClr val="000000"/>
                </a:solidFill>
                <a:latin typeface="Roboto Mono Regular"/>
              </a:rPr>
              <a:t> </a:t>
            </a:r>
            <a:r>
              <a:rPr lang="en-US" sz="2000" spc="-20" dirty="0">
                <a:solidFill>
                  <a:srgbClr val="000000"/>
                </a:solidFill>
                <a:latin typeface="Roboto Mono Regular"/>
              </a:rPr>
              <a:t>Pisa.</a:t>
            </a:r>
            <a:r>
              <a:rPr lang="el-GR" sz="2000" spc="-20" dirty="0">
                <a:solidFill>
                  <a:srgbClr val="000000"/>
                </a:solidFill>
                <a:latin typeface="Roboto Mono Regular"/>
              </a:rPr>
              <a:t> </a:t>
            </a:r>
          </a:p>
        </p:txBody>
      </p:sp>
      <p:pic>
        <p:nvPicPr>
          <p:cNvPr id="11" name="Εικόνα 10">
            <a:extLst>
              <a:ext uri="{FF2B5EF4-FFF2-40B4-BE49-F238E27FC236}">
                <a16:creationId xmlns:a16="http://schemas.microsoft.com/office/drawing/2014/main" id="{7F823E4F-A5BC-47F2-9A89-CDED56074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4209129"/>
            <a:ext cx="4771041" cy="5582571"/>
          </a:xfrm>
          <a:prstGeom prst="rect">
            <a:avLst/>
          </a:prstGeom>
        </p:spPr>
      </p:pic>
      <p:pic>
        <p:nvPicPr>
          <p:cNvPr id="5" name="Εικόνα 4">
            <a:extLst>
              <a:ext uri="{FF2B5EF4-FFF2-40B4-BE49-F238E27FC236}">
                <a16:creationId xmlns:a16="http://schemas.microsoft.com/office/drawing/2014/main" id="{327A462A-BB0E-4115-A08A-46066D79D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196" y="1412598"/>
            <a:ext cx="4984777" cy="2715049"/>
          </a:xfrm>
          <a:prstGeom prst="rect">
            <a:avLst/>
          </a:prstGeom>
        </p:spPr>
      </p:pic>
      <p:pic>
        <p:nvPicPr>
          <p:cNvPr id="10" name="Εικόνα 9">
            <a:extLst>
              <a:ext uri="{FF2B5EF4-FFF2-40B4-BE49-F238E27FC236}">
                <a16:creationId xmlns:a16="http://schemas.microsoft.com/office/drawing/2014/main" id="{A7FCC074-1CD8-44A8-B4A2-8D10D5968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530" y="5486244"/>
            <a:ext cx="4984777" cy="2715049"/>
          </a:xfrm>
          <a:prstGeom prst="rect">
            <a:avLst/>
          </a:prstGeom>
        </p:spPr>
      </p:pic>
      <p:pic>
        <p:nvPicPr>
          <p:cNvPr id="13" name="Εικόνα 12">
            <a:extLst>
              <a:ext uri="{FF2B5EF4-FFF2-40B4-BE49-F238E27FC236}">
                <a16:creationId xmlns:a16="http://schemas.microsoft.com/office/drawing/2014/main" id="{66B8B85D-5E14-4E65-A0ED-722C267481BB}"/>
              </a:ext>
            </a:extLst>
          </p:cNvPr>
          <p:cNvPicPr>
            <a:picLocks noChangeAspect="1"/>
          </p:cNvPicPr>
          <p:nvPr/>
        </p:nvPicPr>
        <p:blipFill>
          <a:blip r:embed="rId6"/>
          <a:stretch>
            <a:fillRect/>
          </a:stretch>
        </p:blipFill>
        <p:spPr>
          <a:xfrm>
            <a:off x="15353731" y="0"/>
            <a:ext cx="2971800" cy="1328699"/>
          </a:xfrm>
          <a:prstGeom prst="rect">
            <a:avLst/>
          </a:prstGeom>
        </p:spPr>
      </p:pic>
    </p:spTree>
    <p:extLst>
      <p:ext uri="{BB962C8B-B14F-4D97-AF65-F5344CB8AC3E}">
        <p14:creationId xmlns:p14="http://schemas.microsoft.com/office/powerpoint/2010/main" val="371089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E0469BFD-C65D-40B8-B5FA-C8E60D1C1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5521791"/>
            <a:ext cx="9448800" cy="4765209"/>
          </a:xfrm>
          <a:prstGeom prst="rect">
            <a:avLst/>
          </a:prstGeom>
        </p:spPr>
      </p:pic>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8" name="TextBox 3">
            <a:extLst>
              <a:ext uri="{FF2B5EF4-FFF2-40B4-BE49-F238E27FC236}">
                <a16:creationId xmlns:a16="http://schemas.microsoft.com/office/drawing/2014/main" id="{16EBDAF8-22E2-4DA0-A1D4-8E2069597A28}"/>
              </a:ext>
            </a:extLst>
          </p:cNvPr>
          <p:cNvSpPr txBox="1"/>
          <p:nvPr/>
        </p:nvSpPr>
        <p:spPr>
          <a:xfrm>
            <a:off x="2654492" y="790624"/>
            <a:ext cx="3886199" cy="718145"/>
          </a:xfrm>
          <a:prstGeom prst="rect">
            <a:avLst/>
          </a:prstGeom>
        </p:spPr>
        <p:txBody>
          <a:bodyPr wrap="square" lIns="0" tIns="0" rIns="0" bIns="0" rtlCol="0" anchor="t">
            <a:spAutoFit/>
          </a:bodyPr>
          <a:lstStyle/>
          <a:p>
            <a:pPr algn="ctr">
              <a:lnSpc>
                <a:spcPts val="2800"/>
              </a:lnSpc>
              <a:spcBef>
                <a:spcPct val="0"/>
              </a:spcBef>
            </a:pPr>
            <a:r>
              <a:rPr lang="el-GR" sz="2600" b="1" spc="-20" dirty="0">
                <a:solidFill>
                  <a:schemeClr val="accent2">
                    <a:lumMod val="75000"/>
                  </a:schemeClr>
                </a:solidFill>
                <a:latin typeface="Roboto Mono Regular"/>
              </a:rPr>
              <a:t>9.Cost </a:t>
            </a:r>
            <a:r>
              <a:rPr lang="el-GR" sz="2600" b="1" spc="-20" dirty="0" err="1">
                <a:solidFill>
                  <a:schemeClr val="accent2">
                    <a:lumMod val="75000"/>
                  </a:schemeClr>
                </a:solidFill>
                <a:latin typeface="Roboto Mono Regular"/>
              </a:rPr>
              <a:t>Structure</a:t>
            </a:r>
            <a:r>
              <a:rPr lang="el-GR" sz="2600" b="1" spc="-20" dirty="0">
                <a:solidFill>
                  <a:schemeClr val="accent2">
                    <a:lumMod val="75000"/>
                  </a:schemeClr>
                </a:solidFill>
                <a:latin typeface="Roboto Mono Regular"/>
              </a:rPr>
              <a:t> (Κύριες Δαπάνες)</a:t>
            </a:r>
          </a:p>
        </p:txBody>
      </p:sp>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8343900"/>
            <a:ext cx="1845480" cy="1845480"/>
          </a:xfrm>
          <a:prstGeom prst="rect">
            <a:avLst/>
          </a:prstGeom>
        </p:spPr>
      </p:pic>
      <p:pic>
        <p:nvPicPr>
          <p:cNvPr id="4" name="Εικόνα 3">
            <a:extLst>
              <a:ext uri="{FF2B5EF4-FFF2-40B4-BE49-F238E27FC236}">
                <a16:creationId xmlns:a16="http://schemas.microsoft.com/office/drawing/2014/main" id="{89861876-F16D-4AF2-BED6-2EE7D1FB8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897" y="1716891"/>
            <a:ext cx="5981391" cy="2868981"/>
          </a:xfrm>
          <a:prstGeom prst="rect">
            <a:avLst/>
          </a:prstGeom>
        </p:spPr>
      </p:pic>
      <p:sp>
        <p:nvSpPr>
          <p:cNvPr id="17" name="TextBox 3">
            <a:extLst>
              <a:ext uri="{FF2B5EF4-FFF2-40B4-BE49-F238E27FC236}">
                <a16:creationId xmlns:a16="http://schemas.microsoft.com/office/drawing/2014/main" id="{E183DA34-CE64-472D-8C2C-118428856F6A}"/>
              </a:ext>
            </a:extLst>
          </p:cNvPr>
          <p:cNvSpPr txBox="1"/>
          <p:nvPr/>
        </p:nvSpPr>
        <p:spPr>
          <a:xfrm>
            <a:off x="1511809" y="5041868"/>
            <a:ext cx="6171569" cy="2846036"/>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Όλα τα έργα «</a:t>
            </a:r>
            <a:r>
              <a:rPr lang="en-US" sz="2000" spc="-20" dirty="0">
                <a:solidFill>
                  <a:srgbClr val="000000"/>
                </a:solidFill>
                <a:latin typeface="Roboto Mono Regular"/>
              </a:rPr>
              <a:t>Precision Agriculture</a:t>
            </a:r>
            <a:r>
              <a:rPr lang="el-GR" sz="2000" spc="-20" dirty="0">
                <a:solidFill>
                  <a:srgbClr val="000000"/>
                </a:solidFill>
                <a:latin typeface="Roboto Mono Regular"/>
              </a:rPr>
              <a:t>» χρηματοδοτήθηκαν από την εταιρεία, χωρίς πρόσβαση σε δημόσια ή ιδιωτική χρηματοδότηση. Για το λόγο αυτό, θα ήταν χρήσιμο να έχουμε πιο ευέλικτα χρηματοοικονομικά μέσα, τόσο δημόσια όσο και ιδιωτικό, για να υποστηρίξει τη ρευστότητα της φάρμας.</a:t>
            </a:r>
          </a:p>
        </p:txBody>
      </p:sp>
      <p:graphicFrame>
        <p:nvGraphicFramePr>
          <p:cNvPr id="2" name="Διάγραμμα 1">
            <a:extLst>
              <a:ext uri="{FF2B5EF4-FFF2-40B4-BE49-F238E27FC236}">
                <a16:creationId xmlns:a16="http://schemas.microsoft.com/office/drawing/2014/main" id="{567DFCB4-1141-4A8C-9DE6-C1F7E29559C4}"/>
              </a:ext>
            </a:extLst>
          </p:cNvPr>
          <p:cNvGraphicFramePr/>
          <p:nvPr>
            <p:extLst>
              <p:ext uri="{D42A27DB-BD31-4B8C-83A1-F6EECF244321}">
                <p14:modId xmlns:p14="http://schemas.microsoft.com/office/powerpoint/2010/main" val="3531845440"/>
              </p:ext>
            </p:extLst>
          </p:nvPr>
        </p:nvGraphicFramePr>
        <p:xfrm>
          <a:off x="8991600" y="1149697"/>
          <a:ext cx="8822235" cy="57782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Εικόνα 10">
            <a:extLst>
              <a:ext uri="{FF2B5EF4-FFF2-40B4-BE49-F238E27FC236}">
                <a16:creationId xmlns:a16="http://schemas.microsoft.com/office/drawing/2014/main" id="{E57A5AC4-5EE4-4B5C-BFE2-D8CE09B7CCF0}"/>
              </a:ext>
            </a:extLst>
          </p:cNvPr>
          <p:cNvPicPr>
            <a:picLocks noChangeAspect="1"/>
          </p:cNvPicPr>
          <p:nvPr/>
        </p:nvPicPr>
        <p:blipFill>
          <a:blip r:embed="rId10"/>
          <a:stretch>
            <a:fillRect/>
          </a:stretch>
        </p:blipFill>
        <p:spPr>
          <a:xfrm>
            <a:off x="15353731" y="0"/>
            <a:ext cx="2971800" cy="1328699"/>
          </a:xfrm>
          <a:prstGeom prst="rect">
            <a:avLst/>
          </a:prstGeom>
        </p:spPr>
      </p:pic>
    </p:spTree>
    <p:extLst>
      <p:ext uri="{BB962C8B-B14F-4D97-AF65-F5344CB8AC3E}">
        <p14:creationId xmlns:p14="http://schemas.microsoft.com/office/powerpoint/2010/main" val="156056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grpSp>
        <p:nvGrpSpPr>
          <p:cNvPr id="2" name="Group 2"/>
          <p:cNvGrpSpPr/>
          <p:nvPr/>
        </p:nvGrpSpPr>
        <p:grpSpPr>
          <a:xfrm>
            <a:off x="14713590" y="760223"/>
            <a:ext cx="8766553" cy="876655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34901"/>
              </a:srgbClr>
            </a:solidFill>
          </p:spPr>
        </p:sp>
      </p:grpSp>
      <p:pic>
        <p:nvPicPr>
          <p:cNvPr id="8" name="Εικόνα 7">
            <a:extLst>
              <a:ext uri="{FF2B5EF4-FFF2-40B4-BE49-F238E27FC236}">
                <a16:creationId xmlns:a16="http://schemas.microsoft.com/office/drawing/2014/main" id="{29A58EC1-6D2E-4BAA-8502-5C3409600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9700"/>
            <a:ext cx="9244320" cy="6529095"/>
          </a:xfrm>
          <a:prstGeom prst="rect">
            <a:avLst/>
          </a:prstGeom>
        </p:spPr>
      </p:pic>
      <p:sp>
        <p:nvSpPr>
          <p:cNvPr id="6" name="TextBox 5">
            <a:extLst>
              <a:ext uri="{FF2B5EF4-FFF2-40B4-BE49-F238E27FC236}">
                <a16:creationId xmlns:a16="http://schemas.microsoft.com/office/drawing/2014/main" id="{E1036BA7-20F6-4965-A8D4-59A9F6E24872}"/>
              </a:ext>
            </a:extLst>
          </p:cNvPr>
          <p:cNvSpPr txBox="1"/>
          <p:nvPr/>
        </p:nvSpPr>
        <p:spPr>
          <a:xfrm>
            <a:off x="9448800" y="1160806"/>
            <a:ext cx="7988643" cy="7965386"/>
          </a:xfrm>
          <a:prstGeom prst="rect">
            <a:avLst/>
          </a:prstGeom>
          <a:noFill/>
        </p:spPr>
        <p:txBody>
          <a:bodyPr wrap="square">
            <a:spAutoFit/>
          </a:bodyPr>
          <a:lstStyle/>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Η </a:t>
            </a:r>
            <a:r>
              <a:rPr lang="el-GR" sz="2000" spc="-20" dirty="0" err="1">
                <a:solidFill>
                  <a:schemeClr val="bg1"/>
                </a:solidFill>
                <a:latin typeface="Roboto Mono Regular"/>
              </a:rPr>
              <a:t>Google</a:t>
            </a:r>
            <a:r>
              <a:rPr lang="el-GR" sz="2000" spc="-20" dirty="0">
                <a:solidFill>
                  <a:schemeClr val="bg1"/>
                </a:solidFill>
                <a:latin typeface="Roboto Mono Regular"/>
              </a:rPr>
              <a:t> κερδίζει χρήματα από το τμήμα πελατών διαφημιζόμενου, του οποίου οι διαφημίσεις εμφανίζονται είτε στα αποτελέσματα αναζήτησης είτε σε ιστοσελίδες.</a:t>
            </a:r>
          </a:p>
          <a:p>
            <a:pPr marL="342900" indent="-342900" algn="just">
              <a:lnSpc>
                <a:spcPts val="2800"/>
              </a:lnSpc>
              <a:spcBef>
                <a:spcPct val="0"/>
              </a:spcBef>
              <a:buFont typeface="Arial" panose="020B0604020202020204" pitchFamily="34" charset="0"/>
              <a:buChar char="•"/>
            </a:pPr>
            <a:endParaRPr lang="el-GR" sz="2000" spc="-20" dirty="0">
              <a:solidFill>
                <a:schemeClr val="bg1"/>
              </a:solidFill>
              <a:latin typeface="Roboto Mono Regular"/>
            </a:endParaRPr>
          </a:p>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Αυτά τα χρήματα επιδοτούν μια δωρεάν προσφορά στα άλλα δύο τμήματα πελατών: χρήστες αναζήτησης και ιδιοκτήτες περιεχομένου.</a:t>
            </a:r>
          </a:p>
          <a:p>
            <a:pPr marL="342900" indent="-342900" algn="just">
              <a:lnSpc>
                <a:spcPts val="2800"/>
              </a:lnSpc>
              <a:spcBef>
                <a:spcPct val="0"/>
              </a:spcBef>
              <a:buFont typeface="Arial" panose="020B0604020202020204" pitchFamily="34" charset="0"/>
              <a:buChar char="•"/>
            </a:pPr>
            <a:endParaRPr lang="el-GR" sz="2000" spc="-20" dirty="0">
              <a:solidFill>
                <a:schemeClr val="bg1"/>
              </a:solidFill>
              <a:latin typeface="Roboto Mono Regular"/>
            </a:endParaRPr>
          </a:p>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Το επιχειρηματικό μοντέλο της </a:t>
            </a:r>
            <a:r>
              <a:rPr lang="el-GR" sz="2000" spc="-20" dirty="0" err="1">
                <a:solidFill>
                  <a:schemeClr val="bg1"/>
                </a:solidFill>
                <a:latin typeface="Roboto Mono Regular"/>
              </a:rPr>
              <a:t>Google</a:t>
            </a:r>
            <a:r>
              <a:rPr lang="el-GR" sz="2000" spc="-20" dirty="0">
                <a:solidFill>
                  <a:schemeClr val="bg1"/>
                </a:solidFill>
                <a:latin typeface="Roboto Mono Regular"/>
              </a:rPr>
              <a:t> έχει ένα στοιχείο δικτύου. Όσες περισσότερες διαφημίσεις προβάλλει στις αναζητήσεις τόσο περισσότερους διαφημιζόμενους προσελκύει. Και περισσότεροι διαφημιστές προσελκύουν κατόχους περιεχομένου.</a:t>
            </a:r>
          </a:p>
          <a:p>
            <a:pPr marL="342900" indent="-342900">
              <a:lnSpc>
                <a:spcPts val="2800"/>
              </a:lnSpc>
              <a:spcBef>
                <a:spcPct val="0"/>
              </a:spcBef>
              <a:buFont typeface="Arial" panose="020B0604020202020204" pitchFamily="34" charset="0"/>
              <a:buChar char="•"/>
            </a:pPr>
            <a:r>
              <a:rPr lang="el-GR" sz="2000" b="1" spc="-20" dirty="0">
                <a:solidFill>
                  <a:schemeClr val="bg1"/>
                </a:solidFill>
                <a:latin typeface="Roboto Mono Regular"/>
              </a:rPr>
              <a:t>(Κύριες Δραστηριότητες</a:t>
            </a:r>
            <a:r>
              <a:rPr lang="el-GR" sz="2000" spc="-20" dirty="0">
                <a:solidFill>
                  <a:schemeClr val="bg1"/>
                </a:solidFill>
                <a:latin typeface="Roboto Mono Regular"/>
              </a:rPr>
              <a:t>): Διαχείριση πλατφόρμας και υποδομών</a:t>
            </a:r>
          </a:p>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(Κύριοι Συνεργάτες): </a:t>
            </a:r>
          </a:p>
          <a:p>
            <a:pPr algn="just">
              <a:lnSpc>
                <a:spcPts val="2800"/>
              </a:lnSpc>
              <a:spcBef>
                <a:spcPct val="0"/>
              </a:spcBef>
            </a:pPr>
            <a:r>
              <a:rPr lang="el-GR" sz="2000" spc="-20" dirty="0">
                <a:solidFill>
                  <a:schemeClr val="bg1"/>
                </a:solidFill>
                <a:latin typeface="Roboto Mono Regular"/>
              </a:rPr>
              <a:t>	ιδιοκτήτες περιεχομένου, εταιρείες ΟΕΜ</a:t>
            </a:r>
          </a:p>
          <a:p>
            <a:pPr algn="just">
              <a:lnSpc>
                <a:spcPts val="2800"/>
              </a:lnSpc>
              <a:spcBef>
                <a:spcPct val="0"/>
              </a:spcBef>
            </a:pPr>
            <a:r>
              <a:rPr lang="el-GR" sz="2000" spc="-20" dirty="0">
                <a:solidFill>
                  <a:schemeClr val="bg1"/>
                </a:solidFill>
                <a:latin typeface="Roboto Mono Regular"/>
              </a:rPr>
              <a:t> </a:t>
            </a:r>
            <a:r>
              <a:rPr lang="el-GR" sz="2000" b="1" spc="-20" dirty="0">
                <a:solidFill>
                  <a:schemeClr val="bg1"/>
                </a:solidFill>
                <a:latin typeface="Roboto Mono Regular"/>
              </a:rPr>
              <a:t>(Κύριοι Πόροι):</a:t>
            </a:r>
          </a:p>
          <a:p>
            <a:pPr marL="800100" lvl="1"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Πλατφόρμα </a:t>
            </a:r>
            <a:r>
              <a:rPr lang="en-US" sz="2000" spc="-20" dirty="0">
                <a:solidFill>
                  <a:schemeClr val="bg1"/>
                </a:solidFill>
                <a:latin typeface="Roboto Mono Regular"/>
              </a:rPr>
              <a:t>Google.com</a:t>
            </a:r>
          </a:p>
          <a:p>
            <a:pPr marL="800100" lvl="1" indent="-342900" algn="just">
              <a:lnSpc>
                <a:spcPts val="2800"/>
              </a:lnSpc>
              <a:spcBef>
                <a:spcPct val="0"/>
              </a:spcBef>
              <a:buFont typeface="Arial" panose="020B0604020202020204" pitchFamily="34" charset="0"/>
              <a:buChar char="•"/>
            </a:pPr>
            <a:r>
              <a:rPr lang="en-US" sz="2000" spc="-20" dirty="0" err="1">
                <a:solidFill>
                  <a:schemeClr val="bg1"/>
                </a:solidFill>
                <a:latin typeface="Roboto Mono Regular"/>
              </a:rPr>
              <a:t>Adsense</a:t>
            </a:r>
            <a:r>
              <a:rPr lang="en-US" sz="2000" spc="-20" dirty="0">
                <a:solidFill>
                  <a:schemeClr val="bg1"/>
                </a:solidFill>
                <a:latin typeface="Roboto Mono Regular"/>
              </a:rPr>
              <a:t> (</a:t>
            </a:r>
            <a:r>
              <a:rPr lang="el-GR" sz="2000" spc="-20" dirty="0">
                <a:solidFill>
                  <a:schemeClr val="bg1"/>
                </a:solidFill>
                <a:latin typeface="Roboto Mono Regular"/>
              </a:rPr>
              <a:t>ιδιοκτήτες περιεχομένου</a:t>
            </a:r>
            <a:r>
              <a:rPr lang="en-US" sz="2000" spc="-20" dirty="0">
                <a:solidFill>
                  <a:schemeClr val="bg1"/>
                </a:solidFill>
                <a:latin typeface="Roboto Mono Regular"/>
              </a:rPr>
              <a:t>)</a:t>
            </a:r>
          </a:p>
          <a:p>
            <a:pPr marL="800100" lvl="1" indent="-342900" algn="just">
              <a:lnSpc>
                <a:spcPts val="2800"/>
              </a:lnSpc>
              <a:spcBef>
                <a:spcPct val="0"/>
              </a:spcBef>
              <a:buFont typeface="Arial" panose="020B0604020202020204" pitchFamily="34" charset="0"/>
              <a:buChar char="•"/>
            </a:pPr>
            <a:r>
              <a:rPr lang="en-US" sz="2000" spc="-20" dirty="0" err="1">
                <a:solidFill>
                  <a:schemeClr val="bg1"/>
                </a:solidFill>
                <a:latin typeface="Roboto Mono Regular"/>
              </a:rPr>
              <a:t>Adwords</a:t>
            </a:r>
            <a:r>
              <a:rPr lang="en-US" sz="2000" spc="-20" dirty="0">
                <a:solidFill>
                  <a:schemeClr val="bg1"/>
                </a:solidFill>
                <a:latin typeface="Roboto Mono Regular"/>
              </a:rPr>
              <a:t> (</a:t>
            </a:r>
            <a:r>
              <a:rPr lang="el-GR" sz="2000" spc="-20" dirty="0">
                <a:solidFill>
                  <a:schemeClr val="bg1"/>
                </a:solidFill>
                <a:latin typeface="Roboto Mono Regular"/>
              </a:rPr>
              <a:t>διαφημιζόμενοι)</a:t>
            </a:r>
          </a:p>
        </p:txBody>
      </p:sp>
      <p:pic>
        <p:nvPicPr>
          <p:cNvPr id="7" name="Εικόνα 6">
            <a:extLst>
              <a:ext uri="{FF2B5EF4-FFF2-40B4-BE49-F238E27FC236}">
                <a16:creationId xmlns:a16="http://schemas.microsoft.com/office/drawing/2014/main" id="{FA54D52C-8010-481F-A76A-87B15B53E600}"/>
              </a:ext>
            </a:extLst>
          </p:cNvPr>
          <p:cNvPicPr>
            <a:picLocks noChangeAspect="1"/>
          </p:cNvPicPr>
          <p:nvPr/>
        </p:nvPicPr>
        <p:blipFill>
          <a:blip r:embed="rId3"/>
          <a:stretch>
            <a:fillRect/>
          </a:stretch>
        </p:blipFill>
        <p:spPr>
          <a:xfrm>
            <a:off x="20595" y="8958301"/>
            <a:ext cx="2971800" cy="13286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26" b="30026"/>
          <a:stretch>
            <a:fillRect/>
          </a:stretch>
        </p:blipFill>
        <p:spPr>
          <a:xfrm>
            <a:off x="-149265" y="-77902"/>
            <a:ext cx="18581811" cy="4926840"/>
          </a:xfrm>
          <a:prstGeom prst="rect">
            <a:avLst/>
          </a:prstGeom>
        </p:spPr>
      </p:pic>
      <p:grpSp>
        <p:nvGrpSpPr>
          <p:cNvPr id="3" name="Group 3"/>
          <p:cNvGrpSpPr/>
          <p:nvPr/>
        </p:nvGrpSpPr>
        <p:grpSpPr>
          <a:xfrm>
            <a:off x="13388893" y="5988235"/>
            <a:ext cx="7371487" cy="737148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5" name="TextBox 5"/>
          <p:cNvSpPr txBox="1"/>
          <p:nvPr/>
        </p:nvSpPr>
        <p:spPr>
          <a:xfrm>
            <a:off x="1028700" y="6184220"/>
            <a:ext cx="9676421" cy="1231106"/>
          </a:xfrm>
          <a:prstGeom prst="rect">
            <a:avLst/>
          </a:prstGeom>
        </p:spPr>
        <p:txBody>
          <a:bodyPr lIns="0" tIns="0" rIns="0" bIns="0" rtlCol="0" anchor="t">
            <a:spAutoFit/>
          </a:bodyPr>
          <a:lstStyle/>
          <a:p>
            <a:pPr>
              <a:lnSpc>
                <a:spcPts val="9600"/>
              </a:lnSpc>
            </a:pPr>
            <a:r>
              <a:rPr lang="el-GR" sz="8000" dirty="0">
                <a:solidFill>
                  <a:srgbClr val="FFFFFF"/>
                </a:solidFill>
                <a:latin typeface="Muli Bold Bold"/>
              </a:rPr>
              <a:t>Ευχαριστούμε!!!</a:t>
            </a:r>
            <a:endParaRPr lang="en-US" sz="8000" dirty="0">
              <a:solidFill>
                <a:srgbClr val="FFFFFF"/>
              </a:solidFill>
              <a:latin typeface="Muli Bold Bold"/>
            </a:endParaRPr>
          </a:p>
        </p:txBody>
      </p:sp>
      <p:grpSp>
        <p:nvGrpSpPr>
          <p:cNvPr id="6" name="Group 6"/>
          <p:cNvGrpSpPr/>
          <p:nvPr/>
        </p:nvGrpSpPr>
        <p:grpSpPr>
          <a:xfrm>
            <a:off x="12609413" y="4258953"/>
            <a:ext cx="1179971" cy="117997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Εικόνα 8">
            <a:extLst>
              <a:ext uri="{FF2B5EF4-FFF2-40B4-BE49-F238E27FC236}">
                <a16:creationId xmlns:a16="http://schemas.microsoft.com/office/drawing/2014/main" id="{9A9B1747-F2AE-4317-99BD-532393EA22E8}"/>
              </a:ext>
            </a:extLst>
          </p:cNvPr>
          <p:cNvPicPr>
            <a:picLocks noChangeAspect="1"/>
          </p:cNvPicPr>
          <p:nvPr/>
        </p:nvPicPr>
        <p:blipFill>
          <a:blip r:embed="rId3"/>
          <a:stretch>
            <a:fillRect/>
          </a:stretch>
        </p:blipFill>
        <p:spPr>
          <a:xfrm>
            <a:off x="152400" y="152400"/>
            <a:ext cx="3893837" cy="1326197"/>
          </a:xfrm>
          <a:prstGeom prst="rect">
            <a:avLst/>
          </a:prstGeom>
        </p:spPr>
      </p:pic>
      <p:pic>
        <p:nvPicPr>
          <p:cNvPr id="10" name="Εικόνα 9">
            <a:extLst>
              <a:ext uri="{FF2B5EF4-FFF2-40B4-BE49-F238E27FC236}">
                <a16:creationId xmlns:a16="http://schemas.microsoft.com/office/drawing/2014/main" id="{0A34F195-AC67-46D1-8C7E-DBA13B321A5F}"/>
              </a:ext>
            </a:extLst>
          </p:cNvPr>
          <p:cNvPicPr>
            <a:picLocks noChangeAspect="1"/>
          </p:cNvPicPr>
          <p:nvPr/>
        </p:nvPicPr>
        <p:blipFill>
          <a:blip r:embed="rId4"/>
          <a:stretch>
            <a:fillRect/>
          </a:stretch>
        </p:blipFill>
        <p:spPr>
          <a:xfrm>
            <a:off x="14935200" y="149898"/>
            <a:ext cx="2971800" cy="13286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Ορθογώνιο 23"/>
          <p:cNvSpPr/>
          <p:nvPr/>
        </p:nvSpPr>
        <p:spPr>
          <a:xfrm>
            <a:off x="0" y="0"/>
            <a:ext cx="6248400" cy="10287000"/>
          </a:xfrm>
          <a:prstGeom prst="rect">
            <a:avLst/>
          </a:prstGeom>
          <a:solidFill>
            <a:srgbClr val="372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3"/>
          <p:cNvSpPr txBox="1"/>
          <p:nvPr/>
        </p:nvSpPr>
        <p:spPr>
          <a:xfrm>
            <a:off x="8645032" y="651483"/>
            <a:ext cx="8529885" cy="1600438"/>
          </a:xfrm>
          <a:prstGeom prst="rect">
            <a:avLst/>
          </a:prstGeom>
        </p:spPr>
        <p:txBody>
          <a:bodyPr wrap="square" lIns="0" tIns="0" rIns="0" bIns="0" rtlCol="0" anchor="t">
            <a:spAutoFit/>
          </a:bodyPr>
          <a:lstStyle/>
          <a:p>
            <a:pPr algn="just">
              <a:spcBef>
                <a:spcPct val="0"/>
              </a:spcBef>
            </a:pPr>
            <a:r>
              <a:rPr lang="el-GR" sz="2600" dirty="0">
                <a:latin typeface="Arial Black" panose="020B0A04020102020204" pitchFamily="34" charset="0"/>
              </a:rPr>
              <a:t>Το </a:t>
            </a:r>
            <a:r>
              <a:rPr lang="en-US" sz="2600" dirty="0">
                <a:latin typeface="Arial Black" panose="020B0A04020102020204" pitchFamily="34" charset="0"/>
              </a:rPr>
              <a:t>Lean Canvas </a:t>
            </a:r>
            <a:r>
              <a:rPr lang="el-GR" sz="2600" b="1" dirty="0" err="1">
                <a:latin typeface="Arial Black" panose="020B0A04020102020204" pitchFamily="34" charset="0"/>
              </a:rPr>
              <a:t>Business</a:t>
            </a:r>
            <a:r>
              <a:rPr lang="el-GR" sz="2600" b="1" dirty="0">
                <a:latin typeface="Arial Black" panose="020B0A04020102020204" pitchFamily="34" charset="0"/>
              </a:rPr>
              <a:t> </a:t>
            </a:r>
            <a:r>
              <a:rPr lang="el-GR" sz="2600" b="1" dirty="0" err="1">
                <a:latin typeface="Arial Black" panose="020B0A04020102020204" pitchFamily="34" charset="0"/>
              </a:rPr>
              <a:t>Model</a:t>
            </a:r>
            <a:r>
              <a:rPr lang="el-GR" sz="2600" b="1" dirty="0">
                <a:latin typeface="Arial Black" panose="020B0A04020102020204" pitchFamily="34" charset="0"/>
              </a:rPr>
              <a:t> </a:t>
            </a:r>
            <a:r>
              <a:rPr lang="el-GR" sz="2600" dirty="0">
                <a:latin typeface="Arial Black" panose="020B0A04020102020204" pitchFamily="34" charset="0"/>
              </a:rPr>
              <a:t>είναι ένα πρότυπο στρατηγικής διαχείρισης για την ανάπτυξη νέων ή την τεκμηρίωση υφιστάμενων επιχειρηματικών μοντέλων. </a:t>
            </a:r>
            <a:endParaRPr lang="en-US" sz="2600" dirty="0">
              <a:latin typeface="Arial Black" panose="020B0A04020102020204" pitchFamily="34" charset="0"/>
            </a:endParaRPr>
          </a:p>
        </p:txBody>
      </p:sp>
      <p:sp>
        <p:nvSpPr>
          <p:cNvPr id="4" name="TextBox 4"/>
          <p:cNvSpPr txBox="1"/>
          <p:nvPr/>
        </p:nvSpPr>
        <p:spPr>
          <a:xfrm>
            <a:off x="8645032" y="3897957"/>
            <a:ext cx="8947896" cy="2000548"/>
          </a:xfrm>
          <a:prstGeom prst="rect">
            <a:avLst/>
          </a:prstGeom>
        </p:spPr>
        <p:txBody>
          <a:bodyPr wrap="square" lIns="0" tIns="0" rIns="0" bIns="0" rtlCol="0" anchor="t">
            <a:spAutoFit/>
          </a:bodyPr>
          <a:lstStyle/>
          <a:p>
            <a:pPr algn="just"/>
            <a:r>
              <a:rPr lang="el-GR" sz="2600" dirty="0">
                <a:latin typeface="Arial Black" panose="020B0A04020102020204" pitchFamily="34" charset="0"/>
              </a:rPr>
              <a:t>Πρόκειται για μια </a:t>
            </a:r>
            <a:r>
              <a:rPr lang="el-GR" sz="2600" dirty="0" err="1">
                <a:latin typeface="Arial Black" panose="020B0A04020102020204" pitchFamily="34" charset="0"/>
              </a:rPr>
              <a:t>οπτικοποιημένη</a:t>
            </a:r>
            <a:r>
              <a:rPr lang="el-GR" sz="2600" dirty="0">
                <a:latin typeface="Arial Black" panose="020B0A04020102020204" pitchFamily="34" charset="0"/>
              </a:rPr>
              <a:t> παρουσίαση συνοπτικών στοιχείων και δεδομένων που περιγράφουν την αξία, την υποδομή, τους πελάτες και τα οικονομικά δεδομένα μιας επιχείρησης ή ενός προϊόντος. </a:t>
            </a:r>
            <a:endParaRPr lang="en-US" sz="2600" dirty="0">
              <a:latin typeface="Arial Black" panose="020B0A04020102020204" pitchFamily="34" charset="0"/>
            </a:endParaRPr>
          </a:p>
        </p:txBody>
      </p:sp>
      <p:grpSp>
        <p:nvGrpSpPr>
          <p:cNvPr id="5" name="Group 5"/>
          <p:cNvGrpSpPr/>
          <p:nvPr/>
        </p:nvGrpSpPr>
        <p:grpSpPr>
          <a:xfrm>
            <a:off x="6527211" y="763099"/>
            <a:ext cx="1334344" cy="1334344"/>
            <a:chOff x="0" y="0"/>
            <a:chExt cx="1779126" cy="1779126"/>
          </a:xfrm>
        </p:grpSpPr>
        <p:grpSp>
          <p:nvGrpSpPr>
            <p:cNvPr id="6" name="Group 6"/>
            <p:cNvGrpSpPr/>
            <p:nvPr/>
          </p:nvGrpSpPr>
          <p:grpSpPr>
            <a:xfrm>
              <a:off x="0" y="0"/>
              <a:ext cx="1779126" cy="177912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8" name="TextBox 8"/>
            <p:cNvSpPr txBox="1"/>
            <p:nvPr/>
          </p:nvSpPr>
          <p:spPr>
            <a:xfrm>
              <a:off x="272051" y="417954"/>
              <a:ext cx="1235023" cy="1000368"/>
            </a:xfrm>
            <a:prstGeom prst="rect">
              <a:avLst/>
            </a:prstGeom>
          </p:spPr>
          <p:txBody>
            <a:bodyPr lIns="0" tIns="0" rIns="0" bIns="0" rtlCol="0" anchor="t">
              <a:spAutoFit/>
            </a:bodyPr>
            <a:lstStyle/>
            <a:p>
              <a:pPr algn="ctr">
                <a:lnSpc>
                  <a:spcPts val="5764"/>
                </a:lnSpc>
              </a:pPr>
              <a:r>
                <a:rPr lang="en-US" sz="5240" dirty="0">
                  <a:solidFill>
                    <a:srgbClr val="FFFFFF"/>
                  </a:solidFill>
                  <a:latin typeface="Muli Bold"/>
                </a:rPr>
                <a:t>01</a:t>
              </a:r>
            </a:p>
          </p:txBody>
        </p:sp>
      </p:grpSp>
      <p:grpSp>
        <p:nvGrpSpPr>
          <p:cNvPr id="9" name="Group 9"/>
          <p:cNvGrpSpPr/>
          <p:nvPr/>
        </p:nvGrpSpPr>
        <p:grpSpPr>
          <a:xfrm>
            <a:off x="6530188" y="4209628"/>
            <a:ext cx="1334344" cy="1334344"/>
            <a:chOff x="0" y="0"/>
            <a:chExt cx="1779126" cy="1779126"/>
          </a:xfrm>
        </p:grpSpPr>
        <p:grpSp>
          <p:nvGrpSpPr>
            <p:cNvPr id="10" name="Group 10"/>
            <p:cNvGrpSpPr/>
            <p:nvPr/>
          </p:nvGrpSpPr>
          <p:grpSpPr>
            <a:xfrm>
              <a:off x="0" y="0"/>
              <a:ext cx="1779126" cy="1779126"/>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2" name="TextBox 12"/>
            <p:cNvSpPr txBox="1"/>
            <p:nvPr/>
          </p:nvSpPr>
          <p:spPr>
            <a:xfrm>
              <a:off x="272051" y="417954"/>
              <a:ext cx="1235023" cy="1000368"/>
            </a:xfrm>
            <a:prstGeom prst="rect">
              <a:avLst/>
            </a:prstGeom>
          </p:spPr>
          <p:txBody>
            <a:bodyPr lIns="0" tIns="0" rIns="0" bIns="0" rtlCol="0" anchor="t">
              <a:spAutoFit/>
            </a:bodyPr>
            <a:lstStyle/>
            <a:p>
              <a:pPr algn="ctr">
                <a:lnSpc>
                  <a:spcPts val="5764"/>
                </a:lnSpc>
              </a:pPr>
              <a:r>
                <a:rPr lang="en-US" sz="5240" dirty="0">
                  <a:solidFill>
                    <a:srgbClr val="FFFFFF"/>
                  </a:solidFill>
                  <a:latin typeface="Muli Bold"/>
                </a:rPr>
                <a:t>02</a:t>
              </a:r>
            </a:p>
          </p:txBody>
        </p:sp>
      </p:grpSp>
      <p:sp>
        <p:nvSpPr>
          <p:cNvPr id="13" name="TextBox 4"/>
          <p:cNvSpPr txBox="1"/>
          <p:nvPr/>
        </p:nvSpPr>
        <p:spPr>
          <a:xfrm>
            <a:off x="8645032" y="7246273"/>
            <a:ext cx="9052962" cy="1600438"/>
          </a:xfrm>
          <a:prstGeom prst="rect">
            <a:avLst/>
          </a:prstGeom>
        </p:spPr>
        <p:txBody>
          <a:bodyPr wrap="square" lIns="0" tIns="0" rIns="0" bIns="0" rtlCol="0" anchor="t">
            <a:spAutoFit/>
          </a:bodyPr>
          <a:lstStyle/>
          <a:p>
            <a:pPr algn="just"/>
            <a:r>
              <a:rPr lang="el-GR" sz="2600" dirty="0">
                <a:latin typeface="Arial Black" panose="020B0A04020102020204" pitchFamily="34" charset="0"/>
              </a:rPr>
              <a:t>Βοηθά τις επιχειρήσεις να ευθυγραμμίσουν τις δραστηριότητές τους με την απεικόνιση πιθανών συμβιβασμών ή ακόμη και την λήψη στρατηγικών αποφάσεων. </a:t>
            </a:r>
            <a:endParaRPr lang="en-US" sz="2600" dirty="0">
              <a:latin typeface="Arial Black" panose="020B0A04020102020204" pitchFamily="34" charset="0"/>
            </a:endParaRPr>
          </a:p>
        </p:txBody>
      </p:sp>
      <p:grpSp>
        <p:nvGrpSpPr>
          <p:cNvPr id="20" name="Group 5"/>
          <p:cNvGrpSpPr/>
          <p:nvPr/>
        </p:nvGrpSpPr>
        <p:grpSpPr>
          <a:xfrm>
            <a:off x="6524234" y="7357889"/>
            <a:ext cx="1334344" cy="1334344"/>
            <a:chOff x="0" y="0"/>
            <a:chExt cx="1779126" cy="1779126"/>
          </a:xfrm>
        </p:grpSpPr>
        <p:grpSp>
          <p:nvGrpSpPr>
            <p:cNvPr id="21" name="Group 6"/>
            <p:cNvGrpSpPr/>
            <p:nvPr/>
          </p:nvGrpSpPr>
          <p:grpSpPr>
            <a:xfrm>
              <a:off x="0" y="0"/>
              <a:ext cx="1779126" cy="1779126"/>
              <a:chOff x="0" y="0"/>
              <a:chExt cx="6350000" cy="6350000"/>
            </a:xfrm>
          </p:grpSpPr>
          <p:sp>
            <p:nvSpPr>
              <p:cNvPr id="2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22" name="TextBox 8"/>
            <p:cNvSpPr txBox="1"/>
            <p:nvPr/>
          </p:nvSpPr>
          <p:spPr>
            <a:xfrm>
              <a:off x="272051" y="417954"/>
              <a:ext cx="1235023" cy="1000368"/>
            </a:xfrm>
            <a:prstGeom prst="rect">
              <a:avLst/>
            </a:prstGeom>
          </p:spPr>
          <p:txBody>
            <a:bodyPr lIns="0" tIns="0" rIns="0" bIns="0" rtlCol="0" anchor="t">
              <a:spAutoFit/>
            </a:bodyPr>
            <a:lstStyle/>
            <a:p>
              <a:pPr algn="ctr">
                <a:lnSpc>
                  <a:spcPts val="5764"/>
                </a:lnSpc>
              </a:pPr>
              <a:r>
                <a:rPr lang="en-US" sz="5240" dirty="0">
                  <a:solidFill>
                    <a:srgbClr val="FFFFFF"/>
                  </a:solidFill>
                  <a:latin typeface="Muli Bold"/>
                </a:rPr>
                <a:t>0</a:t>
              </a:r>
              <a:r>
                <a:rPr lang="el-GR" sz="5240" dirty="0">
                  <a:solidFill>
                    <a:srgbClr val="FFFFFF"/>
                  </a:solidFill>
                  <a:latin typeface="Muli Bold"/>
                </a:rPr>
                <a:t>3</a:t>
              </a:r>
              <a:endParaRPr lang="en-US" sz="5240" dirty="0">
                <a:solidFill>
                  <a:srgbClr val="FFFFFF"/>
                </a:solidFill>
                <a:latin typeface="Muli Bold"/>
              </a:endParaRPr>
            </a:p>
          </p:txBody>
        </p:sp>
      </p:grpSp>
      <p:pic>
        <p:nvPicPr>
          <p:cNvPr id="25" name="Εικόνα 24"/>
          <p:cNvPicPr>
            <a:picLocks noChangeAspect="1"/>
          </p:cNvPicPr>
          <p:nvPr/>
        </p:nvPicPr>
        <p:blipFill>
          <a:blip r:embed="rId2"/>
          <a:stretch>
            <a:fillRect/>
          </a:stretch>
        </p:blipFill>
        <p:spPr>
          <a:xfrm>
            <a:off x="0" y="2705100"/>
            <a:ext cx="6312483" cy="4343400"/>
          </a:xfrm>
          <a:prstGeom prst="rect">
            <a:avLst/>
          </a:prstGeom>
        </p:spPr>
      </p:pic>
      <p:pic>
        <p:nvPicPr>
          <p:cNvPr id="19" name="Εικόνα 18">
            <a:extLst>
              <a:ext uri="{FF2B5EF4-FFF2-40B4-BE49-F238E27FC236}">
                <a16:creationId xmlns:a16="http://schemas.microsoft.com/office/drawing/2014/main" id="{42BD8655-0952-4B08-969B-DCDFBB84467F}"/>
              </a:ext>
            </a:extLst>
          </p:cNvPr>
          <p:cNvPicPr>
            <a:picLocks noChangeAspect="1"/>
          </p:cNvPicPr>
          <p:nvPr/>
        </p:nvPicPr>
        <p:blipFill>
          <a:blip r:embed="rId3"/>
          <a:stretch>
            <a:fillRect/>
          </a:stretch>
        </p:blipFill>
        <p:spPr>
          <a:xfrm>
            <a:off x="-16800" y="-12867"/>
            <a:ext cx="2971800" cy="13286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0733" y="5759729"/>
            <a:ext cx="9054541" cy="905454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grpSp>
        <p:nvGrpSpPr>
          <p:cNvPr id="7" name="Group 7"/>
          <p:cNvGrpSpPr/>
          <p:nvPr/>
        </p:nvGrpSpPr>
        <p:grpSpPr>
          <a:xfrm>
            <a:off x="-609600" y="-876300"/>
            <a:ext cx="3037518" cy="303751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pic>
        <p:nvPicPr>
          <p:cNvPr id="9" name="Εικόνα 8">
            <a:extLst>
              <a:ext uri="{FF2B5EF4-FFF2-40B4-BE49-F238E27FC236}">
                <a16:creationId xmlns:a16="http://schemas.microsoft.com/office/drawing/2014/main" id="{5007BEB9-1C4D-4572-AE36-C03A193ABF26}"/>
              </a:ext>
            </a:extLst>
          </p:cNvPr>
          <p:cNvPicPr>
            <a:picLocks noChangeAspect="1"/>
          </p:cNvPicPr>
          <p:nvPr/>
        </p:nvPicPr>
        <p:blipFill>
          <a:blip r:embed="rId2"/>
          <a:stretch>
            <a:fillRect/>
          </a:stretch>
        </p:blipFill>
        <p:spPr>
          <a:xfrm>
            <a:off x="15316200" y="0"/>
            <a:ext cx="2971800" cy="1328699"/>
          </a:xfrm>
          <a:prstGeom prst="rect">
            <a:avLst/>
          </a:prstGeom>
        </p:spPr>
      </p:pic>
      <p:pic>
        <p:nvPicPr>
          <p:cNvPr id="1026" name="Picture 2" descr="kemel">
            <a:extLst>
              <a:ext uri="{FF2B5EF4-FFF2-40B4-BE49-F238E27FC236}">
                <a16:creationId xmlns:a16="http://schemas.microsoft.com/office/drawing/2014/main" id="{A8C83B76-3EDD-4443-B89A-D4769B474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00"/>
            <a:ext cx="11430000" cy="7696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1EBA7B-19ED-4536-9384-F9A7D9B6D9F9}"/>
              </a:ext>
            </a:extLst>
          </p:cNvPr>
          <p:cNvSpPr txBox="1"/>
          <p:nvPr/>
        </p:nvSpPr>
        <p:spPr>
          <a:xfrm>
            <a:off x="3429000" y="9028563"/>
            <a:ext cx="9444250" cy="369332"/>
          </a:xfrm>
          <a:prstGeom prst="rect">
            <a:avLst/>
          </a:prstGeom>
          <a:noFill/>
        </p:spPr>
        <p:txBody>
          <a:bodyPr wrap="square">
            <a:spAutoFit/>
          </a:bodyPr>
          <a:lstStyle/>
          <a:p>
            <a:r>
              <a:rPr lang="en-US" sz="1400" dirty="0"/>
              <a:t>Source</a:t>
            </a:r>
            <a:r>
              <a:rPr lang="el-GR" sz="1400" dirty="0"/>
              <a:t>:</a:t>
            </a:r>
            <a:r>
              <a:rPr lang="en-US" sz="1400" dirty="0"/>
              <a:t> </a:t>
            </a:r>
            <a:r>
              <a:rPr lang="el-GR" sz="1400" dirty="0"/>
              <a:t>https://www.rejoin.gr</a:t>
            </a:r>
            <a:r>
              <a:rPr lang="el-GR"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4657" y="1659574"/>
            <a:ext cx="6967851" cy="69678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4" name="TextBox 4"/>
          <p:cNvSpPr txBox="1"/>
          <p:nvPr/>
        </p:nvSpPr>
        <p:spPr>
          <a:xfrm>
            <a:off x="514280" y="777809"/>
            <a:ext cx="11582400" cy="923330"/>
          </a:xfrm>
          <a:prstGeom prst="rect">
            <a:avLst/>
          </a:prstGeom>
        </p:spPr>
        <p:txBody>
          <a:bodyPr wrap="square" lIns="0" tIns="0" rIns="0" bIns="0" rtlCol="0" anchor="t">
            <a:spAutoFit/>
          </a:bodyPr>
          <a:lstStyle/>
          <a:p>
            <a:pPr>
              <a:lnSpc>
                <a:spcPts val="7150"/>
              </a:lnSpc>
            </a:pPr>
            <a:r>
              <a:rPr lang="el-GR" sz="6500" dirty="0">
                <a:solidFill>
                  <a:srgbClr val="000000"/>
                </a:solidFill>
                <a:latin typeface="Muli Bold"/>
              </a:rPr>
              <a:t>ΣΤΑΔΙΑ ΣΥΜΠΛΗΡΩΣΗΣ (1)</a:t>
            </a:r>
          </a:p>
        </p:txBody>
      </p:sp>
      <p:sp>
        <p:nvSpPr>
          <p:cNvPr id="8" name="TextBox 3">
            <a:extLst>
              <a:ext uri="{FF2B5EF4-FFF2-40B4-BE49-F238E27FC236}">
                <a16:creationId xmlns:a16="http://schemas.microsoft.com/office/drawing/2014/main" id="{3717EE45-9C3F-452C-BF47-2F43D896F704}"/>
              </a:ext>
            </a:extLst>
          </p:cNvPr>
          <p:cNvSpPr txBox="1"/>
          <p:nvPr/>
        </p:nvSpPr>
        <p:spPr>
          <a:xfrm>
            <a:off x="2096130" y="2435451"/>
            <a:ext cx="7315200" cy="4308102"/>
          </a:xfrm>
          <a:prstGeom prst="rect">
            <a:avLst/>
          </a:prstGeom>
        </p:spPr>
        <p:txBody>
          <a:bodyPr wrap="square" lIns="0" tIns="0" rIns="0" bIns="0" rtlCol="0" anchor="t">
            <a:spAutoFit/>
          </a:bodyPr>
          <a:lstStyle/>
          <a:p>
            <a:pPr algn="ctr" fontAlgn="base">
              <a:lnSpc>
                <a:spcPct val="150000"/>
              </a:lnSpc>
            </a:pPr>
            <a:r>
              <a:rPr lang="el-GR" sz="2200" u="sng" dirty="0" err="1">
                <a:latin typeface="Arial Black" panose="020B0A04020102020204" pitchFamily="34" charset="0"/>
              </a:rPr>
              <a:t>Value</a:t>
            </a:r>
            <a:r>
              <a:rPr lang="el-GR" sz="2200" u="sng" dirty="0">
                <a:latin typeface="Arial Black" panose="020B0A04020102020204" pitchFamily="34" charset="0"/>
              </a:rPr>
              <a:t> </a:t>
            </a:r>
            <a:r>
              <a:rPr lang="el-GR" sz="2200" u="sng" dirty="0" err="1">
                <a:latin typeface="Arial Black" panose="020B0A04020102020204" pitchFamily="34" charset="0"/>
              </a:rPr>
              <a:t>Propositions</a:t>
            </a:r>
            <a:r>
              <a:rPr lang="el-GR" sz="2200" u="sng" dirty="0">
                <a:latin typeface="Arial Black" panose="020B0A04020102020204" pitchFamily="34" charset="0"/>
              </a:rPr>
              <a:t> (Στοιχεία Διαφοροποίησης)</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Τι αξία παρέχουμε σε κάθε πελατειακή ομάδα;</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Ποιο πρόβλημα κάθε πελατειακής ομάδας βοηθάμε να λυθεί;</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Τι δέσμες προϊόντων και/η υπηρεσιών προσφέρουμε σε κάθε πελατειακή ομάδα;</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Ποιες ανάγκες κάθε πελατειακής ομάδας ικανοποιούμε;</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Ποιο είναι το «ελάχιστο βιώσιμο» προϊόν;</a:t>
            </a:r>
          </a:p>
        </p:txBody>
      </p:sp>
      <p:grpSp>
        <p:nvGrpSpPr>
          <p:cNvPr id="9" name="Group 6">
            <a:extLst>
              <a:ext uri="{FF2B5EF4-FFF2-40B4-BE49-F238E27FC236}">
                <a16:creationId xmlns:a16="http://schemas.microsoft.com/office/drawing/2014/main" id="{8571C555-3A96-49D2-AC6A-BA0D65484E39}"/>
              </a:ext>
            </a:extLst>
          </p:cNvPr>
          <p:cNvGrpSpPr/>
          <p:nvPr/>
        </p:nvGrpSpPr>
        <p:grpSpPr>
          <a:xfrm>
            <a:off x="512003" y="2435451"/>
            <a:ext cx="1020596" cy="1020596"/>
            <a:chOff x="0" y="0"/>
            <a:chExt cx="1360795" cy="1360795"/>
          </a:xfrm>
        </p:grpSpPr>
        <p:grpSp>
          <p:nvGrpSpPr>
            <p:cNvPr id="10" name="Group 7">
              <a:extLst>
                <a:ext uri="{FF2B5EF4-FFF2-40B4-BE49-F238E27FC236}">
                  <a16:creationId xmlns:a16="http://schemas.microsoft.com/office/drawing/2014/main" id="{258BC499-7644-4BA9-B1A6-212DBA932378}"/>
                </a:ext>
              </a:extLst>
            </p:cNvPr>
            <p:cNvGrpSpPr/>
            <p:nvPr/>
          </p:nvGrpSpPr>
          <p:grpSpPr>
            <a:xfrm>
              <a:off x="0" y="0"/>
              <a:ext cx="1360795" cy="1360795"/>
              <a:chOff x="0" y="0"/>
              <a:chExt cx="6350000" cy="6350000"/>
            </a:xfrm>
          </p:grpSpPr>
          <p:sp>
            <p:nvSpPr>
              <p:cNvPr id="12" name="Freeform 8">
                <a:extLst>
                  <a:ext uri="{FF2B5EF4-FFF2-40B4-BE49-F238E27FC236}">
                    <a16:creationId xmlns:a16="http://schemas.microsoft.com/office/drawing/2014/main" id="{88A8B5D7-019F-4A2F-8592-F5FDE6FB4CE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1" name="TextBox 9">
              <a:extLst>
                <a:ext uri="{FF2B5EF4-FFF2-40B4-BE49-F238E27FC236}">
                  <a16:creationId xmlns:a16="http://schemas.microsoft.com/office/drawing/2014/main" id="{2DFDDA0E-7747-446F-BCDE-19EF6E27B392}"/>
                </a:ext>
              </a:extLst>
            </p:cNvPr>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01</a:t>
              </a:r>
            </a:p>
          </p:txBody>
        </p:sp>
      </p:grpSp>
      <p:sp>
        <p:nvSpPr>
          <p:cNvPr id="13" name="TextBox 4">
            <a:extLst>
              <a:ext uri="{FF2B5EF4-FFF2-40B4-BE49-F238E27FC236}">
                <a16:creationId xmlns:a16="http://schemas.microsoft.com/office/drawing/2014/main" id="{7A7AA60B-7F8F-4D7D-A239-B90174303BE5}"/>
              </a:ext>
            </a:extLst>
          </p:cNvPr>
          <p:cNvSpPr txBox="1"/>
          <p:nvPr/>
        </p:nvSpPr>
        <p:spPr>
          <a:xfrm>
            <a:off x="10363200" y="2435451"/>
            <a:ext cx="6211477" cy="3754105"/>
          </a:xfrm>
          <a:prstGeom prst="rect">
            <a:avLst/>
          </a:prstGeom>
        </p:spPr>
        <p:txBody>
          <a:bodyPr wrap="square" lIns="0" tIns="0" rIns="0" bIns="0" rtlCol="0" anchor="t">
            <a:spAutoFit/>
          </a:bodyPr>
          <a:lstStyle/>
          <a:p>
            <a:pPr algn="ctr" fontAlgn="base">
              <a:lnSpc>
                <a:spcPct val="150000"/>
              </a:lnSpc>
            </a:pPr>
            <a:r>
              <a:rPr lang="el-GR" sz="2200" u="sng" dirty="0" err="1">
                <a:latin typeface="Arial Black" panose="020B0A04020102020204" pitchFamily="34" charset="0"/>
              </a:rPr>
              <a:t>Customer</a:t>
            </a:r>
            <a:r>
              <a:rPr lang="el-GR" sz="2200" u="sng" dirty="0">
                <a:latin typeface="Arial Black" panose="020B0A04020102020204" pitchFamily="34" charset="0"/>
              </a:rPr>
              <a:t> </a:t>
            </a:r>
            <a:r>
              <a:rPr lang="el-GR" sz="2200" u="sng" dirty="0" err="1">
                <a:latin typeface="Arial Black" panose="020B0A04020102020204" pitchFamily="34" charset="0"/>
              </a:rPr>
              <a:t>Segments</a:t>
            </a:r>
            <a:r>
              <a:rPr lang="el-GR" sz="2200" u="sng" dirty="0">
                <a:latin typeface="Arial Black" panose="020B0A04020102020204" pitchFamily="34" charset="0"/>
              </a:rPr>
              <a:t> (Πελατειακή Βάση)</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Για ποιες πελατειακές ομάδες δημιουργούμε αξία;</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Ποιοι είναι οι πιο σημαντικοί μας πελάτες;</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Πως διαφοροποιούνται δημογραφικά και ψυχογραφικά;</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Ποιο είναι το ηλικιακό εύρος;</a:t>
            </a:r>
          </a:p>
        </p:txBody>
      </p:sp>
      <p:grpSp>
        <p:nvGrpSpPr>
          <p:cNvPr id="14" name="Group 10">
            <a:extLst>
              <a:ext uri="{FF2B5EF4-FFF2-40B4-BE49-F238E27FC236}">
                <a16:creationId xmlns:a16="http://schemas.microsoft.com/office/drawing/2014/main" id="{2E1584A4-674E-4E8E-91ED-E69F2D1B80B0}"/>
              </a:ext>
            </a:extLst>
          </p:cNvPr>
          <p:cNvGrpSpPr/>
          <p:nvPr/>
        </p:nvGrpSpPr>
        <p:grpSpPr>
          <a:xfrm>
            <a:off x="17016249" y="2449738"/>
            <a:ext cx="1020596" cy="1020596"/>
            <a:chOff x="0" y="0"/>
            <a:chExt cx="1360795" cy="1360795"/>
          </a:xfrm>
        </p:grpSpPr>
        <p:grpSp>
          <p:nvGrpSpPr>
            <p:cNvPr id="15" name="Group 11">
              <a:extLst>
                <a:ext uri="{FF2B5EF4-FFF2-40B4-BE49-F238E27FC236}">
                  <a16:creationId xmlns:a16="http://schemas.microsoft.com/office/drawing/2014/main" id="{68507FF3-9439-4723-92A6-0C0E2C9783D6}"/>
                </a:ext>
              </a:extLst>
            </p:cNvPr>
            <p:cNvGrpSpPr/>
            <p:nvPr/>
          </p:nvGrpSpPr>
          <p:grpSpPr>
            <a:xfrm>
              <a:off x="0" y="0"/>
              <a:ext cx="1360795" cy="1360795"/>
              <a:chOff x="0" y="0"/>
              <a:chExt cx="6350000" cy="6350000"/>
            </a:xfrm>
          </p:grpSpPr>
          <p:sp>
            <p:nvSpPr>
              <p:cNvPr id="17" name="Freeform 12">
                <a:extLst>
                  <a:ext uri="{FF2B5EF4-FFF2-40B4-BE49-F238E27FC236}">
                    <a16:creationId xmlns:a16="http://schemas.microsoft.com/office/drawing/2014/main" id="{8FF94000-B4AE-4A0F-B25D-786D7626296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6" name="TextBox 13">
              <a:extLst>
                <a:ext uri="{FF2B5EF4-FFF2-40B4-BE49-F238E27FC236}">
                  <a16:creationId xmlns:a16="http://schemas.microsoft.com/office/drawing/2014/main" id="{CDD35F02-8EC7-4274-9BDC-248FAFF80B0F}"/>
                </a:ext>
              </a:extLst>
            </p:cNvPr>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02</a:t>
              </a:r>
            </a:p>
          </p:txBody>
        </p:sp>
      </p:grpSp>
      <p:pic>
        <p:nvPicPr>
          <p:cNvPr id="18" name="Εικόνα 17">
            <a:extLst>
              <a:ext uri="{FF2B5EF4-FFF2-40B4-BE49-F238E27FC236}">
                <a16:creationId xmlns:a16="http://schemas.microsoft.com/office/drawing/2014/main" id="{5FC03900-BAEF-4893-81D4-718082556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130" y="6963860"/>
            <a:ext cx="6216979" cy="3073757"/>
          </a:xfrm>
          <a:prstGeom prst="rect">
            <a:avLst/>
          </a:prstGeom>
        </p:spPr>
      </p:pic>
      <p:pic>
        <p:nvPicPr>
          <p:cNvPr id="19" name="Εικόνα 18">
            <a:extLst>
              <a:ext uri="{FF2B5EF4-FFF2-40B4-BE49-F238E27FC236}">
                <a16:creationId xmlns:a16="http://schemas.microsoft.com/office/drawing/2014/main" id="{9165D711-EB98-4833-85ED-73F1852C3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6963860"/>
            <a:ext cx="6216979" cy="3029238"/>
          </a:xfrm>
          <a:prstGeom prst="rect">
            <a:avLst/>
          </a:prstGeom>
        </p:spPr>
      </p:pic>
      <p:pic>
        <p:nvPicPr>
          <p:cNvPr id="20" name="Εικόνα 19">
            <a:extLst>
              <a:ext uri="{FF2B5EF4-FFF2-40B4-BE49-F238E27FC236}">
                <a16:creationId xmlns:a16="http://schemas.microsoft.com/office/drawing/2014/main" id="{DA0BA2C7-C8B1-4DE5-847B-1A467E03EA68}"/>
              </a:ext>
            </a:extLst>
          </p:cNvPr>
          <p:cNvPicPr>
            <a:picLocks noChangeAspect="1"/>
          </p:cNvPicPr>
          <p:nvPr/>
        </p:nvPicPr>
        <p:blipFill>
          <a:blip r:embed="rId4"/>
          <a:stretch>
            <a:fillRect/>
          </a:stretch>
        </p:blipFill>
        <p:spPr>
          <a:xfrm>
            <a:off x="15353731" y="0"/>
            <a:ext cx="2971800" cy="1328699"/>
          </a:xfrm>
          <a:prstGeom prst="rect">
            <a:avLst/>
          </a:prstGeom>
        </p:spPr>
      </p:pic>
    </p:spTree>
    <p:extLst>
      <p:ext uri="{BB962C8B-B14F-4D97-AF65-F5344CB8AC3E}">
        <p14:creationId xmlns:p14="http://schemas.microsoft.com/office/powerpoint/2010/main" val="39982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sp>
        <p:nvSpPr>
          <p:cNvPr id="5" name="TextBox 5"/>
          <p:cNvSpPr txBox="1"/>
          <p:nvPr/>
        </p:nvSpPr>
        <p:spPr>
          <a:xfrm>
            <a:off x="1349882" y="2265947"/>
            <a:ext cx="6727319" cy="3200107"/>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Distribution </a:t>
            </a:r>
            <a:r>
              <a:rPr lang="el-GR" sz="2200" u="sng" dirty="0" err="1">
                <a:solidFill>
                  <a:schemeClr val="bg1"/>
                </a:solidFill>
                <a:latin typeface="Arial Black" panose="020B0A04020102020204" pitchFamily="34" charset="0"/>
              </a:rPr>
              <a:t>Channels</a:t>
            </a:r>
            <a:r>
              <a:rPr lang="el-GR" sz="2200" u="sng" dirty="0">
                <a:solidFill>
                  <a:schemeClr val="bg1"/>
                </a:solidFill>
                <a:latin typeface="Arial Black" panose="020B0A04020102020204" pitchFamily="34" charset="0"/>
              </a:rPr>
              <a:t> (Δίκτυα</a:t>
            </a:r>
            <a:r>
              <a:rPr lang="en-US" sz="2200" u="sng" dirty="0">
                <a:solidFill>
                  <a:schemeClr val="bg1"/>
                </a:solidFill>
                <a:latin typeface="Arial Black" panose="020B0A04020102020204" pitchFamily="34" charset="0"/>
              </a:rPr>
              <a:t> </a:t>
            </a:r>
            <a:r>
              <a:rPr lang="el-GR" sz="2200" u="sng" dirty="0">
                <a:solidFill>
                  <a:schemeClr val="bg1"/>
                </a:solidFill>
                <a:latin typeface="Arial Black" panose="020B0A04020102020204" pitchFamily="34" charset="0"/>
              </a:rPr>
              <a:t>Διανομής)</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Μέσω ποιων καναλιών</a:t>
            </a:r>
            <a:r>
              <a:rPr lang="en-US" dirty="0">
                <a:solidFill>
                  <a:schemeClr val="bg1"/>
                </a:solidFill>
                <a:latin typeface="Arial Black" panose="020B0A04020102020204" pitchFamily="34" charset="0"/>
              </a:rPr>
              <a:t>/</a:t>
            </a:r>
            <a:r>
              <a:rPr lang="el-GR" dirty="0">
                <a:solidFill>
                  <a:schemeClr val="bg1"/>
                </a:solidFill>
                <a:latin typeface="Arial Black" panose="020B0A04020102020204" pitchFamily="34" charset="0"/>
              </a:rPr>
              <a:t>τρόπων/μεθόδων επιθυμούν οι πελάτες μας να τους προσεγγίσουμε;</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τους προσεγγίζουν άλλες εταιρείες;</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κανάλια είναι πιο αποδοτικά; Με τι κόστος;</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συνδέονται με τις συνήθειες των πελατών;</a:t>
            </a:r>
          </a:p>
        </p:txBody>
      </p:sp>
      <p:grpSp>
        <p:nvGrpSpPr>
          <p:cNvPr id="14" name="Group 14"/>
          <p:cNvGrpSpPr/>
          <p:nvPr/>
        </p:nvGrpSpPr>
        <p:grpSpPr>
          <a:xfrm>
            <a:off x="177779" y="2247900"/>
            <a:ext cx="1020596" cy="1020596"/>
            <a:chOff x="0" y="0"/>
            <a:chExt cx="1360795" cy="1360795"/>
          </a:xfrm>
        </p:grpSpPr>
        <p:grpSp>
          <p:nvGrpSpPr>
            <p:cNvPr id="15" name="Group 15"/>
            <p:cNvGrpSpPr/>
            <p:nvPr/>
          </p:nvGrpSpPr>
          <p:grpSpPr>
            <a:xfrm>
              <a:off x="0" y="0"/>
              <a:ext cx="1360795" cy="136079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7" name="TextBox 17"/>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03</a:t>
              </a:r>
            </a:p>
          </p:txBody>
        </p:sp>
      </p:grpSp>
      <p:pic>
        <p:nvPicPr>
          <p:cNvPr id="20" name="Εικόνα 19">
            <a:extLst>
              <a:ext uri="{FF2B5EF4-FFF2-40B4-BE49-F238E27FC236}">
                <a16:creationId xmlns:a16="http://schemas.microsoft.com/office/drawing/2014/main" id="{5970D673-62BA-4F49-B76A-590FF7402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82" y="5981700"/>
            <a:ext cx="6727318" cy="3048000"/>
          </a:xfrm>
          <a:prstGeom prst="rect">
            <a:avLst/>
          </a:prstGeom>
        </p:spPr>
      </p:pic>
      <p:sp>
        <p:nvSpPr>
          <p:cNvPr id="21" name="TextBox 3">
            <a:extLst>
              <a:ext uri="{FF2B5EF4-FFF2-40B4-BE49-F238E27FC236}">
                <a16:creationId xmlns:a16="http://schemas.microsoft.com/office/drawing/2014/main" id="{BAD0BD58-0445-4CEC-8ED8-E1CEEF413AF8}"/>
              </a:ext>
            </a:extLst>
          </p:cNvPr>
          <p:cNvSpPr txBox="1"/>
          <p:nvPr/>
        </p:nvSpPr>
        <p:spPr>
          <a:xfrm>
            <a:off x="9601892" y="2266366"/>
            <a:ext cx="7257055" cy="2542234"/>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Customer Relationships (</a:t>
            </a:r>
            <a:r>
              <a:rPr lang="el-GR" sz="2200" u="sng" dirty="0">
                <a:solidFill>
                  <a:schemeClr val="bg1"/>
                </a:solidFill>
                <a:latin typeface="Arial Black" panose="020B0A04020102020204" pitchFamily="34" charset="0"/>
              </a:rPr>
              <a:t>Πελατειακές Σχέσεις)</a:t>
            </a:r>
          </a:p>
          <a:p>
            <a:pPr marL="342900" indent="-342900" algn="just" fontAlgn="base">
              <a:lnSpc>
                <a:spcPct val="150000"/>
              </a:lnSpc>
              <a:buFont typeface="Wingdings" panose="05000000000000000000" pitchFamily="2" charset="2"/>
              <a:buChar char="ü"/>
            </a:pPr>
            <a:r>
              <a:rPr lang="el-GR" dirty="0">
                <a:solidFill>
                  <a:schemeClr val="bg1"/>
                </a:solidFill>
                <a:latin typeface="Arial Black" panose="020B0A04020102020204" pitchFamily="34" charset="0"/>
              </a:rPr>
              <a:t>Πως διαχειριζόμαστε την προσέγγιση, απόκτηση εξυπηρέτηση αύξηση και πιστότητα των πελατών;</a:t>
            </a:r>
          </a:p>
          <a:p>
            <a:pPr marL="342900" indent="-342900" algn="just" fontAlgn="base">
              <a:lnSpc>
                <a:spcPct val="150000"/>
              </a:lnSpc>
              <a:buFont typeface="Wingdings" panose="05000000000000000000" pitchFamily="2" charset="2"/>
              <a:buChar char="ü"/>
            </a:pPr>
            <a:r>
              <a:rPr lang="el-GR" dirty="0">
                <a:solidFill>
                  <a:schemeClr val="bg1"/>
                </a:solidFill>
                <a:latin typeface="Arial Black" panose="020B0A04020102020204" pitchFamily="34" charset="0"/>
              </a:rPr>
              <a:t>Πως διασυνδέονται με τα λοιπά στοιχεία του </a:t>
            </a:r>
            <a:r>
              <a:rPr lang="el-GR" dirty="0" err="1">
                <a:solidFill>
                  <a:schemeClr val="bg1"/>
                </a:solidFill>
                <a:latin typeface="Arial Black" panose="020B0A04020102020204" pitchFamily="34" charset="0"/>
              </a:rPr>
              <a:t>business</a:t>
            </a:r>
            <a:r>
              <a:rPr lang="el-GR" dirty="0">
                <a:solidFill>
                  <a:schemeClr val="bg1"/>
                </a:solidFill>
                <a:latin typeface="Arial Black" panose="020B0A04020102020204" pitchFamily="34" charset="0"/>
              </a:rPr>
              <a:t> </a:t>
            </a:r>
            <a:r>
              <a:rPr lang="el-GR" dirty="0" err="1">
                <a:solidFill>
                  <a:schemeClr val="bg1"/>
                </a:solidFill>
                <a:latin typeface="Arial Black" panose="020B0A04020102020204" pitchFamily="34" charset="0"/>
              </a:rPr>
              <a:t>model</a:t>
            </a:r>
            <a:r>
              <a:rPr lang="el-GR" dirty="0">
                <a:solidFill>
                  <a:schemeClr val="bg1"/>
                </a:solidFill>
                <a:latin typeface="Arial Black" panose="020B0A04020102020204" pitchFamily="34" charset="0"/>
              </a:rPr>
              <a:t>;</a:t>
            </a:r>
          </a:p>
          <a:p>
            <a:pPr marL="342900" indent="-342900" algn="just" fontAlgn="base">
              <a:lnSpc>
                <a:spcPct val="150000"/>
              </a:lnSpc>
              <a:buFont typeface="Wingdings" panose="05000000000000000000" pitchFamily="2" charset="2"/>
              <a:buChar char="ü"/>
            </a:pPr>
            <a:r>
              <a:rPr lang="el-GR" dirty="0">
                <a:solidFill>
                  <a:schemeClr val="bg1"/>
                </a:solidFill>
                <a:latin typeface="Arial Black" panose="020B0A04020102020204" pitchFamily="34" charset="0"/>
              </a:rPr>
              <a:t>Πόσο δαπανηρά είναι;</a:t>
            </a:r>
          </a:p>
        </p:txBody>
      </p:sp>
      <p:grpSp>
        <p:nvGrpSpPr>
          <p:cNvPr id="22" name="Group 6">
            <a:extLst>
              <a:ext uri="{FF2B5EF4-FFF2-40B4-BE49-F238E27FC236}">
                <a16:creationId xmlns:a16="http://schemas.microsoft.com/office/drawing/2014/main" id="{71EFCC3F-2FB8-4628-A1A8-08BF6CC39563}"/>
              </a:ext>
            </a:extLst>
          </p:cNvPr>
          <p:cNvGrpSpPr/>
          <p:nvPr/>
        </p:nvGrpSpPr>
        <p:grpSpPr>
          <a:xfrm>
            <a:off x="16933563" y="2265947"/>
            <a:ext cx="1020596" cy="1020596"/>
            <a:chOff x="0" y="0"/>
            <a:chExt cx="1360795" cy="1360795"/>
          </a:xfrm>
        </p:grpSpPr>
        <p:grpSp>
          <p:nvGrpSpPr>
            <p:cNvPr id="23" name="Group 7">
              <a:extLst>
                <a:ext uri="{FF2B5EF4-FFF2-40B4-BE49-F238E27FC236}">
                  <a16:creationId xmlns:a16="http://schemas.microsoft.com/office/drawing/2014/main" id="{A4B2277C-480A-4AE5-BB4E-DC517A5F8CA3}"/>
                </a:ext>
              </a:extLst>
            </p:cNvPr>
            <p:cNvGrpSpPr/>
            <p:nvPr/>
          </p:nvGrpSpPr>
          <p:grpSpPr>
            <a:xfrm>
              <a:off x="0" y="0"/>
              <a:ext cx="1360795" cy="1360795"/>
              <a:chOff x="0" y="0"/>
              <a:chExt cx="6350000" cy="6350000"/>
            </a:xfrm>
          </p:grpSpPr>
          <p:sp>
            <p:nvSpPr>
              <p:cNvPr id="25" name="Freeform 8">
                <a:extLst>
                  <a:ext uri="{FF2B5EF4-FFF2-40B4-BE49-F238E27FC236}">
                    <a16:creationId xmlns:a16="http://schemas.microsoft.com/office/drawing/2014/main" id="{2718D9A2-0E1F-4EFE-B44A-F904E8DC571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24" name="TextBox 9">
              <a:extLst>
                <a:ext uri="{FF2B5EF4-FFF2-40B4-BE49-F238E27FC236}">
                  <a16:creationId xmlns:a16="http://schemas.microsoft.com/office/drawing/2014/main" id="{EBA6EC36-454A-4FF6-B9F6-FCCD6C9734CA}"/>
                </a:ext>
              </a:extLst>
            </p:cNvPr>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4</a:t>
              </a:r>
              <a:endParaRPr lang="en-US" sz="4008" dirty="0">
                <a:solidFill>
                  <a:srgbClr val="FFFFFF"/>
                </a:solidFill>
                <a:latin typeface="Muli Bold"/>
              </a:endParaRPr>
            </a:p>
          </p:txBody>
        </p:sp>
      </p:grpSp>
      <p:pic>
        <p:nvPicPr>
          <p:cNvPr id="27" name="Εικόνα 26">
            <a:extLst>
              <a:ext uri="{FF2B5EF4-FFF2-40B4-BE49-F238E27FC236}">
                <a16:creationId xmlns:a16="http://schemas.microsoft.com/office/drawing/2014/main" id="{2C8050E3-396E-4395-A98F-FE41D4AD6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5905500"/>
            <a:ext cx="5222347" cy="2581332"/>
          </a:xfrm>
          <a:prstGeom prst="rect">
            <a:avLst/>
          </a:prstGeom>
        </p:spPr>
      </p:pic>
      <p:sp>
        <p:nvSpPr>
          <p:cNvPr id="19" name="TextBox 2">
            <a:extLst>
              <a:ext uri="{FF2B5EF4-FFF2-40B4-BE49-F238E27FC236}">
                <a16:creationId xmlns:a16="http://schemas.microsoft.com/office/drawing/2014/main" id="{234E6F96-D46A-470C-B831-D213569F4FB4}"/>
              </a:ext>
            </a:extLst>
          </p:cNvPr>
          <p:cNvSpPr txBox="1"/>
          <p:nvPr/>
        </p:nvSpPr>
        <p:spPr>
          <a:xfrm>
            <a:off x="349579" y="228706"/>
            <a:ext cx="16154399" cy="1077218"/>
          </a:xfrm>
          <a:prstGeom prst="rect">
            <a:avLst/>
          </a:prstGeom>
        </p:spPr>
        <p:txBody>
          <a:bodyPr wrap="square" lIns="0" tIns="0" rIns="0" bIns="0" rtlCol="0" anchor="t">
            <a:spAutoFit/>
          </a:bodyPr>
          <a:lstStyle/>
          <a:p>
            <a:r>
              <a:rPr lang="el-GR" sz="7000" dirty="0">
                <a:solidFill>
                  <a:srgbClr val="FFFFFF"/>
                </a:solidFill>
                <a:latin typeface="Arial Black" panose="020B0A04020102020204" pitchFamily="34" charset="0"/>
              </a:rPr>
              <a:t>ΣΤΑΔΙΑ ΣΥΜΠΛΗΡΩΣΗΣ</a:t>
            </a:r>
            <a:r>
              <a:rPr lang="en-US" sz="7000" dirty="0">
                <a:solidFill>
                  <a:srgbClr val="FFFFFF"/>
                </a:solidFill>
                <a:latin typeface="Arial Black" panose="020B0A04020102020204" pitchFamily="34" charset="0"/>
              </a:rPr>
              <a:t> </a:t>
            </a:r>
            <a:r>
              <a:rPr lang="en-US" sz="6000" dirty="0">
                <a:solidFill>
                  <a:srgbClr val="FFFFFF"/>
                </a:solidFill>
                <a:latin typeface="Arial Black" panose="020B0A04020102020204" pitchFamily="34" charset="0"/>
              </a:rPr>
              <a:t>(2)</a:t>
            </a:r>
          </a:p>
        </p:txBody>
      </p:sp>
      <p:pic>
        <p:nvPicPr>
          <p:cNvPr id="18" name="Εικόνα 17">
            <a:extLst>
              <a:ext uri="{FF2B5EF4-FFF2-40B4-BE49-F238E27FC236}">
                <a16:creationId xmlns:a16="http://schemas.microsoft.com/office/drawing/2014/main" id="{1779C66D-8686-4E88-A4AD-0AA50553223C}"/>
              </a:ext>
            </a:extLst>
          </p:cNvPr>
          <p:cNvPicPr>
            <a:picLocks noChangeAspect="1"/>
          </p:cNvPicPr>
          <p:nvPr/>
        </p:nvPicPr>
        <p:blipFill>
          <a:blip r:embed="rId4"/>
          <a:stretch>
            <a:fillRect/>
          </a:stretch>
        </p:blipFill>
        <p:spPr>
          <a:xfrm>
            <a:off x="15353731" y="0"/>
            <a:ext cx="2971800" cy="1328699"/>
          </a:xfrm>
          <a:prstGeom prst="rect">
            <a:avLst/>
          </a:prstGeom>
        </p:spPr>
      </p:pic>
    </p:spTree>
    <p:extLst>
      <p:ext uri="{BB962C8B-B14F-4D97-AF65-F5344CB8AC3E}">
        <p14:creationId xmlns:p14="http://schemas.microsoft.com/office/powerpoint/2010/main" val="180525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sp>
        <p:nvSpPr>
          <p:cNvPr id="4" name="TextBox 4"/>
          <p:cNvSpPr txBox="1"/>
          <p:nvPr/>
        </p:nvSpPr>
        <p:spPr>
          <a:xfrm>
            <a:off x="1908948" y="1676701"/>
            <a:ext cx="7239000" cy="3754105"/>
          </a:xfrm>
          <a:prstGeom prst="rect">
            <a:avLst/>
          </a:prstGeom>
        </p:spPr>
        <p:txBody>
          <a:bodyPr wrap="square" lIns="0" tIns="0" rIns="0" bIns="0" rtlCol="0" anchor="t">
            <a:spAutoFit/>
          </a:bodyPr>
          <a:lstStyle/>
          <a:p>
            <a:pPr algn="ctr" fontAlgn="base">
              <a:lnSpc>
                <a:spcPct val="150000"/>
              </a:lnSpc>
            </a:pPr>
            <a:r>
              <a:rPr lang="el-GR" sz="2200" u="sng" dirty="0" err="1">
                <a:solidFill>
                  <a:schemeClr val="bg1"/>
                </a:solidFill>
                <a:latin typeface="Arial Black" panose="020B0A04020102020204" pitchFamily="34" charset="0"/>
              </a:rPr>
              <a:t>Revenue</a:t>
            </a:r>
            <a:r>
              <a:rPr lang="el-GR" sz="2200" u="sng" dirty="0">
                <a:solidFill>
                  <a:schemeClr val="bg1"/>
                </a:solidFill>
                <a:latin typeface="Arial Black" panose="020B0A04020102020204" pitchFamily="34" charset="0"/>
              </a:rPr>
              <a:t> </a:t>
            </a:r>
            <a:r>
              <a:rPr lang="el-GR" sz="2200" u="sng" dirty="0" err="1">
                <a:solidFill>
                  <a:schemeClr val="bg1"/>
                </a:solidFill>
                <a:latin typeface="Arial Black" panose="020B0A04020102020204" pitchFamily="34" charset="0"/>
              </a:rPr>
              <a:t>Streams</a:t>
            </a:r>
            <a:r>
              <a:rPr lang="el-GR" sz="2200" u="sng" dirty="0">
                <a:solidFill>
                  <a:schemeClr val="bg1"/>
                </a:solidFill>
                <a:latin typeface="Arial Black" panose="020B0A04020102020204" pitchFamily="34" charset="0"/>
              </a:rPr>
              <a:t> (Έσοδα)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Για ποια παρεχόμενη αξία οι πελάτες δέχονται να πληρώσουν;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Τι αγοράζουν και τι/πως πληρώνουν σήμερα;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θα προτιμούσαν να πληρώσουν;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τα επιμέρους έσοδα συμβάλλουν στα συνολικά έσοδα ανά ροή εσόδου;</a:t>
            </a:r>
          </a:p>
        </p:txBody>
      </p:sp>
      <p:sp>
        <p:nvSpPr>
          <p:cNvPr id="5" name="TextBox 5"/>
          <p:cNvSpPr txBox="1"/>
          <p:nvPr/>
        </p:nvSpPr>
        <p:spPr>
          <a:xfrm>
            <a:off x="10162318" y="1696852"/>
            <a:ext cx="6324600" cy="3200107"/>
          </a:xfrm>
          <a:prstGeom prst="rect">
            <a:avLst/>
          </a:prstGeom>
        </p:spPr>
        <p:txBody>
          <a:bodyPr wrap="square" lIns="0" tIns="0" rIns="0" bIns="0" rtlCol="0" anchor="t">
            <a:spAutoFit/>
          </a:bodyPr>
          <a:lstStyle/>
          <a:p>
            <a:pPr algn="ctr" fontAlgn="base">
              <a:lnSpc>
                <a:spcPct val="150000"/>
              </a:lnSpc>
            </a:pPr>
            <a:r>
              <a:rPr lang="el-GR" sz="2200" u="sng" dirty="0" err="1">
                <a:solidFill>
                  <a:schemeClr val="bg1"/>
                </a:solidFill>
                <a:latin typeface="Arial Black" panose="020B0A04020102020204" pitchFamily="34" charset="0"/>
              </a:rPr>
              <a:t>Key</a:t>
            </a:r>
            <a:r>
              <a:rPr lang="el-GR" sz="2200" u="sng" dirty="0">
                <a:solidFill>
                  <a:schemeClr val="bg1"/>
                </a:solidFill>
                <a:latin typeface="Arial Black" panose="020B0A04020102020204" pitchFamily="34" charset="0"/>
              </a:rPr>
              <a:t> </a:t>
            </a:r>
            <a:r>
              <a:rPr lang="el-GR" sz="2200" u="sng" dirty="0" err="1">
                <a:solidFill>
                  <a:schemeClr val="bg1"/>
                </a:solidFill>
                <a:latin typeface="Arial Black" panose="020B0A04020102020204" pitchFamily="34" charset="0"/>
              </a:rPr>
              <a:t>Resources</a:t>
            </a:r>
            <a:r>
              <a:rPr lang="el-GR" sz="2200" u="sng" dirty="0">
                <a:solidFill>
                  <a:schemeClr val="bg1"/>
                </a:solidFill>
                <a:latin typeface="Arial Black" panose="020B0A04020102020204" pitchFamily="34" charset="0"/>
              </a:rPr>
              <a:t> (Κύριοι Πόροι)</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Ποιους κύριους πόρους/μέσα απαιτούν;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Η προτεινόμενη αξία;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Τα κανάλια επικοινωνίας και διανομής;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Οι πελατειακές σχέσεις;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Οι ροές εσόδων;</a:t>
            </a:r>
          </a:p>
        </p:txBody>
      </p:sp>
      <p:grpSp>
        <p:nvGrpSpPr>
          <p:cNvPr id="10" name="Group 10"/>
          <p:cNvGrpSpPr/>
          <p:nvPr/>
        </p:nvGrpSpPr>
        <p:grpSpPr>
          <a:xfrm>
            <a:off x="457200" y="1694587"/>
            <a:ext cx="1020596" cy="1020596"/>
            <a:chOff x="0" y="0"/>
            <a:chExt cx="1360795" cy="1360795"/>
          </a:xfrm>
        </p:grpSpPr>
        <p:grpSp>
          <p:nvGrpSpPr>
            <p:cNvPr id="11" name="Group 11"/>
            <p:cNvGrpSpPr/>
            <p:nvPr/>
          </p:nvGrpSpPr>
          <p:grpSpPr>
            <a:xfrm>
              <a:off x="0" y="0"/>
              <a:ext cx="1360795" cy="136079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3" name="TextBox 13"/>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5</a:t>
              </a:r>
              <a:endParaRPr lang="en-US" sz="4008" dirty="0">
                <a:solidFill>
                  <a:srgbClr val="FFFFFF"/>
                </a:solidFill>
                <a:latin typeface="Muli Bold"/>
              </a:endParaRPr>
            </a:p>
          </p:txBody>
        </p:sp>
      </p:grpSp>
      <p:grpSp>
        <p:nvGrpSpPr>
          <p:cNvPr id="14" name="Group 14"/>
          <p:cNvGrpSpPr/>
          <p:nvPr/>
        </p:nvGrpSpPr>
        <p:grpSpPr>
          <a:xfrm>
            <a:off x="16803916" y="1676701"/>
            <a:ext cx="1020596" cy="1020596"/>
            <a:chOff x="0" y="0"/>
            <a:chExt cx="1360795" cy="1360795"/>
          </a:xfrm>
        </p:grpSpPr>
        <p:grpSp>
          <p:nvGrpSpPr>
            <p:cNvPr id="15" name="Group 15"/>
            <p:cNvGrpSpPr/>
            <p:nvPr/>
          </p:nvGrpSpPr>
          <p:grpSpPr>
            <a:xfrm>
              <a:off x="0" y="0"/>
              <a:ext cx="1360795" cy="136079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7" name="TextBox 17"/>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6</a:t>
              </a:r>
              <a:endParaRPr lang="en-US" sz="4008" dirty="0">
                <a:solidFill>
                  <a:srgbClr val="FFFFFF"/>
                </a:solidFill>
                <a:latin typeface="Muli Bold"/>
              </a:endParaRPr>
            </a:p>
          </p:txBody>
        </p:sp>
      </p:grpSp>
      <p:pic>
        <p:nvPicPr>
          <p:cNvPr id="20" name="Εικόνα 19">
            <a:extLst>
              <a:ext uri="{FF2B5EF4-FFF2-40B4-BE49-F238E27FC236}">
                <a16:creationId xmlns:a16="http://schemas.microsoft.com/office/drawing/2014/main" id="{B0FCFF55-4C5C-4F75-BF4B-2A764E4BB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948" y="6117589"/>
            <a:ext cx="7235052" cy="3940705"/>
          </a:xfrm>
          <a:prstGeom prst="rect">
            <a:avLst/>
          </a:prstGeom>
        </p:spPr>
      </p:pic>
      <p:pic>
        <p:nvPicPr>
          <p:cNvPr id="22" name="Εικόνα 21">
            <a:extLst>
              <a:ext uri="{FF2B5EF4-FFF2-40B4-BE49-F238E27FC236}">
                <a16:creationId xmlns:a16="http://schemas.microsoft.com/office/drawing/2014/main" id="{EDB1C9A9-0983-4454-86E7-228768214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317" y="5348254"/>
            <a:ext cx="6597541" cy="3241894"/>
          </a:xfrm>
          <a:prstGeom prst="rect">
            <a:avLst/>
          </a:prstGeom>
        </p:spPr>
      </p:pic>
      <p:sp>
        <p:nvSpPr>
          <p:cNvPr id="19" name="TextBox 2">
            <a:extLst>
              <a:ext uri="{FF2B5EF4-FFF2-40B4-BE49-F238E27FC236}">
                <a16:creationId xmlns:a16="http://schemas.microsoft.com/office/drawing/2014/main" id="{6C572CFC-DC2B-4D19-8C75-FF2AB786B9D4}"/>
              </a:ext>
            </a:extLst>
          </p:cNvPr>
          <p:cNvSpPr txBox="1"/>
          <p:nvPr/>
        </p:nvSpPr>
        <p:spPr>
          <a:xfrm>
            <a:off x="349579" y="228706"/>
            <a:ext cx="16154399" cy="1077218"/>
          </a:xfrm>
          <a:prstGeom prst="rect">
            <a:avLst/>
          </a:prstGeom>
        </p:spPr>
        <p:txBody>
          <a:bodyPr wrap="square" lIns="0" tIns="0" rIns="0" bIns="0" rtlCol="0" anchor="t">
            <a:spAutoFit/>
          </a:bodyPr>
          <a:lstStyle/>
          <a:p>
            <a:r>
              <a:rPr lang="el-GR" sz="7000" dirty="0">
                <a:solidFill>
                  <a:srgbClr val="FFFFFF"/>
                </a:solidFill>
                <a:latin typeface="Arial Black" panose="020B0A04020102020204" pitchFamily="34" charset="0"/>
              </a:rPr>
              <a:t>ΣΤΑΔΙΑ ΣΥΜΠΛΗΡΩΣΗΣ</a:t>
            </a:r>
            <a:r>
              <a:rPr lang="en-US" sz="7000" dirty="0">
                <a:solidFill>
                  <a:srgbClr val="FFFFFF"/>
                </a:solidFill>
                <a:latin typeface="Arial Black" panose="020B0A04020102020204" pitchFamily="34" charset="0"/>
              </a:rPr>
              <a:t> </a:t>
            </a:r>
            <a:r>
              <a:rPr lang="en-US" sz="6000" dirty="0">
                <a:solidFill>
                  <a:srgbClr val="FFFFFF"/>
                </a:solidFill>
                <a:latin typeface="Arial Black" panose="020B0A04020102020204" pitchFamily="34" charset="0"/>
              </a:rPr>
              <a:t>(</a:t>
            </a:r>
            <a:r>
              <a:rPr lang="el-GR" sz="6000" dirty="0">
                <a:solidFill>
                  <a:srgbClr val="FFFFFF"/>
                </a:solidFill>
                <a:latin typeface="Arial Black" panose="020B0A04020102020204" pitchFamily="34" charset="0"/>
              </a:rPr>
              <a:t>3</a:t>
            </a:r>
            <a:r>
              <a:rPr lang="en-US" sz="6000" dirty="0">
                <a:solidFill>
                  <a:srgbClr val="FFFFFF"/>
                </a:solidFill>
                <a:latin typeface="Arial Black" panose="020B0A04020102020204" pitchFamily="34" charset="0"/>
              </a:rPr>
              <a:t>)</a:t>
            </a:r>
          </a:p>
        </p:txBody>
      </p:sp>
      <p:pic>
        <p:nvPicPr>
          <p:cNvPr id="21" name="Εικόνα 20">
            <a:extLst>
              <a:ext uri="{FF2B5EF4-FFF2-40B4-BE49-F238E27FC236}">
                <a16:creationId xmlns:a16="http://schemas.microsoft.com/office/drawing/2014/main" id="{51C22C06-546E-46D8-8942-0F0AE5B84250}"/>
              </a:ext>
            </a:extLst>
          </p:cNvPr>
          <p:cNvPicPr>
            <a:picLocks noChangeAspect="1"/>
          </p:cNvPicPr>
          <p:nvPr/>
        </p:nvPicPr>
        <p:blipFill>
          <a:blip r:embed="rId4"/>
          <a:stretch>
            <a:fillRect/>
          </a:stretch>
        </p:blipFill>
        <p:spPr>
          <a:xfrm>
            <a:off x="15353731" y="0"/>
            <a:ext cx="2971800" cy="1328699"/>
          </a:xfrm>
          <a:prstGeom prst="rect">
            <a:avLst/>
          </a:prstGeom>
        </p:spPr>
      </p:pic>
    </p:spTree>
    <p:extLst>
      <p:ext uri="{BB962C8B-B14F-4D97-AF65-F5344CB8AC3E}">
        <p14:creationId xmlns:p14="http://schemas.microsoft.com/office/powerpoint/2010/main" val="285121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sp>
        <p:nvSpPr>
          <p:cNvPr id="3" name="TextBox 3"/>
          <p:cNvSpPr txBox="1"/>
          <p:nvPr/>
        </p:nvSpPr>
        <p:spPr>
          <a:xfrm>
            <a:off x="246313" y="2897134"/>
            <a:ext cx="6040217" cy="3754105"/>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Key Partners (</a:t>
            </a:r>
            <a:r>
              <a:rPr lang="el-GR" sz="2200" u="sng" dirty="0">
                <a:solidFill>
                  <a:schemeClr val="bg1"/>
                </a:solidFill>
                <a:latin typeface="Arial Black" panose="020B0A04020102020204" pitchFamily="34" charset="0"/>
              </a:rPr>
              <a:t>Κύριοι Συνεργάτες)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Ποιοι είναι οι κύριοι συνεργάτες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Ποιοι είναι οι κύριοι προμηθευτές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σημαντικά μέσα αποκτάμε από συνεργάτες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Ποιες κύριες δραστηριότητες εκτελούν συνεργάτες μας;</a:t>
            </a:r>
          </a:p>
        </p:txBody>
      </p:sp>
      <p:sp>
        <p:nvSpPr>
          <p:cNvPr id="4" name="TextBox 4"/>
          <p:cNvSpPr txBox="1"/>
          <p:nvPr/>
        </p:nvSpPr>
        <p:spPr>
          <a:xfrm>
            <a:off x="6515012" y="2897134"/>
            <a:ext cx="5745234" cy="3707938"/>
          </a:xfrm>
          <a:prstGeom prst="rect">
            <a:avLst/>
          </a:prstGeom>
        </p:spPr>
        <p:txBody>
          <a:bodyPr wrap="square" lIns="0" tIns="0" rIns="0" bIns="0" rtlCol="0" anchor="t">
            <a:spAutoFit/>
          </a:bodyPr>
          <a:lstStyle/>
          <a:p>
            <a:pPr algn="ctr" fontAlgn="base">
              <a:lnSpc>
                <a:spcPct val="150000"/>
              </a:lnSpc>
            </a:pPr>
            <a:r>
              <a:rPr lang="el-GR" sz="2200" u="sng" dirty="0" err="1">
                <a:solidFill>
                  <a:schemeClr val="bg1"/>
                </a:solidFill>
                <a:latin typeface="Arial Black" panose="020B0A04020102020204" pitchFamily="34" charset="0"/>
              </a:rPr>
              <a:t>Key</a:t>
            </a:r>
            <a:r>
              <a:rPr lang="el-GR" sz="2200" u="sng" dirty="0">
                <a:solidFill>
                  <a:schemeClr val="bg1"/>
                </a:solidFill>
                <a:latin typeface="Arial Black" panose="020B0A04020102020204" pitchFamily="34" charset="0"/>
              </a:rPr>
              <a:t> </a:t>
            </a:r>
            <a:r>
              <a:rPr lang="el-GR" sz="2200" u="sng" dirty="0" err="1">
                <a:solidFill>
                  <a:schemeClr val="bg1"/>
                </a:solidFill>
                <a:latin typeface="Arial Black" panose="020B0A04020102020204" pitchFamily="34" charset="0"/>
              </a:rPr>
              <a:t>Activities</a:t>
            </a:r>
            <a:r>
              <a:rPr lang="el-GR" sz="2200" u="sng" dirty="0">
                <a:solidFill>
                  <a:schemeClr val="bg1"/>
                </a:solidFill>
                <a:latin typeface="Arial Black" panose="020B0A04020102020204" pitchFamily="34" charset="0"/>
              </a:rPr>
              <a:t> (Κύριες Δραστηριότητες)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Ποιες καθοριστικές εσωτερικές εταιρικές διεργασίες απαιτούν: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Η προτεινόμενη αξία;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Τα κανάλια επικοινωνίας και διανομής;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Οι ροές εσόδων;</a:t>
            </a:r>
          </a:p>
        </p:txBody>
      </p:sp>
      <p:sp>
        <p:nvSpPr>
          <p:cNvPr id="5" name="TextBox 5"/>
          <p:cNvSpPr txBox="1"/>
          <p:nvPr/>
        </p:nvSpPr>
        <p:spPr>
          <a:xfrm>
            <a:off x="12816598" y="2921050"/>
            <a:ext cx="5105400" cy="4308102"/>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Cost Structure (</a:t>
            </a:r>
            <a:r>
              <a:rPr lang="el-GR" sz="2200" u="sng" dirty="0">
                <a:solidFill>
                  <a:schemeClr val="bg1"/>
                </a:solidFill>
                <a:latin typeface="Arial Black" panose="020B0A04020102020204" pitchFamily="34" charset="0"/>
              </a:rPr>
              <a:t>Κύριες Δαπάνες)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είναι τα πλέον σημαντικά κόστη του </a:t>
            </a:r>
            <a:r>
              <a:rPr lang="el-GR" dirty="0" err="1">
                <a:solidFill>
                  <a:schemeClr val="bg1"/>
                </a:solidFill>
                <a:latin typeface="Arial Black" panose="020B0A04020102020204" pitchFamily="34" charset="0"/>
              </a:rPr>
              <a:t>business</a:t>
            </a:r>
            <a:r>
              <a:rPr lang="el-GR" dirty="0">
                <a:solidFill>
                  <a:schemeClr val="bg1"/>
                </a:solidFill>
                <a:latin typeface="Arial Black" panose="020B0A04020102020204" pitchFamily="34" charset="0"/>
              </a:rPr>
              <a:t> </a:t>
            </a:r>
            <a:r>
              <a:rPr lang="el-GR" dirty="0" err="1">
                <a:solidFill>
                  <a:schemeClr val="bg1"/>
                </a:solidFill>
                <a:latin typeface="Arial Black" panose="020B0A04020102020204" pitchFamily="34" charset="0"/>
              </a:rPr>
              <a:t>model</a:t>
            </a:r>
            <a:r>
              <a:rPr lang="el-GR" dirty="0">
                <a:solidFill>
                  <a:schemeClr val="bg1"/>
                </a:solidFill>
                <a:latin typeface="Arial Black" panose="020B0A04020102020204" pitchFamily="34" charset="0"/>
              </a:rPr>
              <a:t>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από τα απαιτούμενα μέσα είναι τα πλέον δαπανηρά;</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Ποιες από τις απαιτούμενες εσωτερικές διεργασίες είναι οι πλέον δαπανηρές</a:t>
            </a:r>
          </a:p>
        </p:txBody>
      </p:sp>
      <p:grpSp>
        <p:nvGrpSpPr>
          <p:cNvPr id="6" name="Group 6"/>
          <p:cNvGrpSpPr/>
          <p:nvPr/>
        </p:nvGrpSpPr>
        <p:grpSpPr>
          <a:xfrm>
            <a:off x="2756124" y="1657589"/>
            <a:ext cx="1020596" cy="1020596"/>
            <a:chOff x="0" y="0"/>
            <a:chExt cx="1360795" cy="1360795"/>
          </a:xfrm>
        </p:grpSpPr>
        <p:grpSp>
          <p:nvGrpSpPr>
            <p:cNvPr id="7" name="Group 7"/>
            <p:cNvGrpSpPr/>
            <p:nvPr/>
          </p:nvGrpSpPr>
          <p:grpSpPr>
            <a:xfrm>
              <a:off x="0" y="0"/>
              <a:ext cx="1360795" cy="136079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9" name="TextBox 9"/>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7</a:t>
              </a:r>
              <a:endParaRPr lang="en-US" sz="4008" dirty="0">
                <a:solidFill>
                  <a:srgbClr val="FFFFFF"/>
                </a:solidFill>
                <a:latin typeface="Muli Bold"/>
              </a:endParaRPr>
            </a:p>
          </p:txBody>
        </p:sp>
      </p:grpSp>
      <p:grpSp>
        <p:nvGrpSpPr>
          <p:cNvPr id="10" name="Group 10"/>
          <p:cNvGrpSpPr/>
          <p:nvPr/>
        </p:nvGrpSpPr>
        <p:grpSpPr>
          <a:xfrm>
            <a:off x="8877331" y="1671876"/>
            <a:ext cx="1020596" cy="1020596"/>
            <a:chOff x="0" y="0"/>
            <a:chExt cx="1360795" cy="1360795"/>
          </a:xfrm>
        </p:grpSpPr>
        <p:grpSp>
          <p:nvGrpSpPr>
            <p:cNvPr id="11" name="Group 11"/>
            <p:cNvGrpSpPr/>
            <p:nvPr/>
          </p:nvGrpSpPr>
          <p:grpSpPr>
            <a:xfrm>
              <a:off x="0" y="0"/>
              <a:ext cx="1360795" cy="136079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3" name="TextBox 13"/>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8</a:t>
              </a:r>
              <a:endParaRPr lang="en-US" sz="4008" dirty="0">
                <a:solidFill>
                  <a:srgbClr val="FFFFFF"/>
                </a:solidFill>
                <a:latin typeface="Muli Bold"/>
              </a:endParaRPr>
            </a:p>
          </p:txBody>
        </p:sp>
      </p:grpSp>
      <p:grpSp>
        <p:nvGrpSpPr>
          <p:cNvPr id="14" name="Group 14"/>
          <p:cNvGrpSpPr/>
          <p:nvPr/>
        </p:nvGrpSpPr>
        <p:grpSpPr>
          <a:xfrm>
            <a:off x="14859000" y="1686163"/>
            <a:ext cx="1020596" cy="1020596"/>
            <a:chOff x="0" y="0"/>
            <a:chExt cx="1360795" cy="1360795"/>
          </a:xfrm>
        </p:grpSpPr>
        <p:grpSp>
          <p:nvGrpSpPr>
            <p:cNvPr id="15" name="Group 15"/>
            <p:cNvGrpSpPr/>
            <p:nvPr/>
          </p:nvGrpSpPr>
          <p:grpSpPr>
            <a:xfrm>
              <a:off x="0" y="0"/>
              <a:ext cx="1360795" cy="136079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7" name="TextBox 17"/>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9</a:t>
              </a:r>
              <a:endParaRPr lang="en-US" sz="4008" dirty="0">
                <a:solidFill>
                  <a:srgbClr val="FFFFFF"/>
                </a:solidFill>
                <a:latin typeface="Muli Bold"/>
              </a:endParaRPr>
            </a:p>
          </p:txBody>
        </p:sp>
      </p:grpSp>
      <p:pic>
        <p:nvPicPr>
          <p:cNvPr id="19" name="Εικόνα 18">
            <a:extLst>
              <a:ext uri="{FF2B5EF4-FFF2-40B4-BE49-F238E27FC236}">
                <a16:creationId xmlns:a16="http://schemas.microsoft.com/office/drawing/2014/main" id="{7A6B48B2-4F80-4809-9275-FDC995547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53" y="7489133"/>
            <a:ext cx="4683648" cy="2348652"/>
          </a:xfrm>
          <a:prstGeom prst="rect">
            <a:avLst/>
          </a:prstGeom>
        </p:spPr>
      </p:pic>
      <p:pic>
        <p:nvPicPr>
          <p:cNvPr id="21" name="Εικόνα 20">
            <a:extLst>
              <a:ext uri="{FF2B5EF4-FFF2-40B4-BE49-F238E27FC236}">
                <a16:creationId xmlns:a16="http://schemas.microsoft.com/office/drawing/2014/main" id="{46CD017B-0237-4DC5-BCE8-9508D9ABD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0834" y="7468665"/>
            <a:ext cx="4751164" cy="2460044"/>
          </a:xfrm>
          <a:prstGeom prst="rect">
            <a:avLst/>
          </a:prstGeom>
        </p:spPr>
      </p:pic>
      <p:pic>
        <p:nvPicPr>
          <p:cNvPr id="23" name="Εικόνα 22">
            <a:extLst>
              <a:ext uri="{FF2B5EF4-FFF2-40B4-BE49-F238E27FC236}">
                <a16:creationId xmlns:a16="http://schemas.microsoft.com/office/drawing/2014/main" id="{5C9DD96B-38BD-4F10-8A08-FE6AA1125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948" y="7424551"/>
            <a:ext cx="4967326" cy="2454783"/>
          </a:xfrm>
          <a:prstGeom prst="rect">
            <a:avLst/>
          </a:prstGeom>
        </p:spPr>
      </p:pic>
      <p:sp>
        <p:nvSpPr>
          <p:cNvPr id="22" name="TextBox 2">
            <a:extLst>
              <a:ext uri="{FF2B5EF4-FFF2-40B4-BE49-F238E27FC236}">
                <a16:creationId xmlns:a16="http://schemas.microsoft.com/office/drawing/2014/main" id="{422BDD3B-7431-4305-B5B2-C3CD8338B8B4}"/>
              </a:ext>
            </a:extLst>
          </p:cNvPr>
          <p:cNvSpPr txBox="1"/>
          <p:nvPr/>
        </p:nvSpPr>
        <p:spPr>
          <a:xfrm>
            <a:off x="349579" y="228706"/>
            <a:ext cx="16154399" cy="1077218"/>
          </a:xfrm>
          <a:prstGeom prst="rect">
            <a:avLst/>
          </a:prstGeom>
        </p:spPr>
        <p:txBody>
          <a:bodyPr wrap="square" lIns="0" tIns="0" rIns="0" bIns="0" rtlCol="0" anchor="t">
            <a:spAutoFit/>
          </a:bodyPr>
          <a:lstStyle/>
          <a:p>
            <a:r>
              <a:rPr lang="el-GR" sz="7000" dirty="0">
                <a:solidFill>
                  <a:srgbClr val="FFFFFF"/>
                </a:solidFill>
                <a:latin typeface="Arial Black" panose="020B0A04020102020204" pitchFamily="34" charset="0"/>
              </a:rPr>
              <a:t>ΣΤΑΔΙΑ ΣΥΜΠΛΗΡΩΣΗΣ</a:t>
            </a:r>
            <a:r>
              <a:rPr lang="en-US" sz="7000" dirty="0">
                <a:solidFill>
                  <a:srgbClr val="FFFFFF"/>
                </a:solidFill>
                <a:latin typeface="Arial Black" panose="020B0A04020102020204" pitchFamily="34" charset="0"/>
              </a:rPr>
              <a:t> </a:t>
            </a:r>
            <a:r>
              <a:rPr lang="en-US" sz="6000" dirty="0">
                <a:solidFill>
                  <a:srgbClr val="FFFFFF"/>
                </a:solidFill>
                <a:latin typeface="Arial Black" panose="020B0A04020102020204" pitchFamily="34" charset="0"/>
              </a:rPr>
              <a:t>(</a:t>
            </a:r>
            <a:r>
              <a:rPr lang="el-GR" sz="6000" dirty="0">
                <a:solidFill>
                  <a:srgbClr val="FFFFFF"/>
                </a:solidFill>
                <a:latin typeface="Arial Black" panose="020B0A04020102020204" pitchFamily="34" charset="0"/>
              </a:rPr>
              <a:t>4</a:t>
            </a:r>
            <a:r>
              <a:rPr lang="en-US" sz="6000" dirty="0">
                <a:solidFill>
                  <a:srgbClr val="FFFFFF"/>
                </a:solidFill>
                <a:latin typeface="Arial Black" panose="020B0A04020102020204" pitchFamily="34" charset="0"/>
              </a:rPr>
              <a:t>)</a:t>
            </a:r>
          </a:p>
        </p:txBody>
      </p:sp>
      <p:pic>
        <p:nvPicPr>
          <p:cNvPr id="25" name="Εικόνα 24">
            <a:extLst>
              <a:ext uri="{FF2B5EF4-FFF2-40B4-BE49-F238E27FC236}">
                <a16:creationId xmlns:a16="http://schemas.microsoft.com/office/drawing/2014/main" id="{C64E089F-ED20-463E-B927-73E5461DE9E6}"/>
              </a:ext>
            </a:extLst>
          </p:cNvPr>
          <p:cNvPicPr>
            <a:picLocks noChangeAspect="1"/>
          </p:cNvPicPr>
          <p:nvPr/>
        </p:nvPicPr>
        <p:blipFill>
          <a:blip r:embed="rId5"/>
          <a:stretch>
            <a:fillRect/>
          </a:stretch>
        </p:blipFill>
        <p:spPr>
          <a:xfrm>
            <a:off x="15353731" y="0"/>
            <a:ext cx="2971800" cy="1328699"/>
          </a:xfrm>
          <a:prstGeom prst="rect">
            <a:avLst/>
          </a:prstGeom>
        </p:spPr>
      </p:pic>
    </p:spTree>
    <p:extLst>
      <p:ext uri="{BB962C8B-B14F-4D97-AF65-F5344CB8AC3E}">
        <p14:creationId xmlns:p14="http://schemas.microsoft.com/office/powerpoint/2010/main" val="43180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sp>
        <p:nvSpPr>
          <p:cNvPr id="6" name="Ορθογώνιο 5"/>
          <p:cNvSpPr/>
          <p:nvPr/>
        </p:nvSpPr>
        <p:spPr>
          <a:xfrm>
            <a:off x="-1" y="0"/>
            <a:ext cx="12048309"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3"/>
          <p:cNvSpPr txBox="1"/>
          <p:nvPr/>
        </p:nvSpPr>
        <p:spPr>
          <a:xfrm>
            <a:off x="357970" y="2953294"/>
            <a:ext cx="11529230" cy="5297861"/>
          </a:xfrm>
          <a:prstGeom prst="rect">
            <a:avLst/>
          </a:prstGeom>
        </p:spPr>
        <p:txBody>
          <a:bodyPr wrap="square" lIns="0" tIns="0" rIns="0" bIns="0" rtlCol="0" anchor="t">
            <a:spAutoFit/>
          </a:bodyPr>
          <a:lstStyle/>
          <a:p>
            <a:pPr algn="just">
              <a:spcBef>
                <a:spcPct val="0"/>
              </a:spcBef>
            </a:pPr>
            <a:r>
              <a:rPr lang="el-GR" sz="2400" dirty="0" err="1">
                <a:latin typeface="Arial Black" panose="020B0A04020102020204" pitchFamily="34" charset="0"/>
              </a:rPr>
              <a:t>Brainstorming</a:t>
            </a:r>
            <a:r>
              <a:rPr lang="el-GR" sz="2400" dirty="0">
                <a:latin typeface="Arial Black" panose="020B0A04020102020204" pitchFamily="34" charset="0"/>
              </a:rPr>
              <a:t> ή καταιγισμός ιδεών, όπως έχει επικρατήσει στα ελληνικά, </a:t>
            </a:r>
          </a:p>
          <a:p>
            <a:pPr marL="900113" indent="-342900" algn="just">
              <a:spcBef>
                <a:spcPct val="0"/>
              </a:spcBef>
              <a:buFont typeface="Arial" panose="020B0604020202020204" pitchFamily="34" charset="0"/>
              <a:buChar char="•"/>
            </a:pPr>
            <a:r>
              <a:rPr lang="el-GR" sz="2400" dirty="0">
                <a:latin typeface="Arial Black" panose="020B0A04020102020204" pitchFamily="34" charset="0"/>
              </a:rPr>
              <a:t>	γρήγορη και αυθόρμητη παραγωγή ιδεών από ένα ή περισσότερα 	άτομα, (στην περίπτωση της ομάδας ο αριθμός των ατόμων 	είθισται να μην υπερβαίνει τα 12, ώστε η ομάδα να λειτουργεί 	εύρυθμα) με σκοπό την επίλυση ενός πρακτικού προβλήματος.</a:t>
            </a:r>
          </a:p>
          <a:p>
            <a:pPr algn="just">
              <a:spcBef>
                <a:spcPct val="0"/>
              </a:spcBef>
            </a:pPr>
            <a:endParaRPr lang="en-US" sz="2400" dirty="0">
              <a:latin typeface="Arial Black" panose="020B0A04020102020204" pitchFamily="34" charset="0"/>
            </a:endParaRPr>
          </a:p>
          <a:p>
            <a:pPr marL="982663" indent="-457200" algn="just">
              <a:lnSpc>
                <a:spcPct val="150000"/>
              </a:lnSpc>
              <a:spcBef>
                <a:spcPct val="0"/>
              </a:spcBef>
              <a:buFont typeface="Wingdings" panose="05000000000000000000" pitchFamily="2" charset="2"/>
              <a:buChar char="ü"/>
            </a:pPr>
            <a:r>
              <a:rPr lang="el-GR" sz="2400" dirty="0">
                <a:latin typeface="Arial Black" panose="020B0A04020102020204" pitchFamily="34" charset="0"/>
              </a:rPr>
              <a:t>Εστιάζει στην ποσότητα των ιδεών</a:t>
            </a:r>
            <a:r>
              <a:rPr lang="en-US" sz="2400" dirty="0">
                <a:latin typeface="Arial Black" panose="020B0A04020102020204" pitchFamily="34" charset="0"/>
              </a:rPr>
              <a:t>.</a:t>
            </a:r>
          </a:p>
          <a:p>
            <a:pPr marL="982663" indent="-457200" algn="just">
              <a:lnSpc>
                <a:spcPct val="150000"/>
              </a:lnSpc>
              <a:spcBef>
                <a:spcPct val="0"/>
              </a:spcBef>
              <a:buFont typeface="Wingdings" panose="05000000000000000000" pitchFamily="2" charset="2"/>
              <a:buChar char="ü"/>
            </a:pPr>
            <a:r>
              <a:rPr lang="en-US" sz="2400" dirty="0">
                <a:latin typeface="Arial Black" panose="020B0A04020102020204" pitchFamily="34" charset="0"/>
              </a:rPr>
              <a:t>H</a:t>
            </a:r>
            <a:r>
              <a:rPr lang="el-GR" sz="2400" dirty="0">
                <a:latin typeface="Arial Black" panose="020B0A04020102020204" pitchFamily="34" charset="0"/>
              </a:rPr>
              <a:t> ροή των ιδεών δεν πρέπει να παρεμποδίζεται από κριτική</a:t>
            </a:r>
            <a:r>
              <a:rPr lang="en-US" sz="2400" dirty="0">
                <a:latin typeface="Arial Black" panose="020B0A04020102020204" pitchFamily="34" charset="0"/>
              </a:rPr>
              <a:t>.</a:t>
            </a:r>
          </a:p>
          <a:p>
            <a:pPr marL="982663" indent="-457200" algn="just">
              <a:lnSpc>
                <a:spcPct val="150000"/>
              </a:lnSpc>
              <a:spcBef>
                <a:spcPct val="0"/>
              </a:spcBef>
              <a:buFont typeface="Wingdings" panose="05000000000000000000" pitchFamily="2" charset="2"/>
              <a:buChar char="ü"/>
            </a:pPr>
            <a:r>
              <a:rPr lang="el-GR" sz="2400" dirty="0">
                <a:latin typeface="Arial Black" panose="020B0A04020102020204" pitchFamily="34" charset="0"/>
              </a:rPr>
              <a:t>Οι ασυνήθιστες ιδέες είναι ευπρόσδεκτες</a:t>
            </a:r>
            <a:r>
              <a:rPr lang="en-US" sz="2400" dirty="0">
                <a:latin typeface="Arial Black" panose="020B0A04020102020204" pitchFamily="34" charset="0"/>
              </a:rPr>
              <a:t>.</a:t>
            </a:r>
            <a:endParaRPr lang="el-GR" sz="2400" dirty="0">
              <a:latin typeface="Arial Black" panose="020B0A04020102020204" pitchFamily="34" charset="0"/>
            </a:endParaRPr>
          </a:p>
          <a:p>
            <a:pPr marL="982663" indent="-457200" algn="just">
              <a:lnSpc>
                <a:spcPct val="150000"/>
              </a:lnSpc>
              <a:spcBef>
                <a:spcPct val="0"/>
              </a:spcBef>
              <a:buFont typeface="Wingdings" panose="05000000000000000000" pitchFamily="2" charset="2"/>
              <a:buChar char="ü"/>
            </a:pPr>
            <a:r>
              <a:rPr lang="el-GR" sz="2400" dirty="0">
                <a:latin typeface="Arial Black" panose="020B0A04020102020204" pitchFamily="34" charset="0"/>
              </a:rPr>
              <a:t>Πολλές καλές ιδέες μπορούν να συνδυαστούν και να σχηματίσουν μια πολύ καλύτερη ιδέα</a:t>
            </a:r>
            <a:r>
              <a:rPr lang="en-US" sz="2400" dirty="0">
                <a:latin typeface="Arial Black" panose="020B0A04020102020204" pitchFamily="34" charset="0"/>
              </a:rPr>
              <a:t>.</a:t>
            </a:r>
          </a:p>
        </p:txBody>
      </p:sp>
      <p:sp>
        <p:nvSpPr>
          <p:cNvPr id="8" name="TextBox 2"/>
          <p:cNvSpPr txBox="1"/>
          <p:nvPr/>
        </p:nvSpPr>
        <p:spPr>
          <a:xfrm>
            <a:off x="360147" y="470398"/>
            <a:ext cx="11069853" cy="1846659"/>
          </a:xfrm>
          <a:prstGeom prst="rect">
            <a:avLst/>
          </a:prstGeom>
        </p:spPr>
        <p:txBody>
          <a:bodyPr wrap="square" lIns="0" tIns="0" rIns="0" bIns="0" rtlCol="0" anchor="t">
            <a:spAutoFit/>
          </a:bodyPr>
          <a:lstStyle/>
          <a:p>
            <a:r>
              <a:rPr lang="en-US" sz="6000" dirty="0">
                <a:solidFill>
                  <a:srgbClr val="3727EB"/>
                </a:solidFill>
                <a:latin typeface="Arial Black" panose="020B0A04020102020204" pitchFamily="34" charset="0"/>
              </a:rPr>
              <a:t>Tip1:</a:t>
            </a:r>
          </a:p>
          <a:p>
            <a:r>
              <a:rPr lang="el-GR" sz="6000" dirty="0" err="1">
                <a:solidFill>
                  <a:srgbClr val="3727EB"/>
                </a:solidFill>
                <a:latin typeface="Arial Black" panose="020B0A04020102020204" pitchFamily="34" charset="0"/>
              </a:rPr>
              <a:t>Brain</a:t>
            </a:r>
            <a:r>
              <a:rPr lang="el-GR" sz="6000" dirty="0">
                <a:solidFill>
                  <a:srgbClr val="3727EB"/>
                </a:solidFill>
                <a:latin typeface="Arial Black" panose="020B0A04020102020204" pitchFamily="34" charset="0"/>
              </a:rPr>
              <a:t> </a:t>
            </a:r>
            <a:r>
              <a:rPr lang="el-GR" sz="6000" dirty="0" err="1">
                <a:solidFill>
                  <a:srgbClr val="3727EB"/>
                </a:solidFill>
                <a:latin typeface="Arial Black" panose="020B0A04020102020204" pitchFamily="34" charset="0"/>
              </a:rPr>
              <a:t>Storming</a:t>
            </a:r>
            <a:endParaRPr lang="en-US" sz="6000" dirty="0">
              <a:solidFill>
                <a:srgbClr val="3727EB"/>
              </a:solidFill>
              <a:latin typeface="Arial Black" panose="020B0A04020102020204" pitchFamily="34" charset="0"/>
            </a:endParaRPr>
          </a:p>
        </p:txBody>
      </p:sp>
      <p:pic>
        <p:nvPicPr>
          <p:cNvPr id="4100" name="Picture 4" descr="Does Group Brainstorming Work - Tips to Creative Brainstormi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048309" y="2953294"/>
            <a:ext cx="6239691" cy="3933826"/>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a:extLst>
              <a:ext uri="{FF2B5EF4-FFF2-40B4-BE49-F238E27FC236}">
                <a16:creationId xmlns:a16="http://schemas.microsoft.com/office/drawing/2014/main" id="{57A5993B-59CA-4CDC-9820-07B722778829}"/>
              </a:ext>
            </a:extLst>
          </p:cNvPr>
          <p:cNvPicPr>
            <a:picLocks noChangeAspect="1"/>
          </p:cNvPicPr>
          <p:nvPr/>
        </p:nvPicPr>
        <p:blipFill>
          <a:blip r:embed="rId3"/>
          <a:stretch>
            <a:fillRect/>
          </a:stretch>
        </p:blipFill>
        <p:spPr>
          <a:xfrm>
            <a:off x="15353731" y="0"/>
            <a:ext cx="2971800" cy="13286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sp>
        <p:nvSpPr>
          <p:cNvPr id="6" name="Ορθογώνιο 5"/>
          <p:cNvSpPr/>
          <p:nvPr/>
        </p:nvSpPr>
        <p:spPr>
          <a:xfrm>
            <a:off x="-143691" y="-33746"/>
            <a:ext cx="12192000" cy="10401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Picture 2" descr="2010 Rural Small Business Trends - Small Business Trends"/>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048309" y="2933700"/>
            <a:ext cx="6248400" cy="47468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355597" y="2317057"/>
            <a:ext cx="11450853" cy="7056996"/>
          </a:xfrm>
          <a:prstGeom prst="rect">
            <a:avLst/>
          </a:prstGeom>
        </p:spPr>
        <p:txBody>
          <a:bodyPr wrap="square" lIns="0" tIns="0" rIns="0" bIns="0" rtlCol="0" anchor="t">
            <a:spAutoFit/>
          </a:bodyPr>
          <a:lstStyle/>
          <a:p>
            <a:pPr marL="457200" indent="-457200" algn="just">
              <a:lnSpc>
                <a:spcPct val="150000"/>
              </a:lnSpc>
              <a:spcBef>
                <a:spcPct val="0"/>
              </a:spcBef>
              <a:buFont typeface="Wingdings" panose="05000000000000000000" pitchFamily="2" charset="2"/>
              <a:buChar char="ü"/>
            </a:pPr>
            <a:r>
              <a:rPr lang="en-US" sz="2200" dirty="0">
                <a:latin typeface="Arial Black" panose="020B0A04020102020204" pitchFamily="34" charset="0"/>
              </a:rPr>
              <a:t>“</a:t>
            </a:r>
            <a:r>
              <a:rPr lang="el-GR" sz="2200" dirty="0">
                <a:latin typeface="Arial Black" panose="020B0A04020102020204" pitchFamily="34" charset="0"/>
              </a:rPr>
              <a:t>Πλάγια σκέψη</a:t>
            </a:r>
            <a:r>
              <a:rPr lang="en-US" sz="2200" dirty="0">
                <a:latin typeface="Arial Black" panose="020B0A04020102020204" pitchFamily="34" charset="0"/>
              </a:rPr>
              <a:t>”</a:t>
            </a:r>
            <a:r>
              <a:rPr lang="el-GR" sz="2200" dirty="0">
                <a:latin typeface="Arial Black" panose="020B0A04020102020204" pitchFamily="34" charset="0"/>
              </a:rPr>
              <a:t> είναι η ικανότητα κάποιου να σκέπτεται δημιουργικά, και να χρησιμοποιεί την έμπνευση και την φαντασία του για την παραγωγή νέων ιδεών και την επίλυση προβλημάτων, προσεγγίζοντάς τα από διαφορετικές οπτικές γωνιές.</a:t>
            </a:r>
            <a:endParaRPr lang="en-US"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endParaRPr lang="el-GR"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r>
              <a:rPr lang="el-GR" sz="2200" dirty="0">
                <a:latin typeface="Arial Black" panose="020B0A04020102020204" pitchFamily="34" charset="0"/>
              </a:rPr>
              <a:t>Η πλάγια σκέψη, σε αντίθεση με την κάθετη σκέψη που καλλιεργεί την επιλογή ενός τρόπου λύσης, απαιτεί πολλά ερωτηματικά, αμφισβήτηση, απόρριψη του προφανούς, απομάκρυνση από τις προκαταλήψεις και τις έμμονες ιδέες, κατάργηση των στεγανών και επιλογή πολλαπλών εναλλακτικών λύσεων.</a:t>
            </a:r>
            <a:endParaRPr lang="en-US"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endParaRPr lang="el-GR"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r>
              <a:rPr lang="el-GR" sz="2200" dirty="0">
                <a:latin typeface="Arial Black" panose="020B0A04020102020204" pitchFamily="34" charset="0"/>
              </a:rPr>
              <a:t>Συχνά χρησιμοποιείται η έκφραση “</a:t>
            </a:r>
            <a:r>
              <a:rPr lang="el-GR" sz="2200" dirty="0" err="1">
                <a:latin typeface="Arial Black" panose="020B0A04020102020204" pitchFamily="34" charset="0"/>
              </a:rPr>
              <a:t>Thinking</a:t>
            </a:r>
            <a:r>
              <a:rPr lang="el-GR" sz="2200" dirty="0">
                <a:latin typeface="Arial Black" panose="020B0A04020102020204" pitchFamily="34" charset="0"/>
              </a:rPr>
              <a:t> </a:t>
            </a:r>
            <a:r>
              <a:rPr lang="el-GR" sz="2200" dirty="0" err="1">
                <a:latin typeface="Arial Black" panose="020B0A04020102020204" pitchFamily="34" charset="0"/>
              </a:rPr>
              <a:t>out</a:t>
            </a:r>
            <a:r>
              <a:rPr lang="el-GR" sz="2200" dirty="0">
                <a:latin typeface="Arial Black" panose="020B0A04020102020204" pitchFamily="34" charset="0"/>
              </a:rPr>
              <a:t> of the </a:t>
            </a:r>
            <a:r>
              <a:rPr lang="el-GR" sz="2200" dirty="0" err="1">
                <a:latin typeface="Arial Black" panose="020B0A04020102020204" pitchFamily="34" charset="0"/>
              </a:rPr>
              <a:t>Box</a:t>
            </a:r>
            <a:r>
              <a:rPr lang="el-GR" sz="2200" dirty="0">
                <a:latin typeface="Arial Black" panose="020B0A04020102020204" pitchFamily="34" charset="0"/>
              </a:rPr>
              <a:t>” λόγω του γνωστού </a:t>
            </a:r>
            <a:r>
              <a:rPr lang="el-GR" sz="2200" dirty="0" err="1">
                <a:latin typeface="Arial Black" panose="020B0A04020102020204" pitchFamily="34" charset="0"/>
              </a:rPr>
              <a:t>puzzle</a:t>
            </a:r>
            <a:r>
              <a:rPr lang="el-GR" sz="2200" dirty="0">
                <a:latin typeface="Arial Black" panose="020B0A04020102020204" pitchFamily="34" charset="0"/>
              </a:rPr>
              <a:t> «πως θα ενώσετε τις 9 κουκίδες ενός τετραγώνου με μια γραμμή που δεν τέμνεται σε οποιοδήποτε σημείο της».</a:t>
            </a:r>
            <a:endParaRPr lang="en-US" sz="2200" dirty="0">
              <a:latin typeface="Arial Black" panose="020B0A04020102020204" pitchFamily="34" charset="0"/>
            </a:endParaRPr>
          </a:p>
        </p:txBody>
      </p:sp>
      <p:sp>
        <p:nvSpPr>
          <p:cNvPr id="8" name="TextBox 2"/>
          <p:cNvSpPr txBox="1"/>
          <p:nvPr/>
        </p:nvSpPr>
        <p:spPr>
          <a:xfrm>
            <a:off x="360147" y="470398"/>
            <a:ext cx="11450853" cy="1846659"/>
          </a:xfrm>
          <a:prstGeom prst="rect">
            <a:avLst/>
          </a:prstGeom>
        </p:spPr>
        <p:txBody>
          <a:bodyPr wrap="square" lIns="0" tIns="0" rIns="0" bIns="0" rtlCol="0" anchor="t">
            <a:spAutoFit/>
          </a:bodyPr>
          <a:lstStyle/>
          <a:p>
            <a:r>
              <a:rPr lang="en-US" sz="6000" dirty="0">
                <a:solidFill>
                  <a:srgbClr val="3727EB"/>
                </a:solidFill>
                <a:latin typeface="Arial Black" panose="020B0A04020102020204" pitchFamily="34" charset="0"/>
              </a:rPr>
              <a:t>Tip2:</a:t>
            </a:r>
          </a:p>
          <a:p>
            <a:r>
              <a:rPr lang="en-US" sz="6000" dirty="0">
                <a:solidFill>
                  <a:srgbClr val="3727EB"/>
                </a:solidFill>
                <a:latin typeface="Arial Black" panose="020B0A04020102020204" pitchFamily="34" charset="0"/>
              </a:rPr>
              <a:t>Lateral Thinking</a:t>
            </a:r>
          </a:p>
        </p:txBody>
      </p:sp>
      <p:pic>
        <p:nvPicPr>
          <p:cNvPr id="9" name="Εικόνα 8">
            <a:extLst>
              <a:ext uri="{FF2B5EF4-FFF2-40B4-BE49-F238E27FC236}">
                <a16:creationId xmlns:a16="http://schemas.microsoft.com/office/drawing/2014/main" id="{BA90162E-DE9B-4249-B38A-A87F50267EC9}"/>
              </a:ext>
            </a:extLst>
          </p:cNvPr>
          <p:cNvPicPr>
            <a:picLocks noChangeAspect="1"/>
          </p:cNvPicPr>
          <p:nvPr/>
        </p:nvPicPr>
        <p:blipFill>
          <a:blip r:embed="rId3"/>
          <a:stretch>
            <a:fillRect/>
          </a:stretch>
        </p:blipFill>
        <p:spPr>
          <a:xfrm>
            <a:off x="15353731" y="0"/>
            <a:ext cx="2971800" cy="1328699"/>
          </a:xfrm>
          <a:prstGeom prst="rect">
            <a:avLst/>
          </a:prstGeom>
        </p:spPr>
      </p:pic>
    </p:spTree>
    <p:extLst>
      <p:ext uri="{BB962C8B-B14F-4D97-AF65-F5344CB8AC3E}">
        <p14:creationId xmlns:p14="http://schemas.microsoft.com/office/powerpoint/2010/main" val="1705201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1579</Words>
  <Application>Microsoft Office PowerPoint</Application>
  <PresentationFormat>Προσαρμογή</PresentationFormat>
  <Paragraphs>183</Paragraphs>
  <Slides>18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Calibri</vt:lpstr>
      <vt:lpstr>Arial Black</vt:lpstr>
      <vt:lpstr>Roboto Mono Regular</vt:lpstr>
      <vt:lpstr>Arial</vt:lpstr>
      <vt:lpstr>Wingdings</vt:lpstr>
      <vt:lpstr>Muli Bold</vt:lpstr>
      <vt:lpstr>Muli Bold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erx554</dc:creator>
  <cp:lastModifiedBy>erx588</cp:lastModifiedBy>
  <cp:revision>55</cp:revision>
  <dcterms:created xsi:type="dcterms:W3CDTF">2006-08-16T00:00:00Z</dcterms:created>
  <dcterms:modified xsi:type="dcterms:W3CDTF">2021-05-14T12:22:24Z</dcterms:modified>
  <dc:identifier>DAETj7oSmgQ</dc:identifier>
</cp:coreProperties>
</file>