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9926638" cy="6797675"/>
  <p:embeddedFontLst>
    <p:embeddedFont>
      <p:font typeface="Arimo Bold" panose="020B0604020202020204" charset="0"/>
      <p:regular r:id="rId16"/>
    </p:embeddedFont>
    <p:embeddedFont>
      <p:font typeface="Calibri" panose="020F0502020204030204" pitchFamily="34" charset="0"/>
      <p:regular r:id="rId17"/>
      <p:bold r:id="rId18"/>
      <p:italic r:id="rId19"/>
      <p:boldItalic r:id="rId20"/>
    </p:embeddedFont>
    <p:embeddedFont>
      <p:font typeface="Glacial Indifference" panose="020B0604020202020204" charset="0"/>
      <p:regular r:id="rId21"/>
    </p:embeddedFont>
    <p:embeddedFont>
      <p:font typeface="Glacial Indifference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6491" autoAdjust="0"/>
  </p:normalViewPr>
  <p:slideViewPr>
    <p:cSldViewPr>
      <p:cViewPr varScale="1">
        <p:scale>
          <a:sx n="59" d="100"/>
          <a:sy n="59" d="100"/>
        </p:scale>
        <p:origin x="146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1088E664-B3DC-44D7-B37A-40BBA579381F}" type="datetimeFigureOut">
              <a:rPr lang="el-GR" smtClean="0"/>
              <a:t>13/1/2021</a:t>
            </a:fld>
            <a:endParaRPr lang="el-GR"/>
          </a:p>
        </p:txBody>
      </p:sp>
      <p:sp>
        <p:nvSpPr>
          <p:cNvPr id="4" name="Θέση εικόνας διαφάνειας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66B51997-9612-4457-B80E-47D028989CD5}" type="slidenum">
              <a:rPr lang="el-GR" smtClean="0"/>
              <a:t>‹#›</a:t>
            </a:fld>
            <a:endParaRPr lang="el-GR"/>
          </a:p>
        </p:txBody>
      </p:sp>
    </p:spTree>
    <p:extLst>
      <p:ext uri="{BB962C8B-B14F-4D97-AF65-F5344CB8AC3E}">
        <p14:creationId xmlns:p14="http://schemas.microsoft.com/office/powerpoint/2010/main" val="69096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1</a:t>
            </a:fld>
            <a:endParaRPr lang="el-GR"/>
          </a:p>
        </p:txBody>
      </p:sp>
    </p:spTree>
    <p:extLst>
      <p:ext uri="{BB962C8B-B14F-4D97-AF65-F5344CB8AC3E}">
        <p14:creationId xmlns:p14="http://schemas.microsoft.com/office/powerpoint/2010/main" val="4092134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10</a:t>
            </a:fld>
            <a:endParaRPr lang="el-GR"/>
          </a:p>
        </p:txBody>
      </p:sp>
    </p:spTree>
    <p:extLst>
      <p:ext uri="{BB962C8B-B14F-4D97-AF65-F5344CB8AC3E}">
        <p14:creationId xmlns:p14="http://schemas.microsoft.com/office/powerpoint/2010/main" val="2067225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l-GR" sz="1200" kern="1200" dirty="0">
                <a:solidFill>
                  <a:schemeClr val="tx1"/>
                </a:solidFill>
                <a:effectLst/>
                <a:latin typeface="+mn-lt"/>
                <a:ea typeface="+mn-ea"/>
                <a:cs typeface="+mn-cs"/>
              </a:rPr>
              <a:t>Η ανάπτυξη διεθνών δικτύων από τοπικές αγροτικές επιχειρήσεις προσφέρει μεγαλύτερη μακροπρόθεσμη ανθεκτικότητα από τις άμεσες ξένες επενδύσεις. Πολλές αγροτικές επιχειρήσεις ασχολούνται με τη διεθνή δικτύωση, αλλά η έκταση της διεθνοποίησης ποικίλλει μεταξύ των περιφερειών. Οι </a:t>
            </a:r>
            <a:r>
              <a:rPr lang="en-US" sz="1200"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δημιουργοί δικτύων</a:t>
            </a:r>
            <a:r>
              <a:rPr lang="en-US" sz="1200"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μπορούν να βοηθήσουν στην ανάπτυξη της ικανότητας των αγροτικών επιχειρήσεων και να τις συνδέσουν με διεθνή δίκτυα.</a:t>
            </a: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Η έρευνα DERREG αποκαλύπτει υψηλό βαθμό κινητικότητας διεθνών μεταναστών προς, από και μέσω αγροτικών περιοχών, αλλά οι δυνατότητές τους να συμβάλουν στην περιφερειακή ανάπτυξη έχουν </a:t>
            </a:r>
            <a:r>
              <a:rPr lang="el-GR" sz="1200" kern="1200" dirty="0" err="1">
                <a:solidFill>
                  <a:schemeClr val="tx1"/>
                </a:solidFill>
                <a:effectLst/>
                <a:latin typeface="+mn-lt"/>
                <a:ea typeface="+mn-ea"/>
                <a:cs typeface="+mn-cs"/>
              </a:rPr>
              <a:t>παραμεληθεί</a:t>
            </a:r>
            <a:r>
              <a:rPr lang="el-GR" sz="1200" kern="1200" dirty="0">
                <a:solidFill>
                  <a:schemeClr val="tx1"/>
                </a:solidFill>
                <a:effectLst/>
                <a:latin typeface="+mn-lt"/>
                <a:ea typeface="+mn-ea"/>
                <a:cs typeface="+mn-cs"/>
              </a:rPr>
              <a:t> σε μεγάλο βαθμό. Οι πρωτοβουλίες για την προώθηση της επιχειρηματικότητας μεταξύ των μεταναστών μπορούν να βοηθήσουν στην αξιοποίηση αυτού του δυναμικού.</a:t>
            </a:r>
          </a:p>
          <a:p>
            <a:pPr marL="171450" indent="-171450">
              <a:buFont typeface="Arial" panose="020B0604020202020204" pitchFamily="34" charset="0"/>
              <a:buChar char="•"/>
            </a:pPr>
            <a:r>
              <a:rPr lang="el-GR" sz="1200" kern="1200" dirty="0">
                <a:solidFill>
                  <a:schemeClr val="tx1"/>
                </a:solidFill>
                <a:effectLst/>
                <a:latin typeface="+mn-lt"/>
                <a:ea typeface="+mn-ea"/>
                <a:cs typeface="+mn-cs"/>
              </a:rPr>
              <a:t>Τα έργα αειφόρου ανάπτυξης έχουν ενσωματωθεί σε στρατηγικές περιφερειακής ανάπτυξης, αλλά η εφαρμογή τους μπορεί να αμφισβητηθεί. Οι πρωτοβουλίες οικονομίας πρέπει να είναι κατάλληλες για περιφερειακά πλαίσια και να αναπτυχθούν μέσω μεθόδων χωρίς αποκλεισμούς για την οικοδόμηση συναίνεσης.</a:t>
            </a: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Η κοινή συνεργασία της δημόσιας διοίκησης, των ινστιτούτων γνώσεων και των περιφερειακών ομάδων και ατόμων μπορεί να αυξήσει την ικανότητα για πρωτοβουλίες ανάπτυξης βάσης μέσω ασκήσεων προβληματισμού, μάθησης και καθορισμού προτεραιοτήτων. Απαιτούνται κατάλληλες οργανωτικές ρυθμίσεις και πόροι για να διασφαλιστεί ότι αυτές οι παρεμβάσεις είναι αποτελεσματικές.</a:t>
            </a:r>
            <a:endParaRPr lang="el-GR" dirty="0"/>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11</a:t>
            </a:fld>
            <a:endParaRPr lang="el-GR"/>
          </a:p>
        </p:txBody>
      </p:sp>
    </p:spTree>
    <p:extLst>
      <p:ext uri="{BB962C8B-B14F-4D97-AF65-F5344CB8AC3E}">
        <p14:creationId xmlns:p14="http://schemas.microsoft.com/office/powerpoint/2010/main" val="258517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12</a:t>
            </a:fld>
            <a:endParaRPr lang="el-GR"/>
          </a:p>
        </p:txBody>
      </p:sp>
    </p:spTree>
    <p:extLst>
      <p:ext uri="{BB962C8B-B14F-4D97-AF65-F5344CB8AC3E}">
        <p14:creationId xmlns:p14="http://schemas.microsoft.com/office/powerpoint/2010/main" val="273918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13</a:t>
            </a:fld>
            <a:endParaRPr lang="el-GR"/>
          </a:p>
        </p:txBody>
      </p:sp>
    </p:spTree>
    <p:extLst>
      <p:ext uri="{BB962C8B-B14F-4D97-AF65-F5344CB8AC3E}">
        <p14:creationId xmlns:p14="http://schemas.microsoft.com/office/powerpoint/2010/main" val="2191064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2</a:t>
            </a:fld>
            <a:endParaRPr lang="el-GR"/>
          </a:p>
        </p:txBody>
      </p:sp>
    </p:spTree>
    <p:extLst>
      <p:ext uri="{BB962C8B-B14F-4D97-AF65-F5344CB8AC3E}">
        <p14:creationId xmlns:p14="http://schemas.microsoft.com/office/powerpoint/2010/main" val="387935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3</a:t>
            </a:fld>
            <a:endParaRPr lang="el-GR"/>
          </a:p>
        </p:txBody>
      </p:sp>
    </p:spTree>
    <p:extLst>
      <p:ext uri="{BB962C8B-B14F-4D97-AF65-F5344CB8AC3E}">
        <p14:creationId xmlns:p14="http://schemas.microsoft.com/office/powerpoint/2010/main" val="3789039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4</a:t>
            </a:fld>
            <a:endParaRPr lang="el-GR"/>
          </a:p>
        </p:txBody>
      </p:sp>
    </p:spTree>
    <p:extLst>
      <p:ext uri="{BB962C8B-B14F-4D97-AF65-F5344CB8AC3E}">
        <p14:creationId xmlns:p14="http://schemas.microsoft.com/office/powerpoint/2010/main" val="259522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5</a:t>
            </a:fld>
            <a:endParaRPr lang="el-GR"/>
          </a:p>
        </p:txBody>
      </p:sp>
    </p:spTree>
    <p:extLst>
      <p:ext uri="{BB962C8B-B14F-4D97-AF65-F5344CB8AC3E}">
        <p14:creationId xmlns:p14="http://schemas.microsoft.com/office/powerpoint/2010/main" val="367665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6</a:t>
            </a:fld>
            <a:endParaRPr lang="el-GR"/>
          </a:p>
        </p:txBody>
      </p:sp>
    </p:spTree>
    <p:extLst>
      <p:ext uri="{BB962C8B-B14F-4D97-AF65-F5344CB8AC3E}">
        <p14:creationId xmlns:p14="http://schemas.microsoft.com/office/powerpoint/2010/main" val="78202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7</a:t>
            </a:fld>
            <a:endParaRPr lang="el-GR"/>
          </a:p>
        </p:txBody>
      </p:sp>
    </p:spTree>
    <p:extLst>
      <p:ext uri="{BB962C8B-B14F-4D97-AF65-F5344CB8AC3E}">
        <p14:creationId xmlns:p14="http://schemas.microsoft.com/office/powerpoint/2010/main" val="165136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8</a:t>
            </a:fld>
            <a:endParaRPr lang="el-GR"/>
          </a:p>
        </p:txBody>
      </p:sp>
    </p:spTree>
    <p:extLst>
      <p:ext uri="{BB962C8B-B14F-4D97-AF65-F5344CB8AC3E}">
        <p14:creationId xmlns:p14="http://schemas.microsoft.com/office/powerpoint/2010/main" val="1674495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ικανότητα των τοπικών παραγόντων να ανταποκρίνονται στην παγκοσμιοποίηση περιορίζεται ή καθίσταται δυνατή από τη γεωγραφική θέση, τις εθνικές και τοπικές κυβερνητικές πολιτικές πρόσβαση σε κεφάλαια χρηματοδότησης, φυσικό περιβάλλον, οικονομική δομή και νομικό πλαίσιο.</a:t>
            </a:r>
          </a:p>
        </p:txBody>
      </p:sp>
      <p:sp>
        <p:nvSpPr>
          <p:cNvPr id="4" name="Θέση αριθμού διαφάνειας 3"/>
          <p:cNvSpPr>
            <a:spLocks noGrp="1"/>
          </p:cNvSpPr>
          <p:nvPr>
            <p:ph type="sldNum" sz="quarter" idx="5"/>
          </p:nvPr>
        </p:nvSpPr>
        <p:spPr/>
        <p:txBody>
          <a:bodyPr/>
          <a:lstStyle/>
          <a:p>
            <a:fld id="{66B51997-9612-4457-B80E-47D028989CD5}" type="slidenum">
              <a:rPr lang="el-GR" smtClean="0"/>
              <a:t>9</a:t>
            </a:fld>
            <a:endParaRPr lang="el-GR"/>
          </a:p>
        </p:txBody>
      </p:sp>
    </p:spTree>
    <p:extLst>
      <p:ext uri="{BB962C8B-B14F-4D97-AF65-F5344CB8AC3E}">
        <p14:creationId xmlns:p14="http://schemas.microsoft.com/office/powerpoint/2010/main" val="244057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sp>
        <p:nvSpPr>
          <p:cNvPr id="2" name="AutoShape 2"/>
          <p:cNvSpPr/>
          <p:nvPr/>
        </p:nvSpPr>
        <p:spPr>
          <a:xfrm>
            <a:off x="699278" y="1230849"/>
            <a:ext cx="6737011" cy="4687216"/>
          </a:xfrm>
          <a:prstGeom prst="rect">
            <a:avLst/>
          </a:prstGeom>
          <a:solidFill>
            <a:srgbClr val="F9FFFF"/>
          </a:solidFill>
        </p:spPr>
      </p:sp>
      <p:grpSp>
        <p:nvGrpSpPr>
          <p:cNvPr id="3" name="Group 3"/>
          <p:cNvGrpSpPr/>
          <p:nvPr/>
        </p:nvGrpSpPr>
        <p:grpSpPr>
          <a:xfrm rot="5400000">
            <a:off x="-5471" y="-41747"/>
            <a:ext cx="6839052" cy="6828110"/>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67BE"/>
            </a:solidFill>
          </p:spPr>
        </p:sp>
      </p:grpSp>
      <p:grpSp>
        <p:nvGrpSpPr>
          <p:cNvPr id="5" name="Group 5"/>
          <p:cNvGrpSpPr/>
          <p:nvPr/>
        </p:nvGrpSpPr>
        <p:grpSpPr>
          <a:xfrm>
            <a:off x="4536796" y="1836738"/>
            <a:ext cx="7019505" cy="2326103"/>
            <a:chOff x="0" y="0"/>
            <a:chExt cx="9359340" cy="3101471"/>
          </a:xfrm>
        </p:grpSpPr>
        <p:pic>
          <p:nvPicPr>
            <p:cNvPr id="6" name="Picture 6"/>
            <p:cNvPicPr>
              <a:picLocks noChangeAspect="1"/>
            </p:cNvPicPr>
            <p:nvPr/>
          </p:nvPicPr>
          <p:blipFill>
            <a:blip r:embed="rId3"/>
            <a:srcRect/>
            <a:stretch>
              <a:fillRect/>
            </a:stretch>
          </p:blipFill>
          <p:spPr>
            <a:xfrm>
              <a:off x="0" y="0"/>
              <a:ext cx="9359340" cy="795544"/>
            </a:xfrm>
            <a:prstGeom prst="rect">
              <a:avLst/>
            </a:prstGeom>
          </p:spPr>
        </p:pic>
        <p:pic>
          <p:nvPicPr>
            <p:cNvPr id="7" name="Picture 7"/>
            <p:cNvPicPr>
              <a:picLocks noChangeAspect="1"/>
            </p:cNvPicPr>
            <p:nvPr/>
          </p:nvPicPr>
          <p:blipFill>
            <a:blip r:embed="rId3"/>
            <a:srcRect/>
            <a:stretch>
              <a:fillRect/>
            </a:stretch>
          </p:blipFill>
          <p:spPr>
            <a:xfrm>
              <a:off x="0" y="795544"/>
              <a:ext cx="9359340" cy="795544"/>
            </a:xfrm>
            <a:prstGeom prst="rect">
              <a:avLst/>
            </a:prstGeom>
          </p:spPr>
        </p:pic>
        <p:pic>
          <p:nvPicPr>
            <p:cNvPr id="8" name="Picture 8"/>
            <p:cNvPicPr>
              <a:picLocks noChangeAspect="1"/>
            </p:cNvPicPr>
            <p:nvPr/>
          </p:nvPicPr>
          <p:blipFill>
            <a:blip r:embed="rId3"/>
            <a:srcRect/>
            <a:stretch>
              <a:fillRect/>
            </a:stretch>
          </p:blipFill>
          <p:spPr>
            <a:xfrm>
              <a:off x="0" y="1510383"/>
              <a:ext cx="9359340" cy="795544"/>
            </a:xfrm>
            <a:prstGeom prst="rect">
              <a:avLst/>
            </a:prstGeom>
          </p:spPr>
        </p:pic>
        <p:pic>
          <p:nvPicPr>
            <p:cNvPr id="9" name="Picture 9"/>
            <p:cNvPicPr>
              <a:picLocks noChangeAspect="1"/>
            </p:cNvPicPr>
            <p:nvPr/>
          </p:nvPicPr>
          <p:blipFill>
            <a:blip r:embed="rId3"/>
            <a:srcRect/>
            <a:stretch>
              <a:fillRect/>
            </a:stretch>
          </p:blipFill>
          <p:spPr>
            <a:xfrm>
              <a:off x="0" y="2305927"/>
              <a:ext cx="9359340" cy="795544"/>
            </a:xfrm>
            <a:prstGeom prst="rect">
              <a:avLst/>
            </a:prstGeom>
          </p:spPr>
        </p:pic>
      </p:grpSp>
      <p:pic>
        <p:nvPicPr>
          <p:cNvPr id="10" name="Picture 10"/>
          <p:cNvPicPr>
            <a:picLocks noChangeAspect="1"/>
          </p:cNvPicPr>
          <p:nvPr/>
        </p:nvPicPr>
        <p:blipFill>
          <a:blip r:embed="rId4"/>
          <a:srcRect/>
          <a:stretch>
            <a:fillRect/>
          </a:stretch>
        </p:blipFill>
        <p:spPr>
          <a:xfrm>
            <a:off x="116277" y="9165755"/>
            <a:ext cx="3297778" cy="1121245"/>
          </a:xfrm>
          <a:prstGeom prst="rect">
            <a:avLst/>
          </a:prstGeom>
        </p:spPr>
      </p:pic>
      <p:sp>
        <p:nvSpPr>
          <p:cNvPr id="12" name="TextBox 12"/>
          <p:cNvSpPr txBox="1"/>
          <p:nvPr/>
        </p:nvSpPr>
        <p:spPr>
          <a:xfrm>
            <a:off x="4067783" y="4362866"/>
            <a:ext cx="13848666" cy="4223657"/>
          </a:xfrm>
          <a:prstGeom prst="rect">
            <a:avLst/>
          </a:prstGeom>
        </p:spPr>
        <p:txBody>
          <a:bodyPr lIns="0" tIns="0" rIns="0" bIns="0" rtlCol="0" anchor="t">
            <a:spAutoFit/>
          </a:bodyPr>
          <a:lstStyle/>
          <a:p>
            <a:pPr algn="r">
              <a:lnSpc>
                <a:spcPts val="8108"/>
              </a:lnSpc>
            </a:pPr>
            <a:r>
              <a:rPr lang="en-US" sz="8535" spc="-85" dirty="0">
                <a:solidFill>
                  <a:srgbClr val="1867BE"/>
                </a:solidFill>
                <a:latin typeface="Glacial Indifference Bold"/>
              </a:rPr>
              <a:t>   </a:t>
            </a:r>
            <a:r>
              <a:rPr lang="el-GR" sz="8535" b="1" spc="-85" dirty="0">
                <a:solidFill>
                  <a:srgbClr val="1867BE"/>
                </a:solidFill>
                <a:latin typeface="Glacial Indifference Bold"/>
              </a:rPr>
              <a:t>Η ΠΑΓΚΟΣΜΙΟΠΟΙΗΣΗ ΚΑΙ ΟΙ ΣΥΝΕΠΕΙΕΣ ΤΗΣ ΓΙΑ ΤΙΣ ΜΜΕ ΣΤΗΝ ΕΥΡΩΠΑΙΚΗ ΥΠΑΙΘΡΟ</a:t>
            </a:r>
            <a:endParaRPr lang="en-US" sz="8535" b="1" spc="-85" dirty="0">
              <a:solidFill>
                <a:srgbClr val="1867BE"/>
              </a:solidFill>
              <a:latin typeface="Glacial Indifference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0275" b="40275"/>
          <a:stretch>
            <a:fillRect/>
          </a:stretch>
        </p:blipFill>
        <p:spPr>
          <a:xfrm>
            <a:off x="0" y="0"/>
            <a:ext cx="18288000" cy="2371928"/>
          </a:xfrm>
          <a:prstGeom prst="rect">
            <a:avLst/>
          </a:prstGeom>
        </p:spPr>
      </p:pic>
      <p:sp>
        <p:nvSpPr>
          <p:cNvPr id="3" name="TextBox 3"/>
          <p:cNvSpPr txBox="1"/>
          <p:nvPr/>
        </p:nvSpPr>
        <p:spPr>
          <a:xfrm>
            <a:off x="425180" y="214845"/>
            <a:ext cx="12071620" cy="2067874"/>
          </a:xfrm>
          <a:prstGeom prst="rect">
            <a:avLst/>
          </a:prstGeom>
        </p:spPr>
        <p:txBody>
          <a:bodyPr wrap="square" lIns="0" tIns="0" rIns="0" bIns="0" rtlCol="0" anchor="t">
            <a:spAutoFit/>
          </a:bodyPr>
          <a:lstStyle/>
          <a:p>
            <a:pPr>
              <a:lnSpc>
                <a:spcPts val="17509"/>
              </a:lnSpc>
            </a:pPr>
            <a:r>
              <a:rPr lang="el-GR" sz="10000" spc="128" dirty="0">
                <a:solidFill>
                  <a:srgbClr val="1867BE"/>
                </a:solidFill>
                <a:latin typeface="Glacial Indifference Bold"/>
              </a:rPr>
              <a:t>ΣΥΜΠΕΡΑΣΜΑΤΑ</a:t>
            </a:r>
            <a:endParaRPr lang="en-US" sz="10000" spc="128" dirty="0">
              <a:solidFill>
                <a:srgbClr val="1867BE"/>
              </a:solidFill>
              <a:latin typeface="Glacial Indifference Bold"/>
            </a:endParaRPr>
          </a:p>
        </p:txBody>
      </p:sp>
      <p:sp>
        <p:nvSpPr>
          <p:cNvPr id="4" name="AutoShape 4"/>
          <p:cNvSpPr/>
          <p:nvPr/>
        </p:nvSpPr>
        <p:spPr>
          <a:xfrm>
            <a:off x="12882925" y="8516"/>
            <a:ext cx="5405075" cy="2363412"/>
          </a:xfrm>
          <a:prstGeom prst="rect">
            <a:avLst/>
          </a:prstGeom>
          <a:solidFill>
            <a:srgbClr val="1867BE"/>
          </a:solidFill>
        </p:spPr>
      </p:sp>
      <p:grpSp>
        <p:nvGrpSpPr>
          <p:cNvPr id="5" name="Group 5"/>
          <p:cNvGrpSpPr/>
          <p:nvPr/>
        </p:nvGrpSpPr>
        <p:grpSpPr>
          <a:xfrm>
            <a:off x="9801786" y="22913"/>
            <a:ext cx="7019505" cy="2326103"/>
            <a:chOff x="0" y="0"/>
            <a:chExt cx="9359340" cy="3101471"/>
          </a:xfrm>
        </p:grpSpPr>
        <p:pic>
          <p:nvPicPr>
            <p:cNvPr id="6" name="Picture 6"/>
            <p:cNvPicPr>
              <a:picLocks noChangeAspect="1"/>
            </p:cNvPicPr>
            <p:nvPr/>
          </p:nvPicPr>
          <p:blipFill>
            <a:blip r:embed="rId4"/>
            <a:srcRect/>
            <a:stretch>
              <a:fillRect/>
            </a:stretch>
          </p:blipFill>
          <p:spPr>
            <a:xfrm>
              <a:off x="0" y="0"/>
              <a:ext cx="9359340" cy="795544"/>
            </a:xfrm>
            <a:prstGeom prst="rect">
              <a:avLst/>
            </a:prstGeom>
          </p:spPr>
        </p:pic>
        <p:pic>
          <p:nvPicPr>
            <p:cNvPr id="7" name="Picture 7"/>
            <p:cNvPicPr>
              <a:picLocks noChangeAspect="1"/>
            </p:cNvPicPr>
            <p:nvPr/>
          </p:nvPicPr>
          <p:blipFill>
            <a:blip r:embed="rId4"/>
            <a:srcRect/>
            <a:stretch>
              <a:fillRect/>
            </a:stretch>
          </p:blipFill>
          <p:spPr>
            <a:xfrm>
              <a:off x="0" y="795544"/>
              <a:ext cx="9359340" cy="795544"/>
            </a:xfrm>
            <a:prstGeom prst="rect">
              <a:avLst/>
            </a:prstGeom>
          </p:spPr>
        </p:pic>
        <p:pic>
          <p:nvPicPr>
            <p:cNvPr id="8" name="Picture 8"/>
            <p:cNvPicPr>
              <a:picLocks noChangeAspect="1"/>
            </p:cNvPicPr>
            <p:nvPr/>
          </p:nvPicPr>
          <p:blipFill>
            <a:blip r:embed="rId4"/>
            <a:srcRect/>
            <a:stretch>
              <a:fillRect/>
            </a:stretch>
          </p:blipFill>
          <p:spPr>
            <a:xfrm>
              <a:off x="0" y="1510383"/>
              <a:ext cx="9359340" cy="795544"/>
            </a:xfrm>
            <a:prstGeom prst="rect">
              <a:avLst/>
            </a:prstGeom>
          </p:spPr>
        </p:pic>
        <p:pic>
          <p:nvPicPr>
            <p:cNvPr id="9" name="Picture 9"/>
            <p:cNvPicPr>
              <a:picLocks noChangeAspect="1"/>
            </p:cNvPicPr>
            <p:nvPr/>
          </p:nvPicPr>
          <p:blipFill>
            <a:blip r:embed="rId4"/>
            <a:srcRect/>
            <a:stretch>
              <a:fillRect/>
            </a:stretch>
          </p:blipFill>
          <p:spPr>
            <a:xfrm>
              <a:off x="0" y="2305927"/>
              <a:ext cx="9359340" cy="795544"/>
            </a:xfrm>
            <a:prstGeom prst="rect">
              <a:avLst/>
            </a:prstGeom>
          </p:spPr>
        </p:pic>
      </p:grpSp>
      <p:sp>
        <p:nvSpPr>
          <p:cNvPr id="10" name="TextBox 10"/>
          <p:cNvSpPr txBox="1"/>
          <p:nvPr/>
        </p:nvSpPr>
        <p:spPr>
          <a:xfrm>
            <a:off x="762000" y="2586773"/>
            <a:ext cx="16324233" cy="7602081"/>
          </a:xfrm>
          <a:prstGeom prst="rect">
            <a:avLst/>
          </a:prstGeom>
        </p:spPr>
        <p:txBody>
          <a:bodyPr lIns="0" tIns="0" rIns="0" bIns="0" rtlCol="0" anchor="t">
            <a:spAutoFit/>
          </a:bodyPr>
          <a:lstStyle/>
          <a:p>
            <a:pPr marL="515092" lvl="1" indent="-257546" algn="just">
              <a:buFont typeface="Arial"/>
              <a:buChar char="•"/>
            </a:pPr>
            <a:r>
              <a:rPr lang="el-GR" sz="2600" spc="31" dirty="0">
                <a:solidFill>
                  <a:srgbClr val="1867BE"/>
                </a:solidFill>
                <a:latin typeface="Glacial Indifference"/>
              </a:rPr>
              <a:t>Η παγκοσμιοποίηση αναδιαμορφώνει την αγροτική Ευρώπη και οι αγροτικές κοινότητες πρέπει να είναι εξοπλισμένες για να ανταποκριθούν</a:t>
            </a:r>
          </a:p>
          <a:p>
            <a:pPr marL="515092" lvl="1" indent="-257546" algn="just">
              <a:buFont typeface="Arial"/>
              <a:buChar char="•"/>
            </a:pPr>
            <a:endParaRPr lang="el-GR" sz="2600" spc="31" dirty="0">
              <a:solidFill>
                <a:srgbClr val="1867BE"/>
              </a:solidFill>
              <a:latin typeface="Glacial Indifference"/>
            </a:endParaRPr>
          </a:p>
          <a:p>
            <a:pPr marL="515092" lvl="1" indent="-257546" algn="just">
              <a:buFont typeface="Arial"/>
              <a:buChar char="•"/>
            </a:pPr>
            <a:r>
              <a:rPr lang="el-GR" sz="2600" spc="31" dirty="0">
                <a:solidFill>
                  <a:srgbClr val="1867BE"/>
                </a:solidFill>
                <a:latin typeface="Glacial Indifference"/>
              </a:rPr>
              <a:t>Οι διαδικασίες της παγκοσμιοποίησης σημαίνουν ότι οι αγροτικές περιοχές στην Ευρώπη εντάσσονται εντονότερα σε παγκόσμια δίκτυα από ό, τι υπήρξαν σε οποιοδήποτε σημείο της ιστορίας</a:t>
            </a:r>
          </a:p>
          <a:p>
            <a:pPr marL="515092" lvl="1" indent="-257546" algn="just">
              <a:buFont typeface="Arial"/>
              <a:buChar char="•"/>
            </a:pPr>
            <a:endParaRPr lang="el-GR" sz="2600" spc="31" dirty="0">
              <a:solidFill>
                <a:srgbClr val="1867BE"/>
              </a:solidFill>
              <a:latin typeface="Glacial Indifference"/>
            </a:endParaRPr>
          </a:p>
          <a:p>
            <a:pPr marL="515092" lvl="1" indent="-257546" algn="just">
              <a:buFont typeface="Arial"/>
              <a:buChar char="•"/>
            </a:pPr>
            <a:r>
              <a:rPr lang="el-GR" sz="2600" spc="31" dirty="0">
                <a:solidFill>
                  <a:srgbClr val="1867BE"/>
                </a:solidFill>
                <a:latin typeface="Glacial Indifference"/>
              </a:rPr>
              <a:t>Η οικονομία αυτής της αναδυόμενης παγκόσμιας υπαίθρου θα είναι πιο ποικιλόμορφη και δυναμική από ό, τι στο παρελθόν, και ο πληθυσμός πιο ποικίλος και ρευστός.</a:t>
            </a:r>
          </a:p>
          <a:p>
            <a:pPr marL="515092" lvl="1" indent="-257546" algn="just">
              <a:buFont typeface="Arial"/>
              <a:buChar char="•"/>
            </a:pPr>
            <a:endParaRPr lang="el-GR" sz="2600" spc="31" dirty="0">
              <a:solidFill>
                <a:srgbClr val="1867BE"/>
              </a:solidFill>
              <a:latin typeface="Glacial Indifference"/>
            </a:endParaRPr>
          </a:p>
          <a:p>
            <a:pPr marL="515092" lvl="1" indent="-257546" algn="just">
              <a:buFont typeface="Arial"/>
              <a:buChar char="•"/>
            </a:pPr>
            <a:r>
              <a:rPr lang="el-GR" sz="2600" spc="31" dirty="0">
                <a:solidFill>
                  <a:srgbClr val="1867BE"/>
                </a:solidFill>
                <a:latin typeface="Glacial Indifference"/>
              </a:rPr>
              <a:t>Η παγκοσμιοποίηση δεν πρέπει να θεωρηθεί μια ασταμάτητη δύναμη που επιβάλλει ομοιογένεια στις κουλτούρες/συνονθύλευμα της ευρωπαϊκής υπαίθρου.</a:t>
            </a:r>
          </a:p>
          <a:p>
            <a:pPr marL="515092" lvl="1" indent="-257546" algn="just">
              <a:buFont typeface="Arial"/>
              <a:buChar char="•"/>
            </a:pPr>
            <a:endParaRPr lang="el-GR" sz="2600" spc="31" dirty="0">
              <a:solidFill>
                <a:srgbClr val="1867BE"/>
              </a:solidFill>
              <a:latin typeface="Glacial Indifference"/>
            </a:endParaRPr>
          </a:p>
          <a:p>
            <a:pPr marL="515092" lvl="1" indent="-257546" algn="just">
              <a:buFont typeface="Arial"/>
              <a:buChar char="•"/>
            </a:pPr>
            <a:r>
              <a:rPr lang="el-GR" sz="2600" spc="31" dirty="0">
                <a:solidFill>
                  <a:srgbClr val="1867BE"/>
                </a:solidFill>
                <a:latin typeface="Glacial Indifference"/>
              </a:rPr>
              <a:t>Το παγκόσμιο καθρεφτίζεται στο τοπικό σε διαδικασίες διαπραγμάτευσης και υβριδισμού που περιλαμβάνουν τόσο τοπικούς όσο και μη τοπικούς φορείς.</a:t>
            </a:r>
          </a:p>
          <a:p>
            <a:pPr marL="515092" lvl="1" indent="-257546" algn="just">
              <a:buFont typeface="Arial"/>
              <a:buChar char="•"/>
            </a:pPr>
            <a:endParaRPr lang="el-GR" sz="2600" spc="31" dirty="0">
              <a:solidFill>
                <a:srgbClr val="1867BE"/>
              </a:solidFill>
              <a:latin typeface="Glacial Indifference"/>
            </a:endParaRPr>
          </a:p>
          <a:p>
            <a:pPr marL="515092" lvl="1" indent="-257546" algn="just">
              <a:buFont typeface="Arial"/>
              <a:buChar char="•"/>
            </a:pPr>
            <a:r>
              <a:rPr lang="el-GR" sz="2600" spc="31" dirty="0">
                <a:solidFill>
                  <a:srgbClr val="1867BE"/>
                </a:solidFill>
                <a:latin typeface="Glacial Indifference"/>
              </a:rPr>
              <a:t>Τα προγράμματα και οι πρωτοβουλίες αγροτικής ανάπτυξης μπορούν να κάνουν τη διαφορά - αλλά η υλοποίησή τους εξαρτάται από τους διαρθρωτικούς περιορισμούς και θέσεις των τοπικών αρχών.</a:t>
            </a:r>
            <a:endParaRPr lang="en-US" sz="2600" spc="31" dirty="0">
              <a:solidFill>
                <a:srgbClr val="1867BE"/>
              </a:solidFill>
              <a:latin typeface="Glacial Indifferenc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FFF"/>
        </a:solidFill>
        <a:effectLst/>
      </p:bgPr>
    </p:bg>
    <p:spTree>
      <p:nvGrpSpPr>
        <p:cNvPr id="1" name=""/>
        <p:cNvGrpSpPr/>
        <p:nvPr/>
      </p:nvGrpSpPr>
      <p:grpSpPr>
        <a:xfrm>
          <a:off x="0" y="0"/>
          <a:ext cx="0" cy="0"/>
          <a:chOff x="0" y="0"/>
          <a:chExt cx="0" cy="0"/>
        </a:xfrm>
      </p:grpSpPr>
      <p:sp>
        <p:nvSpPr>
          <p:cNvPr id="2" name="TextBox 2"/>
          <p:cNvSpPr txBox="1"/>
          <p:nvPr/>
        </p:nvSpPr>
        <p:spPr>
          <a:xfrm>
            <a:off x="1825757" y="938753"/>
            <a:ext cx="14065576" cy="5045677"/>
          </a:xfrm>
          <a:prstGeom prst="rect">
            <a:avLst/>
          </a:prstGeom>
        </p:spPr>
        <p:txBody>
          <a:bodyPr lIns="0" tIns="0" rIns="0" bIns="0" rtlCol="0" anchor="t">
            <a:spAutoFit/>
          </a:bodyPr>
          <a:lstStyle/>
          <a:p>
            <a:pPr algn="ctr">
              <a:lnSpc>
                <a:spcPts val="13297"/>
              </a:lnSpc>
            </a:pPr>
            <a:r>
              <a:rPr lang="en-US" sz="11081" spc="332" dirty="0">
                <a:solidFill>
                  <a:srgbClr val="1867BE"/>
                </a:solidFill>
                <a:latin typeface="Glacial Indifference Bold"/>
              </a:rPr>
              <a:t>   </a:t>
            </a:r>
            <a:r>
              <a:rPr lang="el-GR" sz="7000" b="1" spc="332" dirty="0">
                <a:solidFill>
                  <a:srgbClr val="1867BE"/>
                </a:solidFill>
                <a:latin typeface="Glacial Indifference Bold"/>
              </a:rPr>
              <a:t>4 Καίρια Σημεία</a:t>
            </a:r>
          </a:p>
          <a:p>
            <a:pPr algn="ctr">
              <a:lnSpc>
                <a:spcPts val="13297"/>
              </a:lnSpc>
            </a:pPr>
            <a:endParaRPr lang="el-GR" sz="7000" b="1" spc="332" dirty="0">
              <a:solidFill>
                <a:srgbClr val="1867BE"/>
              </a:solidFill>
              <a:latin typeface="Glacial Indifference Bold"/>
            </a:endParaRPr>
          </a:p>
          <a:p>
            <a:pPr algn="ctr">
              <a:lnSpc>
                <a:spcPts val="13297"/>
              </a:lnSpc>
            </a:pPr>
            <a:endParaRPr lang="en-US" sz="11081" spc="332" dirty="0">
              <a:solidFill>
                <a:srgbClr val="1867BE"/>
              </a:solidFill>
              <a:latin typeface="Glacial Indifference Bold"/>
            </a:endParaRPr>
          </a:p>
        </p:txBody>
      </p:sp>
      <p:sp>
        <p:nvSpPr>
          <p:cNvPr id="3" name="AutoShape 3"/>
          <p:cNvSpPr/>
          <p:nvPr/>
        </p:nvSpPr>
        <p:spPr>
          <a:xfrm>
            <a:off x="0" y="3158000"/>
            <a:ext cx="18288000" cy="7129000"/>
          </a:xfrm>
          <a:prstGeom prst="rect">
            <a:avLst/>
          </a:prstGeom>
          <a:solidFill>
            <a:srgbClr val="FFE3DE"/>
          </a:solidFill>
        </p:spPr>
      </p:sp>
      <p:grpSp>
        <p:nvGrpSpPr>
          <p:cNvPr id="4" name="Group 4"/>
          <p:cNvGrpSpPr/>
          <p:nvPr/>
        </p:nvGrpSpPr>
        <p:grpSpPr>
          <a:xfrm>
            <a:off x="342962" y="3158000"/>
            <a:ext cx="4086311" cy="7044178"/>
            <a:chOff x="0" y="0"/>
            <a:chExt cx="4975860" cy="8577627"/>
          </a:xfrm>
        </p:grpSpPr>
        <p:sp>
          <p:nvSpPr>
            <p:cNvPr id="5" name="Freeform 5"/>
            <p:cNvSpPr/>
            <p:nvPr/>
          </p:nvSpPr>
          <p:spPr>
            <a:xfrm>
              <a:off x="0" y="0"/>
              <a:ext cx="4975860" cy="8577627"/>
            </a:xfrm>
            <a:custGeom>
              <a:avLst/>
              <a:gdLst/>
              <a:ahLst/>
              <a:cxnLst/>
              <a:rect l="l" t="t" r="r" b="b"/>
              <a:pathLst>
                <a:path w="4975860" h="8577627">
                  <a:moveTo>
                    <a:pt x="4975860" y="0"/>
                  </a:moveTo>
                  <a:lnTo>
                    <a:pt x="4975860" y="7706406"/>
                  </a:lnTo>
                  <a:lnTo>
                    <a:pt x="2486660" y="8577627"/>
                  </a:lnTo>
                  <a:lnTo>
                    <a:pt x="0" y="7706406"/>
                  </a:lnTo>
                  <a:lnTo>
                    <a:pt x="1270" y="6990127"/>
                  </a:lnTo>
                  <a:lnTo>
                    <a:pt x="6350" y="2072313"/>
                  </a:lnTo>
                  <a:lnTo>
                    <a:pt x="0" y="0"/>
                  </a:lnTo>
                  <a:lnTo>
                    <a:pt x="4975860" y="0"/>
                  </a:lnTo>
                  <a:close/>
                </a:path>
              </a:pathLst>
            </a:custGeom>
            <a:solidFill>
              <a:srgbClr val="1867BE"/>
            </a:solidFill>
          </p:spPr>
        </p:sp>
      </p:grpSp>
      <p:sp>
        <p:nvSpPr>
          <p:cNvPr id="6" name="TextBox 6"/>
          <p:cNvSpPr txBox="1"/>
          <p:nvPr/>
        </p:nvSpPr>
        <p:spPr>
          <a:xfrm>
            <a:off x="342961" y="3765183"/>
            <a:ext cx="4086311" cy="4091826"/>
          </a:xfrm>
          <a:prstGeom prst="rect">
            <a:avLst/>
          </a:prstGeom>
        </p:spPr>
        <p:txBody>
          <a:bodyPr wrap="square" lIns="0" tIns="0" rIns="0" bIns="0" rtlCol="0" anchor="t">
            <a:spAutoFit/>
          </a:bodyPr>
          <a:lstStyle/>
          <a:p>
            <a:pPr algn="ctr">
              <a:lnSpc>
                <a:spcPts val="4620"/>
              </a:lnSpc>
            </a:pPr>
            <a:r>
              <a:rPr lang="el-GR" sz="2800" b="1" spc="156" dirty="0">
                <a:solidFill>
                  <a:srgbClr val="F9FFFF"/>
                </a:solidFill>
                <a:latin typeface="Glacial Indifference" panose="020B0604020202020204" charset="0"/>
              </a:rPr>
              <a:t>Οι ανθεκτικές απαντήσεις στην παγκοσμιοποίηση απαιτεί να υποστηρίζονται οι εγχώριες επιχειρήσεις</a:t>
            </a:r>
            <a:endParaRPr lang="en-US" sz="3000" b="1" spc="156" dirty="0">
              <a:solidFill>
                <a:srgbClr val="F9FFFF"/>
              </a:solidFill>
              <a:latin typeface="Glacial Indifference" panose="020B0604020202020204" charset="0"/>
            </a:endParaRPr>
          </a:p>
        </p:txBody>
      </p:sp>
      <p:sp>
        <p:nvSpPr>
          <p:cNvPr id="7" name="AutoShape 7"/>
          <p:cNvSpPr/>
          <p:nvPr/>
        </p:nvSpPr>
        <p:spPr>
          <a:xfrm>
            <a:off x="0" y="-59454"/>
            <a:ext cx="5603448" cy="1088154"/>
          </a:xfrm>
          <a:prstGeom prst="rect">
            <a:avLst/>
          </a:prstGeom>
          <a:solidFill>
            <a:srgbClr val="FFE3DE"/>
          </a:solidFill>
        </p:spPr>
      </p:sp>
      <p:grpSp>
        <p:nvGrpSpPr>
          <p:cNvPr id="8" name="Group 8"/>
          <p:cNvGrpSpPr/>
          <p:nvPr/>
        </p:nvGrpSpPr>
        <p:grpSpPr>
          <a:xfrm rot="-5400000">
            <a:off x="-708028" y="-2858697"/>
            <a:ext cx="7019505" cy="2326103"/>
            <a:chOff x="0" y="0"/>
            <a:chExt cx="9359340" cy="3101471"/>
          </a:xfrm>
        </p:grpSpPr>
        <p:pic>
          <p:nvPicPr>
            <p:cNvPr id="9" name="Picture 9"/>
            <p:cNvPicPr>
              <a:picLocks noChangeAspect="1"/>
            </p:cNvPicPr>
            <p:nvPr/>
          </p:nvPicPr>
          <p:blipFill>
            <a:blip r:embed="rId3"/>
            <a:srcRect/>
            <a:stretch>
              <a:fillRect/>
            </a:stretch>
          </p:blipFill>
          <p:spPr>
            <a:xfrm>
              <a:off x="0" y="0"/>
              <a:ext cx="9359340" cy="795544"/>
            </a:xfrm>
            <a:prstGeom prst="rect">
              <a:avLst/>
            </a:prstGeom>
          </p:spPr>
        </p:pic>
        <p:pic>
          <p:nvPicPr>
            <p:cNvPr id="10" name="Picture 10"/>
            <p:cNvPicPr>
              <a:picLocks noChangeAspect="1"/>
            </p:cNvPicPr>
            <p:nvPr/>
          </p:nvPicPr>
          <p:blipFill>
            <a:blip r:embed="rId3"/>
            <a:srcRect/>
            <a:stretch>
              <a:fillRect/>
            </a:stretch>
          </p:blipFill>
          <p:spPr>
            <a:xfrm>
              <a:off x="0" y="795544"/>
              <a:ext cx="9359340" cy="795544"/>
            </a:xfrm>
            <a:prstGeom prst="rect">
              <a:avLst/>
            </a:prstGeom>
          </p:spPr>
        </p:pic>
        <p:pic>
          <p:nvPicPr>
            <p:cNvPr id="11" name="Picture 11"/>
            <p:cNvPicPr>
              <a:picLocks noChangeAspect="1"/>
            </p:cNvPicPr>
            <p:nvPr/>
          </p:nvPicPr>
          <p:blipFill>
            <a:blip r:embed="rId3"/>
            <a:srcRect/>
            <a:stretch>
              <a:fillRect/>
            </a:stretch>
          </p:blipFill>
          <p:spPr>
            <a:xfrm>
              <a:off x="0" y="1510383"/>
              <a:ext cx="9359340" cy="795544"/>
            </a:xfrm>
            <a:prstGeom prst="rect">
              <a:avLst/>
            </a:prstGeom>
          </p:spPr>
        </p:pic>
        <p:pic>
          <p:nvPicPr>
            <p:cNvPr id="12" name="Picture 12"/>
            <p:cNvPicPr>
              <a:picLocks noChangeAspect="1"/>
            </p:cNvPicPr>
            <p:nvPr/>
          </p:nvPicPr>
          <p:blipFill>
            <a:blip r:embed="rId3"/>
            <a:srcRect/>
            <a:stretch>
              <a:fillRect/>
            </a:stretch>
          </p:blipFill>
          <p:spPr>
            <a:xfrm>
              <a:off x="0" y="2305927"/>
              <a:ext cx="9359340" cy="795544"/>
            </a:xfrm>
            <a:prstGeom prst="rect">
              <a:avLst/>
            </a:prstGeom>
          </p:spPr>
        </p:pic>
      </p:grpSp>
      <p:grpSp>
        <p:nvGrpSpPr>
          <p:cNvPr id="13" name="Group 13"/>
          <p:cNvGrpSpPr/>
          <p:nvPr/>
        </p:nvGrpSpPr>
        <p:grpSpPr>
          <a:xfrm>
            <a:off x="4772234" y="3158000"/>
            <a:ext cx="4086311" cy="7044178"/>
            <a:chOff x="0" y="0"/>
            <a:chExt cx="4975860" cy="8577627"/>
          </a:xfrm>
        </p:grpSpPr>
        <p:sp>
          <p:nvSpPr>
            <p:cNvPr id="14" name="Freeform 14"/>
            <p:cNvSpPr/>
            <p:nvPr/>
          </p:nvSpPr>
          <p:spPr>
            <a:xfrm>
              <a:off x="0" y="0"/>
              <a:ext cx="4975860" cy="8577627"/>
            </a:xfrm>
            <a:custGeom>
              <a:avLst/>
              <a:gdLst/>
              <a:ahLst/>
              <a:cxnLst/>
              <a:rect l="l" t="t" r="r" b="b"/>
              <a:pathLst>
                <a:path w="4975860" h="8577627">
                  <a:moveTo>
                    <a:pt x="4975860" y="0"/>
                  </a:moveTo>
                  <a:lnTo>
                    <a:pt x="4975860" y="7706406"/>
                  </a:lnTo>
                  <a:lnTo>
                    <a:pt x="2486660" y="8577627"/>
                  </a:lnTo>
                  <a:lnTo>
                    <a:pt x="0" y="7706406"/>
                  </a:lnTo>
                  <a:lnTo>
                    <a:pt x="1270" y="6990127"/>
                  </a:lnTo>
                  <a:lnTo>
                    <a:pt x="6350" y="2072313"/>
                  </a:lnTo>
                  <a:lnTo>
                    <a:pt x="0" y="0"/>
                  </a:lnTo>
                  <a:lnTo>
                    <a:pt x="4975860" y="0"/>
                  </a:lnTo>
                  <a:close/>
                </a:path>
              </a:pathLst>
            </a:custGeom>
            <a:solidFill>
              <a:srgbClr val="1867BE"/>
            </a:solidFill>
          </p:spPr>
        </p:sp>
      </p:grpSp>
      <p:sp>
        <p:nvSpPr>
          <p:cNvPr id="15" name="TextBox 15"/>
          <p:cNvSpPr txBox="1"/>
          <p:nvPr/>
        </p:nvSpPr>
        <p:spPr>
          <a:xfrm>
            <a:off x="4742436" y="3765183"/>
            <a:ext cx="4116109" cy="2902077"/>
          </a:xfrm>
          <a:prstGeom prst="rect">
            <a:avLst/>
          </a:prstGeom>
        </p:spPr>
        <p:txBody>
          <a:bodyPr wrap="square" lIns="0" tIns="0" rIns="0" bIns="0" rtlCol="0" anchor="t">
            <a:spAutoFit/>
          </a:bodyPr>
          <a:lstStyle/>
          <a:p>
            <a:pPr algn="ctr">
              <a:lnSpc>
                <a:spcPts val="4620"/>
              </a:lnSpc>
            </a:pPr>
            <a:r>
              <a:rPr lang="el-GR" sz="2600" b="1" spc="156" dirty="0">
                <a:solidFill>
                  <a:srgbClr val="F9FFFF"/>
                </a:solidFill>
                <a:latin typeface="Glacial Indifference" panose="020B0604020202020204" charset="0"/>
              </a:rPr>
              <a:t>Οι μεταναστευτικές τάσεις μπορούν να συμβάλουν σημαντικά στην ανάπτυξη των αγροτικών περιοχών</a:t>
            </a:r>
          </a:p>
        </p:txBody>
      </p:sp>
      <p:grpSp>
        <p:nvGrpSpPr>
          <p:cNvPr id="16" name="Group 16"/>
          <p:cNvGrpSpPr/>
          <p:nvPr/>
        </p:nvGrpSpPr>
        <p:grpSpPr>
          <a:xfrm>
            <a:off x="9171709" y="3158000"/>
            <a:ext cx="4185919" cy="7129000"/>
            <a:chOff x="0" y="0"/>
            <a:chExt cx="4975860" cy="8474340"/>
          </a:xfrm>
        </p:grpSpPr>
        <p:sp>
          <p:nvSpPr>
            <p:cNvPr id="17" name="Freeform 17"/>
            <p:cNvSpPr/>
            <p:nvPr/>
          </p:nvSpPr>
          <p:spPr>
            <a:xfrm>
              <a:off x="0" y="0"/>
              <a:ext cx="4975860" cy="8474340"/>
            </a:xfrm>
            <a:custGeom>
              <a:avLst/>
              <a:gdLst/>
              <a:ahLst/>
              <a:cxnLst/>
              <a:rect l="l" t="t" r="r" b="b"/>
              <a:pathLst>
                <a:path w="4975860" h="8474340">
                  <a:moveTo>
                    <a:pt x="4975860" y="0"/>
                  </a:moveTo>
                  <a:lnTo>
                    <a:pt x="4975860" y="7603120"/>
                  </a:lnTo>
                  <a:lnTo>
                    <a:pt x="2486660" y="8474340"/>
                  </a:lnTo>
                  <a:lnTo>
                    <a:pt x="0" y="7603120"/>
                  </a:lnTo>
                  <a:lnTo>
                    <a:pt x="1270" y="6886840"/>
                  </a:lnTo>
                  <a:lnTo>
                    <a:pt x="6350" y="2048068"/>
                  </a:lnTo>
                  <a:lnTo>
                    <a:pt x="0" y="0"/>
                  </a:lnTo>
                  <a:lnTo>
                    <a:pt x="4975860" y="0"/>
                  </a:lnTo>
                  <a:close/>
                </a:path>
              </a:pathLst>
            </a:custGeom>
            <a:solidFill>
              <a:srgbClr val="1867BE"/>
            </a:solidFill>
          </p:spPr>
        </p:sp>
      </p:grpSp>
      <p:sp>
        <p:nvSpPr>
          <p:cNvPr id="18" name="TextBox 18"/>
          <p:cNvSpPr txBox="1"/>
          <p:nvPr/>
        </p:nvSpPr>
        <p:spPr>
          <a:xfrm>
            <a:off x="9096432" y="3765183"/>
            <a:ext cx="4234453" cy="5261697"/>
          </a:xfrm>
          <a:prstGeom prst="rect">
            <a:avLst/>
          </a:prstGeom>
        </p:spPr>
        <p:txBody>
          <a:bodyPr wrap="square" lIns="0" tIns="0" rIns="0" bIns="0" rtlCol="0" anchor="t">
            <a:spAutoFit/>
          </a:bodyPr>
          <a:lstStyle/>
          <a:p>
            <a:pPr algn="ctr">
              <a:lnSpc>
                <a:spcPts val="4620"/>
              </a:lnSpc>
            </a:pPr>
            <a:r>
              <a:rPr lang="el-GR" sz="2600" b="1" spc="156" dirty="0">
                <a:solidFill>
                  <a:srgbClr val="F9FFFF"/>
                </a:solidFill>
                <a:latin typeface="Glacial Indifference" panose="020B0604020202020204" charset="0"/>
              </a:rPr>
              <a:t>Η παγκόσμια περιβαλλοντική ευαισθητοποίηση έχει δημιουργήσει ευκαιρίες για τη βιώσιμη ανάπτυξη του αγροτικού περιβαλλοντικού κεφαλαίου</a:t>
            </a:r>
            <a:endParaRPr lang="en-US" sz="2600" b="1" spc="156" dirty="0">
              <a:solidFill>
                <a:srgbClr val="F9FFFF"/>
              </a:solidFill>
              <a:latin typeface="Glacial Indifference" panose="020B0604020202020204" charset="0"/>
            </a:endParaRPr>
          </a:p>
        </p:txBody>
      </p:sp>
      <p:grpSp>
        <p:nvGrpSpPr>
          <p:cNvPr id="19" name="Group 19"/>
          <p:cNvGrpSpPr/>
          <p:nvPr/>
        </p:nvGrpSpPr>
        <p:grpSpPr>
          <a:xfrm>
            <a:off x="13685281" y="3158000"/>
            <a:ext cx="4185919" cy="7049084"/>
            <a:chOff x="0" y="0"/>
            <a:chExt cx="4975860" cy="8379343"/>
          </a:xfrm>
        </p:grpSpPr>
        <p:sp>
          <p:nvSpPr>
            <p:cNvPr id="20" name="Freeform 20"/>
            <p:cNvSpPr/>
            <p:nvPr/>
          </p:nvSpPr>
          <p:spPr>
            <a:xfrm>
              <a:off x="0" y="0"/>
              <a:ext cx="4975860" cy="8379344"/>
            </a:xfrm>
            <a:custGeom>
              <a:avLst/>
              <a:gdLst/>
              <a:ahLst/>
              <a:cxnLst/>
              <a:rect l="l" t="t" r="r" b="b"/>
              <a:pathLst>
                <a:path w="4975860" h="8379344">
                  <a:moveTo>
                    <a:pt x="4975860" y="0"/>
                  </a:moveTo>
                  <a:lnTo>
                    <a:pt x="4975860" y="7508123"/>
                  </a:lnTo>
                  <a:lnTo>
                    <a:pt x="2486660" y="8379344"/>
                  </a:lnTo>
                  <a:lnTo>
                    <a:pt x="0" y="7508123"/>
                  </a:lnTo>
                  <a:lnTo>
                    <a:pt x="1270" y="6791844"/>
                  </a:lnTo>
                  <a:lnTo>
                    <a:pt x="6350" y="2025768"/>
                  </a:lnTo>
                  <a:lnTo>
                    <a:pt x="0" y="0"/>
                  </a:lnTo>
                  <a:lnTo>
                    <a:pt x="4975860" y="0"/>
                  </a:lnTo>
                  <a:close/>
                </a:path>
              </a:pathLst>
            </a:custGeom>
            <a:solidFill>
              <a:srgbClr val="1867BE"/>
            </a:solidFill>
          </p:spPr>
        </p:sp>
      </p:grpSp>
      <p:sp>
        <p:nvSpPr>
          <p:cNvPr id="21" name="TextBox 21"/>
          <p:cNvSpPr txBox="1"/>
          <p:nvPr/>
        </p:nvSpPr>
        <p:spPr>
          <a:xfrm>
            <a:off x="14078835" y="3765183"/>
            <a:ext cx="3398810" cy="4671792"/>
          </a:xfrm>
          <a:prstGeom prst="rect">
            <a:avLst/>
          </a:prstGeom>
        </p:spPr>
        <p:txBody>
          <a:bodyPr lIns="0" tIns="0" rIns="0" bIns="0" rtlCol="0" anchor="t">
            <a:spAutoFit/>
          </a:bodyPr>
          <a:lstStyle/>
          <a:p>
            <a:pPr algn="ctr">
              <a:lnSpc>
                <a:spcPts val="4620"/>
              </a:lnSpc>
            </a:pPr>
            <a:r>
              <a:rPr lang="el-GR" sz="2600" b="1" spc="156" dirty="0">
                <a:solidFill>
                  <a:srgbClr val="F9FFFF"/>
                </a:solidFill>
                <a:latin typeface="Glacial Indifference" panose="020B0604020202020204" charset="0"/>
              </a:rPr>
              <a:t>Η αποτελεσματική περιφερειακή ανάπτυξη εντείνεται από κοινή περιφερειακή εμπειρία και καινοτομία</a:t>
            </a:r>
            <a:endParaRPr lang="en-US" sz="4400" b="1" spc="156" dirty="0">
              <a:solidFill>
                <a:srgbClr val="F9FFFF"/>
              </a:solidFill>
              <a:latin typeface="Glacial Indifference"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67BE"/>
        </a:solidFill>
        <a:effectLst/>
      </p:bgPr>
    </p:bg>
    <p:spTree>
      <p:nvGrpSpPr>
        <p:cNvPr id="1" name=""/>
        <p:cNvGrpSpPr/>
        <p:nvPr/>
      </p:nvGrpSpPr>
      <p:grpSpPr>
        <a:xfrm>
          <a:off x="0" y="0"/>
          <a:ext cx="0" cy="0"/>
          <a:chOff x="0" y="0"/>
          <a:chExt cx="0" cy="0"/>
        </a:xfrm>
      </p:grpSpPr>
      <p:sp>
        <p:nvSpPr>
          <p:cNvPr id="2" name="AutoShape 2"/>
          <p:cNvSpPr/>
          <p:nvPr/>
        </p:nvSpPr>
        <p:spPr>
          <a:xfrm>
            <a:off x="12684552" y="0"/>
            <a:ext cx="5603448" cy="1088154"/>
          </a:xfrm>
          <a:prstGeom prst="rect">
            <a:avLst/>
          </a:prstGeom>
          <a:solidFill>
            <a:srgbClr val="FFE3DE"/>
          </a:solidFill>
        </p:spPr>
      </p:sp>
      <p:grpSp>
        <p:nvGrpSpPr>
          <p:cNvPr id="3" name="Group 3"/>
          <p:cNvGrpSpPr/>
          <p:nvPr/>
        </p:nvGrpSpPr>
        <p:grpSpPr>
          <a:xfrm rot="-5400000">
            <a:off x="11976524" y="-2465104"/>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pic>
        <p:nvPicPr>
          <p:cNvPr id="8" name="Picture 8"/>
          <p:cNvPicPr>
            <a:picLocks noChangeAspect="1"/>
          </p:cNvPicPr>
          <p:nvPr/>
        </p:nvPicPr>
        <p:blipFill>
          <a:blip r:embed="rId4"/>
          <a:srcRect t="43568" b="43568"/>
          <a:stretch>
            <a:fillRect/>
          </a:stretch>
        </p:blipFill>
        <p:spPr>
          <a:xfrm>
            <a:off x="5603448" y="9198846"/>
            <a:ext cx="12684552" cy="1088154"/>
          </a:xfrm>
          <a:prstGeom prst="rect">
            <a:avLst/>
          </a:prstGeom>
        </p:spPr>
      </p:pic>
      <p:sp>
        <p:nvSpPr>
          <p:cNvPr id="9" name="AutoShape 9"/>
          <p:cNvSpPr/>
          <p:nvPr/>
        </p:nvSpPr>
        <p:spPr>
          <a:xfrm>
            <a:off x="0" y="9198846"/>
            <a:ext cx="5603448" cy="1088154"/>
          </a:xfrm>
          <a:prstGeom prst="rect">
            <a:avLst/>
          </a:prstGeom>
          <a:solidFill>
            <a:srgbClr val="FFE3DE"/>
          </a:solidFill>
        </p:spPr>
      </p:sp>
      <p:grpSp>
        <p:nvGrpSpPr>
          <p:cNvPr id="10" name="Group 10"/>
          <p:cNvGrpSpPr/>
          <p:nvPr/>
        </p:nvGrpSpPr>
        <p:grpSpPr>
          <a:xfrm rot="-5400000">
            <a:off x="-724070" y="10766801"/>
            <a:ext cx="7019505" cy="2326103"/>
            <a:chOff x="0" y="0"/>
            <a:chExt cx="9359340" cy="3101471"/>
          </a:xfrm>
        </p:grpSpPr>
        <p:pic>
          <p:nvPicPr>
            <p:cNvPr id="11" name="Picture 11"/>
            <p:cNvPicPr>
              <a:picLocks noChangeAspect="1"/>
            </p:cNvPicPr>
            <p:nvPr/>
          </p:nvPicPr>
          <p:blipFill>
            <a:blip r:embed="rId3"/>
            <a:srcRect/>
            <a:stretch>
              <a:fillRect/>
            </a:stretch>
          </p:blipFill>
          <p:spPr>
            <a:xfrm>
              <a:off x="0" y="0"/>
              <a:ext cx="9359340" cy="795544"/>
            </a:xfrm>
            <a:prstGeom prst="rect">
              <a:avLst/>
            </a:prstGeom>
          </p:spPr>
        </p:pic>
        <p:pic>
          <p:nvPicPr>
            <p:cNvPr id="12" name="Picture 12"/>
            <p:cNvPicPr>
              <a:picLocks noChangeAspect="1"/>
            </p:cNvPicPr>
            <p:nvPr/>
          </p:nvPicPr>
          <p:blipFill>
            <a:blip r:embed="rId3"/>
            <a:srcRect/>
            <a:stretch>
              <a:fillRect/>
            </a:stretch>
          </p:blipFill>
          <p:spPr>
            <a:xfrm>
              <a:off x="0" y="795544"/>
              <a:ext cx="9359340" cy="795544"/>
            </a:xfrm>
            <a:prstGeom prst="rect">
              <a:avLst/>
            </a:prstGeom>
          </p:spPr>
        </p:pic>
        <p:pic>
          <p:nvPicPr>
            <p:cNvPr id="13" name="Picture 13"/>
            <p:cNvPicPr>
              <a:picLocks noChangeAspect="1"/>
            </p:cNvPicPr>
            <p:nvPr/>
          </p:nvPicPr>
          <p:blipFill>
            <a:blip r:embed="rId3"/>
            <a:srcRect/>
            <a:stretch>
              <a:fillRect/>
            </a:stretch>
          </p:blipFill>
          <p:spPr>
            <a:xfrm>
              <a:off x="0" y="1510383"/>
              <a:ext cx="9359340" cy="795544"/>
            </a:xfrm>
            <a:prstGeom prst="rect">
              <a:avLst/>
            </a:prstGeom>
          </p:spPr>
        </p:pic>
        <p:pic>
          <p:nvPicPr>
            <p:cNvPr id="14" name="Picture 14"/>
            <p:cNvPicPr>
              <a:picLocks noChangeAspect="1"/>
            </p:cNvPicPr>
            <p:nvPr/>
          </p:nvPicPr>
          <p:blipFill>
            <a:blip r:embed="rId3"/>
            <a:srcRect/>
            <a:stretch>
              <a:fillRect/>
            </a:stretch>
          </p:blipFill>
          <p:spPr>
            <a:xfrm>
              <a:off x="0" y="2305927"/>
              <a:ext cx="9359340" cy="795544"/>
            </a:xfrm>
            <a:prstGeom prst="rect">
              <a:avLst/>
            </a:prstGeom>
          </p:spPr>
        </p:pic>
      </p:grpSp>
      <p:sp>
        <p:nvSpPr>
          <p:cNvPr id="15" name="TextBox 15"/>
          <p:cNvSpPr txBox="1"/>
          <p:nvPr/>
        </p:nvSpPr>
        <p:spPr>
          <a:xfrm>
            <a:off x="692065" y="741819"/>
            <a:ext cx="12397228" cy="1375377"/>
          </a:xfrm>
          <a:prstGeom prst="rect">
            <a:avLst/>
          </a:prstGeom>
        </p:spPr>
        <p:txBody>
          <a:bodyPr lIns="0" tIns="0" rIns="0" bIns="0" rtlCol="0" anchor="t">
            <a:spAutoFit/>
          </a:bodyPr>
          <a:lstStyle/>
          <a:p>
            <a:pPr>
              <a:lnSpc>
                <a:spcPts val="11467"/>
              </a:lnSpc>
            </a:pPr>
            <a:r>
              <a:rPr lang="el-GR" sz="7000" b="1" spc="286" dirty="0">
                <a:solidFill>
                  <a:srgbClr val="FFE3DE"/>
                </a:solidFill>
                <a:latin typeface="Glacial Indifference Bold"/>
              </a:rPr>
              <a:t>Πρακτικά Μέτρα</a:t>
            </a:r>
          </a:p>
        </p:txBody>
      </p:sp>
      <p:sp>
        <p:nvSpPr>
          <p:cNvPr id="16" name="TextBox 16"/>
          <p:cNvSpPr txBox="1"/>
          <p:nvPr/>
        </p:nvSpPr>
        <p:spPr>
          <a:xfrm>
            <a:off x="692064" y="2247900"/>
            <a:ext cx="16757735" cy="6278642"/>
          </a:xfrm>
          <a:prstGeom prst="rect">
            <a:avLst/>
          </a:prstGeom>
        </p:spPr>
        <p:txBody>
          <a:bodyPr wrap="square" lIns="0" tIns="0" rIns="0" bIns="0" rtlCol="0" anchor="t">
            <a:spAutoFit/>
          </a:bodyPr>
          <a:lstStyle/>
          <a:p>
            <a:pPr marL="495300" lvl="1" indent="-247650" algn="just">
              <a:buFont typeface="Arial"/>
              <a:buChar char="•"/>
            </a:pPr>
            <a:r>
              <a:rPr lang="el-GR" sz="2400" spc="30" dirty="0">
                <a:solidFill>
                  <a:srgbClr val="F9FFFF"/>
                </a:solidFill>
                <a:latin typeface="Glacial Indifference"/>
              </a:rPr>
              <a:t>Προκύπτει ανάγκη για μεγαλύτερο συντονισμό μεταξύ της περιφερειακής και αγροτικής πολιτικής της ΕΕ.</a:t>
            </a:r>
          </a:p>
          <a:p>
            <a:pPr marL="495300" lvl="1" indent="-247650" algn="just">
              <a:buFont typeface="Arial"/>
              <a:buChar char="•"/>
            </a:pPr>
            <a:endParaRPr lang="en-US" sz="2400" spc="30" dirty="0">
              <a:solidFill>
                <a:srgbClr val="F9FFFF"/>
              </a:solidFill>
              <a:latin typeface="Glacial Indifference"/>
            </a:endParaRPr>
          </a:p>
          <a:p>
            <a:pPr marL="495300" lvl="1" indent="-247650" algn="just">
              <a:buFont typeface="Arial"/>
              <a:buChar char="•"/>
            </a:pPr>
            <a:r>
              <a:rPr lang="el-GR" sz="2400" spc="30" dirty="0">
                <a:solidFill>
                  <a:srgbClr val="F9FFFF"/>
                </a:solidFill>
                <a:latin typeface="Glacial Indifference"/>
              </a:rPr>
              <a:t>Απαιτείται παρέμβαση σε επίπεδο ΕΕ για την αντιμετώπιση ορισμένων διαρθρωτικών εμποδίων, όπως η πρόσβαση σε χρηματοοικονομικό κεφάλαιο από αγροτικές ΜΜΕ</a:t>
            </a:r>
          </a:p>
          <a:p>
            <a:pPr marL="495300" lvl="1" indent="-247650" algn="just">
              <a:buFont typeface="Arial"/>
              <a:buChar char="•"/>
            </a:pPr>
            <a:endParaRPr lang="el-GR" sz="2400" spc="30" dirty="0">
              <a:solidFill>
                <a:srgbClr val="F9FFFF"/>
              </a:solidFill>
              <a:latin typeface="Glacial Indifference"/>
            </a:endParaRPr>
          </a:p>
          <a:p>
            <a:pPr marL="495300" lvl="1" indent="-247650" algn="just">
              <a:buFont typeface="Arial"/>
              <a:buChar char="•"/>
            </a:pPr>
            <a:r>
              <a:rPr lang="el-GR" sz="2400" spc="30" dirty="0">
                <a:solidFill>
                  <a:srgbClr val="F9FFFF"/>
                </a:solidFill>
                <a:latin typeface="Glacial Indifference"/>
              </a:rPr>
              <a:t>Οι πρωτοβουλίες οικονομικής ανάπτυξης πρέπει να περιλαμβάνουν υποστήριξη για «Δημιουργούς Δικτύων» που μπορούν να βοηθήσουν τις αγροτικές επιχειρήσεις να συνδεθούν με διεθνή δίκτυα.</a:t>
            </a:r>
          </a:p>
          <a:p>
            <a:pPr marL="495300" lvl="1" indent="-247650" algn="just">
              <a:buFont typeface="Arial"/>
              <a:buChar char="•"/>
            </a:pPr>
            <a:endParaRPr lang="el-GR" sz="2400" spc="30" dirty="0">
              <a:solidFill>
                <a:srgbClr val="F9FFFF"/>
              </a:solidFill>
              <a:latin typeface="Glacial Indifference"/>
            </a:endParaRPr>
          </a:p>
          <a:p>
            <a:pPr marL="495300" lvl="1" indent="-247650" algn="just">
              <a:buFont typeface="Arial"/>
              <a:buChar char="•"/>
            </a:pPr>
            <a:r>
              <a:rPr lang="el-GR" sz="2400" spc="30" dirty="0">
                <a:solidFill>
                  <a:srgbClr val="F9FFFF"/>
                </a:solidFill>
                <a:latin typeface="Glacial Indifference"/>
              </a:rPr>
              <a:t>Οι πολιτικές συνοχής πρέπει να δίνουν έμφαση στην κοινωνική και οικονομική ένταξη των διακρατικών κοινοτήτων μεταναστών.</a:t>
            </a:r>
          </a:p>
          <a:p>
            <a:pPr marL="495300" lvl="1" indent="-247650" algn="just">
              <a:buFont typeface="Arial"/>
              <a:buChar char="•"/>
            </a:pPr>
            <a:endParaRPr lang="el-GR" sz="2400" spc="30" dirty="0">
              <a:solidFill>
                <a:srgbClr val="F9FFFF"/>
              </a:solidFill>
              <a:latin typeface="Glacial Indifference"/>
            </a:endParaRPr>
          </a:p>
          <a:p>
            <a:pPr marL="495300" lvl="1" indent="-247650" algn="just">
              <a:buFont typeface="Arial"/>
              <a:buChar char="•"/>
            </a:pPr>
            <a:r>
              <a:rPr lang="el-GR" sz="2400" spc="30" dirty="0">
                <a:solidFill>
                  <a:srgbClr val="F9FFFF"/>
                </a:solidFill>
                <a:latin typeface="Glacial Indifference"/>
              </a:rPr>
              <a:t>Το μοντέλο LEADER πρέπει να συνεχιστεί ως πολύτιμο μέσο για την περιφερειακή μάθηση και εμπειρία.</a:t>
            </a:r>
          </a:p>
          <a:p>
            <a:pPr marL="495300" lvl="1" indent="-247650" algn="just">
              <a:buFont typeface="Arial"/>
              <a:buChar char="•"/>
            </a:pPr>
            <a:endParaRPr lang="el-GR" sz="2400" spc="30" dirty="0">
              <a:solidFill>
                <a:srgbClr val="F9FFFF"/>
              </a:solidFill>
              <a:latin typeface="Glacial Indifference"/>
            </a:endParaRPr>
          </a:p>
          <a:p>
            <a:pPr marL="495300" lvl="1" indent="-247650" algn="just">
              <a:buFont typeface="Arial"/>
              <a:buChar char="•"/>
            </a:pPr>
            <a:r>
              <a:rPr lang="el-GR" sz="2400" spc="30" dirty="0">
                <a:solidFill>
                  <a:srgbClr val="F9FFFF"/>
                </a:solidFill>
                <a:latin typeface="Glacial Indifference"/>
              </a:rPr>
              <a:t>Ιδιαίτερες παρεμβάσεις ενδέχεται να πρέπει να στοχεύουν σε περιθωριοποιημένες περιφέρειες που διατρέχουν κίνδυνο να χάσουν έδαφος στην παγκόσμια οικονομία.</a:t>
            </a:r>
            <a:endParaRPr lang="en-US" sz="2400" spc="30" dirty="0">
              <a:solidFill>
                <a:srgbClr val="F9FFFF"/>
              </a:solidFill>
              <a:latin typeface="Glacial Indifferenc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sp>
        <p:nvSpPr>
          <p:cNvPr id="2" name="AutoShape 2"/>
          <p:cNvSpPr/>
          <p:nvPr/>
        </p:nvSpPr>
        <p:spPr>
          <a:xfrm>
            <a:off x="-1347938" y="-2428625"/>
            <a:ext cx="6737011" cy="4687216"/>
          </a:xfrm>
          <a:prstGeom prst="rect">
            <a:avLst/>
          </a:prstGeom>
          <a:solidFill>
            <a:srgbClr val="F9FFFF"/>
          </a:solidFill>
        </p:spPr>
      </p:sp>
      <p:grpSp>
        <p:nvGrpSpPr>
          <p:cNvPr id="3" name="Group 3"/>
          <p:cNvGrpSpPr/>
          <p:nvPr/>
        </p:nvGrpSpPr>
        <p:grpSpPr>
          <a:xfrm>
            <a:off x="1028700" y="1028700"/>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sp>
        <p:nvSpPr>
          <p:cNvPr id="8" name="AutoShape 8"/>
          <p:cNvSpPr/>
          <p:nvPr/>
        </p:nvSpPr>
        <p:spPr>
          <a:xfrm>
            <a:off x="12955419" y="8113425"/>
            <a:ext cx="6737011" cy="4687216"/>
          </a:xfrm>
          <a:prstGeom prst="rect">
            <a:avLst/>
          </a:prstGeom>
          <a:solidFill>
            <a:srgbClr val="F9FFFF"/>
          </a:solidFill>
        </p:spPr>
      </p:sp>
      <p:grpSp>
        <p:nvGrpSpPr>
          <p:cNvPr id="9" name="Group 9"/>
          <p:cNvGrpSpPr/>
          <p:nvPr/>
        </p:nvGrpSpPr>
        <p:grpSpPr>
          <a:xfrm>
            <a:off x="10239795" y="6972300"/>
            <a:ext cx="7019505" cy="2326103"/>
            <a:chOff x="0" y="0"/>
            <a:chExt cx="9359340" cy="3101471"/>
          </a:xfrm>
        </p:grpSpPr>
        <p:pic>
          <p:nvPicPr>
            <p:cNvPr id="10" name="Picture 10"/>
            <p:cNvPicPr>
              <a:picLocks noChangeAspect="1"/>
            </p:cNvPicPr>
            <p:nvPr/>
          </p:nvPicPr>
          <p:blipFill>
            <a:blip r:embed="rId3"/>
            <a:srcRect/>
            <a:stretch>
              <a:fillRect/>
            </a:stretch>
          </p:blipFill>
          <p:spPr>
            <a:xfrm>
              <a:off x="0" y="0"/>
              <a:ext cx="9359340" cy="795544"/>
            </a:xfrm>
            <a:prstGeom prst="rect">
              <a:avLst/>
            </a:prstGeom>
          </p:spPr>
        </p:pic>
        <p:pic>
          <p:nvPicPr>
            <p:cNvPr id="11" name="Picture 11"/>
            <p:cNvPicPr>
              <a:picLocks noChangeAspect="1"/>
            </p:cNvPicPr>
            <p:nvPr/>
          </p:nvPicPr>
          <p:blipFill>
            <a:blip r:embed="rId3"/>
            <a:srcRect/>
            <a:stretch>
              <a:fillRect/>
            </a:stretch>
          </p:blipFill>
          <p:spPr>
            <a:xfrm>
              <a:off x="0" y="795544"/>
              <a:ext cx="9359340" cy="795544"/>
            </a:xfrm>
            <a:prstGeom prst="rect">
              <a:avLst/>
            </a:prstGeom>
          </p:spPr>
        </p:pic>
        <p:pic>
          <p:nvPicPr>
            <p:cNvPr id="12" name="Picture 12"/>
            <p:cNvPicPr>
              <a:picLocks noChangeAspect="1"/>
            </p:cNvPicPr>
            <p:nvPr/>
          </p:nvPicPr>
          <p:blipFill>
            <a:blip r:embed="rId3"/>
            <a:srcRect/>
            <a:stretch>
              <a:fillRect/>
            </a:stretch>
          </p:blipFill>
          <p:spPr>
            <a:xfrm>
              <a:off x="0" y="1510383"/>
              <a:ext cx="9359340" cy="795544"/>
            </a:xfrm>
            <a:prstGeom prst="rect">
              <a:avLst/>
            </a:prstGeom>
          </p:spPr>
        </p:pic>
        <p:pic>
          <p:nvPicPr>
            <p:cNvPr id="13" name="Picture 13"/>
            <p:cNvPicPr>
              <a:picLocks noChangeAspect="1"/>
            </p:cNvPicPr>
            <p:nvPr/>
          </p:nvPicPr>
          <p:blipFill>
            <a:blip r:embed="rId3"/>
            <a:srcRect/>
            <a:stretch>
              <a:fillRect/>
            </a:stretch>
          </p:blipFill>
          <p:spPr>
            <a:xfrm>
              <a:off x="0" y="2305927"/>
              <a:ext cx="9359340" cy="795544"/>
            </a:xfrm>
            <a:prstGeom prst="rect">
              <a:avLst/>
            </a:prstGeom>
          </p:spPr>
        </p:pic>
      </p:grpSp>
      <p:sp>
        <p:nvSpPr>
          <p:cNvPr id="14" name="TextBox 14"/>
          <p:cNvSpPr txBox="1"/>
          <p:nvPr/>
        </p:nvSpPr>
        <p:spPr>
          <a:xfrm>
            <a:off x="304800" y="3565632"/>
            <a:ext cx="18669000" cy="2943113"/>
          </a:xfrm>
          <a:prstGeom prst="rect">
            <a:avLst/>
          </a:prstGeom>
        </p:spPr>
        <p:txBody>
          <a:bodyPr wrap="square" lIns="0" tIns="0" rIns="0" bIns="0" rtlCol="0" anchor="t">
            <a:spAutoFit/>
          </a:bodyPr>
          <a:lstStyle/>
          <a:p>
            <a:pPr>
              <a:lnSpc>
                <a:spcPts val="24634"/>
              </a:lnSpc>
            </a:pPr>
            <a:r>
              <a:rPr lang="el-GR" sz="15000" b="1" spc="615" dirty="0">
                <a:solidFill>
                  <a:srgbClr val="1867BE"/>
                </a:solidFill>
                <a:latin typeface="Glacial Indifference Bold"/>
              </a:rPr>
              <a:t>Ευχαριστούμε</a:t>
            </a:r>
            <a:r>
              <a:rPr lang="en-US" sz="15000" b="1" spc="615" dirty="0">
                <a:solidFill>
                  <a:srgbClr val="1867BE"/>
                </a:solidFill>
                <a:latin typeface="Glacial Indifference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67BE"/>
        </a:solidFill>
        <a:effectLst/>
      </p:bgPr>
    </p:bg>
    <p:spTree>
      <p:nvGrpSpPr>
        <p:cNvPr id="1" name=""/>
        <p:cNvGrpSpPr/>
        <p:nvPr/>
      </p:nvGrpSpPr>
      <p:grpSpPr>
        <a:xfrm>
          <a:off x="0" y="0"/>
          <a:ext cx="0" cy="0"/>
          <a:chOff x="0" y="0"/>
          <a:chExt cx="0" cy="0"/>
        </a:xfrm>
      </p:grpSpPr>
      <p:sp>
        <p:nvSpPr>
          <p:cNvPr id="2" name="AutoShape 2"/>
          <p:cNvSpPr/>
          <p:nvPr/>
        </p:nvSpPr>
        <p:spPr>
          <a:xfrm>
            <a:off x="10522289" y="4571084"/>
            <a:ext cx="6737011" cy="4687216"/>
          </a:xfrm>
          <a:prstGeom prst="rect">
            <a:avLst/>
          </a:prstGeom>
          <a:solidFill>
            <a:srgbClr val="F9FFFF"/>
          </a:solidFill>
        </p:spPr>
      </p:sp>
      <p:grpSp>
        <p:nvGrpSpPr>
          <p:cNvPr id="3" name="Group 3"/>
          <p:cNvGrpSpPr/>
          <p:nvPr/>
        </p:nvGrpSpPr>
        <p:grpSpPr>
          <a:xfrm rot="5400000">
            <a:off x="10923680" y="5066877"/>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grpSp>
        <p:nvGrpSpPr>
          <p:cNvPr id="8" name="Group 8"/>
          <p:cNvGrpSpPr/>
          <p:nvPr/>
        </p:nvGrpSpPr>
        <p:grpSpPr>
          <a:xfrm rot="-5400000">
            <a:off x="11454419" y="3453419"/>
            <a:ext cx="6839052" cy="682811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E3DE"/>
            </a:solidFill>
          </p:spPr>
        </p:sp>
      </p:grpSp>
      <p:sp>
        <p:nvSpPr>
          <p:cNvPr id="10" name="TextBox 10"/>
          <p:cNvSpPr txBox="1"/>
          <p:nvPr/>
        </p:nvSpPr>
        <p:spPr>
          <a:xfrm>
            <a:off x="1028700" y="228633"/>
            <a:ext cx="11204969" cy="1615827"/>
          </a:xfrm>
          <a:prstGeom prst="rect">
            <a:avLst/>
          </a:prstGeom>
        </p:spPr>
        <p:txBody>
          <a:bodyPr lIns="0" tIns="0" rIns="0" bIns="0" rtlCol="0" anchor="t">
            <a:spAutoFit/>
          </a:bodyPr>
          <a:lstStyle/>
          <a:p>
            <a:pPr>
              <a:lnSpc>
                <a:spcPts val="12599"/>
              </a:lnSpc>
            </a:pPr>
            <a:r>
              <a:rPr lang="el-GR" sz="10499" spc="314" dirty="0">
                <a:solidFill>
                  <a:srgbClr val="FFE3DE"/>
                </a:solidFill>
                <a:latin typeface="Glacial Indifference Bold"/>
              </a:rPr>
              <a:t>ΠΕΡΙΕΧΟΜΕΝΑ</a:t>
            </a:r>
            <a:endParaRPr lang="en-US" sz="10499" spc="314" dirty="0">
              <a:solidFill>
                <a:srgbClr val="FFE3DE"/>
              </a:solidFill>
              <a:latin typeface="Glacial Indifference Bold"/>
            </a:endParaRPr>
          </a:p>
        </p:txBody>
      </p:sp>
      <p:sp>
        <p:nvSpPr>
          <p:cNvPr id="11" name="TextBox 11"/>
          <p:cNvSpPr txBox="1"/>
          <p:nvPr/>
        </p:nvSpPr>
        <p:spPr>
          <a:xfrm>
            <a:off x="1028700" y="1710961"/>
            <a:ext cx="11925300" cy="7890622"/>
          </a:xfrm>
          <a:prstGeom prst="rect">
            <a:avLst/>
          </a:prstGeom>
        </p:spPr>
        <p:txBody>
          <a:bodyPr wrap="square" lIns="0" tIns="0" rIns="0" bIns="0" rtlCol="0" anchor="t">
            <a:spAutoFit/>
          </a:bodyPr>
          <a:lstStyle/>
          <a:p>
            <a:pPr marL="683556" lvl="1" indent="-341778">
              <a:lnSpc>
                <a:spcPts val="6210"/>
              </a:lnSpc>
              <a:buFont typeface="Arial"/>
              <a:buChar char="•"/>
            </a:pPr>
            <a:r>
              <a:rPr lang="el-GR" sz="3600" b="1" spc="41" dirty="0">
                <a:solidFill>
                  <a:srgbClr val="F9FFFF"/>
                </a:solidFill>
                <a:latin typeface="Glacial Indifference Bold"/>
              </a:rPr>
              <a:t>Εισαγωγή</a:t>
            </a:r>
          </a:p>
          <a:p>
            <a:pPr marL="683556" lvl="1" indent="-341778">
              <a:lnSpc>
                <a:spcPts val="6210"/>
              </a:lnSpc>
              <a:buFont typeface="Arial"/>
              <a:buChar char="•"/>
            </a:pPr>
            <a:r>
              <a:rPr lang="el-GR" sz="3600" b="1" u="sng" spc="41" dirty="0">
                <a:solidFill>
                  <a:srgbClr val="F9FFFF"/>
                </a:solidFill>
                <a:latin typeface="Glacial Indifference Bold"/>
              </a:rPr>
              <a:t>Μύθος 1</a:t>
            </a:r>
            <a:r>
              <a:rPr lang="el-GR" sz="3600" b="1" spc="41" dirty="0">
                <a:solidFill>
                  <a:srgbClr val="F9FFFF"/>
                </a:solidFill>
                <a:latin typeface="Glacial Indifference Bold"/>
              </a:rPr>
              <a:t>: Η παγκοσμιοποίηση ως κυριαρχία</a:t>
            </a:r>
          </a:p>
          <a:p>
            <a:pPr marL="683556" lvl="1" indent="-341778">
              <a:lnSpc>
                <a:spcPts val="6210"/>
              </a:lnSpc>
              <a:buFont typeface="Arial"/>
              <a:buChar char="•"/>
            </a:pPr>
            <a:r>
              <a:rPr lang="el-GR" sz="3600" b="1" u="sng" spc="41" dirty="0">
                <a:solidFill>
                  <a:srgbClr val="F9FFFF"/>
                </a:solidFill>
                <a:latin typeface="Glacial Indifference Bold"/>
              </a:rPr>
              <a:t>Μύθος 2</a:t>
            </a:r>
            <a:r>
              <a:rPr lang="el-GR" sz="3600" b="1" spc="41" dirty="0">
                <a:solidFill>
                  <a:srgbClr val="F9FFFF"/>
                </a:solidFill>
                <a:latin typeface="Glacial Indifference Bold"/>
              </a:rPr>
              <a:t>: Η παγκοσμιοποίηση ως Σωτήρας των Αγροτικών Οικονομιών</a:t>
            </a:r>
          </a:p>
          <a:p>
            <a:pPr marL="683556" lvl="1" indent="-341778">
              <a:lnSpc>
                <a:spcPts val="6210"/>
              </a:lnSpc>
              <a:buFont typeface="Arial"/>
              <a:buChar char="•"/>
            </a:pPr>
            <a:r>
              <a:rPr lang="el-GR" sz="3600" b="1" spc="41" dirty="0">
                <a:solidFill>
                  <a:srgbClr val="F9FFFF"/>
                </a:solidFill>
                <a:latin typeface="Glacial Indifference Bold"/>
              </a:rPr>
              <a:t>Η πραγματική διάσταση</a:t>
            </a:r>
          </a:p>
          <a:p>
            <a:pPr marL="683556" lvl="1" indent="-341778">
              <a:lnSpc>
                <a:spcPts val="6210"/>
              </a:lnSpc>
              <a:buFont typeface="Arial"/>
              <a:buChar char="•"/>
            </a:pPr>
            <a:r>
              <a:rPr lang="el-GR" sz="3600" b="1" spc="41" dirty="0">
                <a:solidFill>
                  <a:srgbClr val="F9FFFF"/>
                </a:solidFill>
                <a:latin typeface="Glacial Indifference Bold"/>
              </a:rPr>
              <a:t>Αγροτική ανάπτυξη στην εποχή της παγκοσμιοποίησης</a:t>
            </a:r>
          </a:p>
          <a:p>
            <a:pPr marL="683556" lvl="1" indent="-341778">
              <a:lnSpc>
                <a:spcPts val="6210"/>
              </a:lnSpc>
              <a:buFont typeface="Arial"/>
              <a:buChar char="•"/>
            </a:pPr>
            <a:r>
              <a:rPr lang="el-GR" sz="3600" b="1" spc="41" dirty="0">
                <a:solidFill>
                  <a:srgbClr val="F9FFFF"/>
                </a:solidFill>
                <a:latin typeface="Glacial Indifference Bold"/>
              </a:rPr>
              <a:t>Συμπεράσματα</a:t>
            </a:r>
          </a:p>
          <a:p>
            <a:pPr marL="683556" lvl="1" indent="-341778">
              <a:lnSpc>
                <a:spcPts val="6210"/>
              </a:lnSpc>
              <a:buFont typeface="Arial"/>
              <a:buChar char="•"/>
            </a:pPr>
            <a:r>
              <a:rPr lang="el-GR" sz="3600" b="1" spc="41" dirty="0">
                <a:solidFill>
                  <a:srgbClr val="F9FFFF"/>
                </a:solidFill>
                <a:latin typeface="Glacial Indifference Bold"/>
              </a:rPr>
              <a:t>4 καίρια σημεία</a:t>
            </a:r>
          </a:p>
          <a:p>
            <a:pPr marL="683556" lvl="1" indent="-341778">
              <a:lnSpc>
                <a:spcPts val="6210"/>
              </a:lnSpc>
              <a:buFont typeface="Arial"/>
              <a:buChar char="•"/>
            </a:pPr>
            <a:r>
              <a:rPr lang="el-GR" sz="3600" b="1" spc="41" dirty="0">
                <a:solidFill>
                  <a:srgbClr val="F9FFFF"/>
                </a:solidFill>
                <a:latin typeface="Glacial Indifference Bold"/>
              </a:rPr>
              <a:t>Πρακτικά μέτρα</a:t>
            </a:r>
            <a:endParaRPr lang="en-US" sz="3600" b="1" spc="41" dirty="0">
              <a:solidFill>
                <a:srgbClr val="F9FFFF"/>
              </a:solidFill>
              <a:latin typeface="Glacial Indifference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sp>
        <p:nvSpPr>
          <p:cNvPr id="2" name="AutoShape 2"/>
          <p:cNvSpPr/>
          <p:nvPr/>
        </p:nvSpPr>
        <p:spPr>
          <a:xfrm>
            <a:off x="1028700" y="4571084"/>
            <a:ext cx="6737011" cy="4687216"/>
          </a:xfrm>
          <a:prstGeom prst="rect">
            <a:avLst/>
          </a:prstGeom>
          <a:solidFill>
            <a:srgbClr val="F9FFFF"/>
          </a:solidFill>
        </p:spPr>
      </p:sp>
      <p:grpSp>
        <p:nvGrpSpPr>
          <p:cNvPr id="3" name="Group 3"/>
          <p:cNvGrpSpPr/>
          <p:nvPr/>
        </p:nvGrpSpPr>
        <p:grpSpPr>
          <a:xfrm>
            <a:off x="1219497" y="6961686"/>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grpSp>
        <p:nvGrpSpPr>
          <p:cNvPr id="8" name="Group 8"/>
          <p:cNvGrpSpPr/>
          <p:nvPr/>
        </p:nvGrpSpPr>
        <p:grpSpPr>
          <a:xfrm>
            <a:off x="0" y="3458890"/>
            <a:ext cx="6839052" cy="682811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67BE"/>
            </a:solidFill>
          </p:spPr>
        </p:sp>
      </p:grpSp>
      <p:pic>
        <p:nvPicPr>
          <p:cNvPr id="10" name="Picture 10"/>
          <p:cNvPicPr>
            <a:picLocks noChangeAspect="1"/>
          </p:cNvPicPr>
          <p:nvPr/>
        </p:nvPicPr>
        <p:blipFill>
          <a:blip r:embed="rId4"/>
          <a:srcRect l="38309" r="4545"/>
          <a:stretch>
            <a:fillRect/>
          </a:stretch>
        </p:blipFill>
        <p:spPr>
          <a:xfrm>
            <a:off x="765182" y="1281009"/>
            <a:ext cx="6310516" cy="7364304"/>
          </a:xfrm>
          <a:prstGeom prst="rect">
            <a:avLst/>
          </a:prstGeom>
        </p:spPr>
      </p:pic>
      <p:sp>
        <p:nvSpPr>
          <p:cNvPr id="11" name="TextBox 11"/>
          <p:cNvSpPr txBox="1"/>
          <p:nvPr/>
        </p:nvSpPr>
        <p:spPr>
          <a:xfrm>
            <a:off x="8239001" y="322499"/>
            <a:ext cx="9756970" cy="1402877"/>
          </a:xfrm>
          <a:prstGeom prst="rect">
            <a:avLst/>
          </a:prstGeom>
        </p:spPr>
        <p:txBody>
          <a:bodyPr lIns="0" tIns="0" rIns="0" bIns="0" rtlCol="0" anchor="t">
            <a:spAutoFit/>
          </a:bodyPr>
          <a:lstStyle/>
          <a:p>
            <a:pPr algn="just">
              <a:lnSpc>
                <a:spcPts val="10971"/>
              </a:lnSpc>
            </a:pPr>
            <a:r>
              <a:rPr lang="el-GR" sz="9142" spc="274" dirty="0">
                <a:solidFill>
                  <a:srgbClr val="1867BE"/>
                </a:solidFill>
                <a:latin typeface="Glacial Indifference Bold"/>
              </a:rPr>
              <a:t>ΕΙΣΑΓΩΓΗ</a:t>
            </a:r>
            <a:endParaRPr lang="en-US" sz="9142" spc="274" dirty="0">
              <a:solidFill>
                <a:srgbClr val="1867BE"/>
              </a:solidFill>
              <a:latin typeface="Glacial Indifference Bold"/>
            </a:endParaRPr>
          </a:p>
        </p:txBody>
      </p:sp>
      <p:sp>
        <p:nvSpPr>
          <p:cNvPr id="12" name="TextBox 12"/>
          <p:cNvSpPr txBox="1"/>
          <p:nvPr/>
        </p:nvSpPr>
        <p:spPr>
          <a:xfrm>
            <a:off x="7765711" y="1706040"/>
            <a:ext cx="10230260" cy="7325082"/>
          </a:xfrm>
          <a:prstGeom prst="rect">
            <a:avLst/>
          </a:prstGeom>
        </p:spPr>
        <p:txBody>
          <a:bodyPr wrap="square" lIns="0" tIns="0" rIns="0" bIns="0" rtlCol="0" anchor="t">
            <a:spAutoFit/>
          </a:bodyPr>
          <a:lstStyle/>
          <a:p>
            <a:pPr marL="560477" lvl="1" indent="-280239" algn="just">
              <a:buFont typeface="Arial"/>
              <a:buChar char="•"/>
            </a:pPr>
            <a:r>
              <a:rPr lang="el-GR" sz="2800" b="1" spc="33" dirty="0">
                <a:solidFill>
                  <a:srgbClr val="1867BE"/>
                </a:solidFill>
                <a:latin typeface="Glacial Indifference Bold"/>
              </a:rPr>
              <a:t>Η παγκοσμιοποίηση έχει διεισδυτική και μετασχηματιστική επίδραση στις αγροτικές κοινότητες και οικονομίες</a:t>
            </a:r>
          </a:p>
          <a:p>
            <a:pPr marL="280238" lvl="1" algn="just"/>
            <a:endParaRPr lang="en-US" sz="2800" spc="33" dirty="0">
              <a:solidFill>
                <a:srgbClr val="1867BE"/>
              </a:solidFill>
              <a:latin typeface="Glacial Indifference Bold"/>
            </a:endParaRPr>
          </a:p>
          <a:p>
            <a:pPr marL="560477" lvl="1" indent="-280239" algn="just">
              <a:buFont typeface="Arial"/>
              <a:buChar char="•"/>
            </a:pPr>
            <a:r>
              <a:rPr lang="el-GR" sz="2800" b="1" spc="33" dirty="0">
                <a:solidFill>
                  <a:srgbClr val="1867BE"/>
                </a:solidFill>
                <a:latin typeface="Glacial Indifference Bold"/>
              </a:rPr>
              <a:t>Η κοινωνικοοικονομική, πολιτιστική και πολιτική ζωή των αγροτικών κοινοτήτων διαμορφώνεται και επηρεάζεται διαρκώς από τις διαδικασίες της παγκοσμιοποίησης</a:t>
            </a:r>
          </a:p>
          <a:p>
            <a:pPr marL="280238" lvl="1" algn="just"/>
            <a:endParaRPr lang="en-US" sz="2800" b="1" spc="33" dirty="0">
              <a:solidFill>
                <a:srgbClr val="1867BE"/>
              </a:solidFill>
              <a:latin typeface="Glacial Indifference Bold"/>
            </a:endParaRPr>
          </a:p>
          <a:p>
            <a:pPr marL="560477" lvl="1" indent="-280239" algn="just">
              <a:buFont typeface="Arial"/>
              <a:buChar char="•"/>
            </a:pPr>
            <a:r>
              <a:rPr lang="el-GR" sz="2800" b="1" spc="33" dirty="0">
                <a:solidFill>
                  <a:srgbClr val="1867BE"/>
                </a:solidFill>
                <a:latin typeface="Glacial Indifference Bold"/>
              </a:rPr>
              <a:t>Αυτές οι αλλαγές και οι πιέσεις, διαμορφώνουν, πολλαπλασιάζουν και δημιουργούν νέες σχέσεις, δεσμούς και εξαρτήσεις μεταξύ χωρών και περιοχών σε όλο τον κόσμο</a:t>
            </a:r>
          </a:p>
          <a:p>
            <a:pPr marL="560477" lvl="1" indent="-280239" algn="just">
              <a:buFont typeface="Arial"/>
              <a:buChar char="•"/>
            </a:pPr>
            <a:endParaRPr lang="en-US" sz="2800" spc="33" dirty="0">
              <a:solidFill>
                <a:srgbClr val="1867BE"/>
              </a:solidFill>
              <a:latin typeface="Glacial Indifference Bold"/>
            </a:endParaRPr>
          </a:p>
          <a:p>
            <a:pPr marL="560477" lvl="1" indent="-280239" algn="just">
              <a:buFont typeface="Arial"/>
              <a:buChar char="•"/>
            </a:pPr>
            <a:r>
              <a:rPr lang="el-GR" sz="2800" b="1" spc="33" dirty="0">
                <a:solidFill>
                  <a:srgbClr val="1867BE"/>
                </a:solidFill>
                <a:latin typeface="Glacial Indifference Bold"/>
              </a:rPr>
              <a:t>Η έρευνα, ωστόσο, συνεχίζει να </a:t>
            </a:r>
            <a:r>
              <a:rPr lang="en-US" sz="2800" b="1" spc="33" dirty="0">
                <a:solidFill>
                  <a:srgbClr val="1867BE"/>
                </a:solidFill>
                <a:latin typeface="Glacial Indifference Bold"/>
              </a:rPr>
              <a:t>“</a:t>
            </a:r>
            <a:r>
              <a:rPr lang="el-GR" sz="2800" b="1" spc="33" dirty="0">
                <a:solidFill>
                  <a:srgbClr val="1867BE"/>
                </a:solidFill>
                <a:latin typeface="Glacial Indifference Bold"/>
              </a:rPr>
              <a:t>αγνοεί</a:t>
            </a:r>
            <a:r>
              <a:rPr lang="en-US" sz="2800" b="1" spc="33" dirty="0">
                <a:solidFill>
                  <a:srgbClr val="1867BE"/>
                </a:solidFill>
                <a:latin typeface="Glacial Indifference Bold"/>
              </a:rPr>
              <a:t>” </a:t>
            </a:r>
            <a:r>
              <a:rPr lang="el-GR" sz="2800" b="1" spc="33" dirty="0">
                <a:solidFill>
                  <a:srgbClr val="1867BE"/>
                </a:solidFill>
                <a:latin typeface="Glacial Indifference Bold"/>
              </a:rPr>
              <a:t>τις αγροτικές περιοχές σε σύγκριση με την έρευνα σχετικά με τ</a:t>
            </a:r>
            <a:r>
              <a:rPr lang="en-US" sz="2800" b="1" spc="33" dirty="0">
                <a:solidFill>
                  <a:srgbClr val="1867BE"/>
                </a:solidFill>
                <a:latin typeface="Glacial Indifference Bold"/>
              </a:rPr>
              <a:t>a</a:t>
            </a:r>
            <a:r>
              <a:rPr lang="el-GR" sz="2800" b="1" spc="33" dirty="0">
                <a:solidFill>
                  <a:srgbClr val="1867BE"/>
                </a:solidFill>
                <a:latin typeface="Glacial Indifference Bold"/>
              </a:rPr>
              <a:t> αστικά κέντρα</a:t>
            </a:r>
            <a:endParaRPr lang="en-US" sz="2800" b="1" spc="33" dirty="0">
              <a:solidFill>
                <a:srgbClr val="1867BE"/>
              </a:solidFill>
              <a:latin typeface="Glacial Indifference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7630" r="37630"/>
          <a:stretch>
            <a:fillRect/>
          </a:stretch>
        </p:blipFill>
        <p:spPr>
          <a:xfrm>
            <a:off x="14471774" y="0"/>
            <a:ext cx="3816226" cy="10287000"/>
          </a:xfrm>
          <a:prstGeom prst="rect">
            <a:avLst/>
          </a:prstGeom>
        </p:spPr>
      </p:pic>
      <p:grpSp>
        <p:nvGrpSpPr>
          <p:cNvPr id="3" name="Group 3"/>
          <p:cNvGrpSpPr/>
          <p:nvPr/>
        </p:nvGrpSpPr>
        <p:grpSpPr>
          <a:xfrm rot="-10800000">
            <a:off x="14471774" y="0"/>
            <a:ext cx="3816226" cy="4425950"/>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67BE"/>
            </a:solidFill>
          </p:spPr>
        </p:sp>
      </p:grpSp>
      <p:sp>
        <p:nvSpPr>
          <p:cNvPr id="5" name="AutoShape 5"/>
          <p:cNvSpPr/>
          <p:nvPr/>
        </p:nvSpPr>
        <p:spPr>
          <a:xfrm>
            <a:off x="-300041" y="8549838"/>
            <a:ext cx="6916699" cy="1737162"/>
          </a:xfrm>
          <a:prstGeom prst="rect">
            <a:avLst/>
          </a:prstGeom>
          <a:solidFill>
            <a:srgbClr val="F9FFFF"/>
          </a:solidFill>
        </p:spPr>
      </p:sp>
      <p:grpSp>
        <p:nvGrpSpPr>
          <p:cNvPr id="6" name="Group 6"/>
          <p:cNvGrpSpPr/>
          <p:nvPr/>
        </p:nvGrpSpPr>
        <p:grpSpPr>
          <a:xfrm>
            <a:off x="2538304" y="7758230"/>
            <a:ext cx="7019505" cy="2326103"/>
            <a:chOff x="0" y="0"/>
            <a:chExt cx="9359340" cy="3101471"/>
          </a:xfrm>
        </p:grpSpPr>
        <p:pic>
          <p:nvPicPr>
            <p:cNvPr id="7" name="Picture 7"/>
            <p:cNvPicPr>
              <a:picLocks noChangeAspect="1"/>
            </p:cNvPicPr>
            <p:nvPr/>
          </p:nvPicPr>
          <p:blipFill>
            <a:blip r:embed="rId4"/>
            <a:srcRect/>
            <a:stretch>
              <a:fillRect/>
            </a:stretch>
          </p:blipFill>
          <p:spPr>
            <a:xfrm>
              <a:off x="0" y="0"/>
              <a:ext cx="9359340" cy="795544"/>
            </a:xfrm>
            <a:prstGeom prst="rect">
              <a:avLst/>
            </a:prstGeom>
          </p:spPr>
        </p:pic>
        <p:pic>
          <p:nvPicPr>
            <p:cNvPr id="8" name="Picture 8"/>
            <p:cNvPicPr>
              <a:picLocks noChangeAspect="1"/>
            </p:cNvPicPr>
            <p:nvPr/>
          </p:nvPicPr>
          <p:blipFill>
            <a:blip r:embed="rId4"/>
            <a:srcRect/>
            <a:stretch>
              <a:fillRect/>
            </a:stretch>
          </p:blipFill>
          <p:spPr>
            <a:xfrm>
              <a:off x="0" y="795544"/>
              <a:ext cx="9359340" cy="795544"/>
            </a:xfrm>
            <a:prstGeom prst="rect">
              <a:avLst/>
            </a:prstGeom>
          </p:spPr>
        </p:pic>
        <p:pic>
          <p:nvPicPr>
            <p:cNvPr id="9" name="Picture 9"/>
            <p:cNvPicPr>
              <a:picLocks noChangeAspect="1"/>
            </p:cNvPicPr>
            <p:nvPr/>
          </p:nvPicPr>
          <p:blipFill>
            <a:blip r:embed="rId4"/>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4"/>
            <a:srcRect/>
            <a:stretch>
              <a:fillRect/>
            </a:stretch>
          </p:blipFill>
          <p:spPr>
            <a:xfrm>
              <a:off x="0" y="2305927"/>
              <a:ext cx="9359340" cy="795544"/>
            </a:xfrm>
            <a:prstGeom prst="rect">
              <a:avLst/>
            </a:prstGeom>
          </p:spPr>
        </p:pic>
      </p:grpSp>
      <p:sp>
        <p:nvSpPr>
          <p:cNvPr id="11" name="TextBox 11"/>
          <p:cNvSpPr txBox="1"/>
          <p:nvPr/>
        </p:nvSpPr>
        <p:spPr>
          <a:xfrm>
            <a:off x="152400" y="1409700"/>
            <a:ext cx="13892045" cy="5170646"/>
          </a:xfrm>
          <a:prstGeom prst="rect">
            <a:avLst/>
          </a:prstGeom>
        </p:spPr>
        <p:txBody>
          <a:bodyPr lIns="0" tIns="0" rIns="0" bIns="0" rtlCol="0" anchor="t">
            <a:spAutoFit/>
          </a:bodyPr>
          <a:lstStyle/>
          <a:p>
            <a:pPr marL="565066" lvl="1" indent="-282533">
              <a:buFont typeface="Arial"/>
              <a:buChar char="•"/>
            </a:pPr>
            <a:r>
              <a:rPr lang="en-US" sz="2800" b="1" spc="34" dirty="0">
                <a:solidFill>
                  <a:srgbClr val="1867BE"/>
                </a:solidFill>
                <a:latin typeface="Glacial Indifference Bold"/>
              </a:rPr>
              <a:t>“</a:t>
            </a:r>
            <a:r>
              <a:rPr lang="el-GR" sz="2800" b="1" spc="34" dirty="0">
                <a:solidFill>
                  <a:srgbClr val="1867BE"/>
                </a:solidFill>
                <a:latin typeface="Glacial Indifference Bold"/>
              </a:rPr>
              <a:t>Η παγκοσμιοποίηση αγγίζει κάθε πτυχή της ζωής - ανοίγοντας πόρτες, δημιουργώντας ευκαιρίες, προκαλώντας φόβους</a:t>
            </a:r>
            <a:r>
              <a:rPr lang="en-US" sz="2800" b="1" spc="34" dirty="0">
                <a:solidFill>
                  <a:srgbClr val="1867BE"/>
                </a:solidFill>
                <a:latin typeface="Glacial Indifference Bold"/>
              </a:rPr>
              <a:t>” </a:t>
            </a:r>
            <a:r>
              <a:rPr lang="el-GR" sz="2800" b="1" spc="34" dirty="0">
                <a:solidFill>
                  <a:srgbClr val="1867BE"/>
                </a:solidFill>
                <a:latin typeface="Glacial Indifference Bold"/>
              </a:rPr>
              <a:t>- Ευρωπαϊκή Επιτροπή</a:t>
            </a:r>
          </a:p>
          <a:p>
            <a:pPr marL="565066" lvl="1" indent="-282533">
              <a:buFont typeface="Arial"/>
              <a:buChar char="•"/>
            </a:pPr>
            <a:endParaRPr lang="en-US" sz="2800" b="1" spc="34" dirty="0">
              <a:solidFill>
                <a:srgbClr val="1867BE"/>
              </a:solidFill>
              <a:latin typeface="Glacial Indifference Bold"/>
            </a:endParaRPr>
          </a:p>
          <a:p>
            <a:pPr marL="565066" lvl="1" indent="-282533">
              <a:buFont typeface="Arial"/>
              <a:buChar char="•"/>
            </a:pPr>
            <a:r>
              <a:rPr lang="el-GR" sz="2800" b="1" spc="34" dirty="0">
                <a:solidFill>
                  <a:srgbClr val="1867BE"/>
                </a:solidFill>
                <a:latin typeface="Glacial Indifference Bold"/>
              </a:rPr>
              <a:t>Ο αντίκτυπος της παγκοσμιοποίησης είναι πολύπλευρος και συνεπώς και οι τοπικές αντιδράσεις στην παγκοσμιοποίηση είναι διαφορετικές</a:t>
            </a:r>
          </a:p>
          <a:p>
            <a:pPr marL="565066" lvl="1" indent="-282533">
              <a:buFont typeface="Arial"/>
              <a:buChar char="•"/>
            </a:pPr>
            <a:endParaRPr lang="en-US" sz="2800" b="1" spc="34" dirty="0">
              <a:solidFill>
                <a:srgbClr val="1867BE"/>
              </a:solidFill>
              <a:latin typeface="Glacial Indifference Bold"/>
            </a:endParaRPr>
          </a:p>
          <a:p>
            <a:pPr marL="565066" lvl="1" indent="-282533">
              <a:buFont typeface="Arial"/>
              <a:buChar char="•"/>
            </a:pPr>
            <a:r>
              <a:rPr lang="el-GR" sz="2800" b="1" spc="34" dirty="0">
                <a:solidFill>
                  <a:srgbClr val="1867BE"/>
                </a:solidFill>
                <a:latin typeface="Glacial Indifference Bold"/>
              </a:rPr>
              <a:t>Η παγκοσμιοποίηση παραμένει, εσφαλμένα, συσχετισμένη με αστικά κέντρα, διεθνείς τράπεζες και μεγάλα εταιρικά γραφεία</a:t>
            </a:r>
          </a:p>
          <a:p>
            <a:pPr marL="565066" lvl="1" indent="-282533">
              <a:buFont typeface="Arial"/>
              <a:buChar char="•"/>
            </a:pPr>
            <a:endParaRPr lang="el-GR" sz="2800" b="1" spc="34" dirty="0">
              <a:solidFill>
                <a:srgbClr val="1867BE"/>
              </a:solidFill>
              <a:latin typeface="Glacial Indifference Bold"/>
            </a:endParaRPr>
          </a:p>
          <a:p>
            <a:pPr marL="565066" lvl="1" indent="-282533">
              <a:buFont typeface="Arial"/>
              <a:buChar char="•"/>
            </a:pPr>
            <a:r>
              <a:rPr lang="el-GR" sz="2800" b="1" spc="34" dirty="0">
                <a:solidFill>
                  <a:srgbClr val="1867BE"/>
                </a:solidFill>
                <a:latin typeface="Glacial Indifference Bold"/>
              </a:rPr>
              <a:t>Η έλλειψη έρευνας σχετικά με το θέμα οδήγησε στη δημιουργία δύο μύθων…</a:t>
            </a:r>
            <a:endParaRPr lang="en-US" sz="2800" b="1" spc="34" dirty="0">
              <a:solidFill>
                <a:srgbClr val="1867BE"/>
              </a:solidFill>
              <a:latin typeface="Glacial Indifference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67B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2825" r="31430"/>
          <a:stretch>
            <a:fillRect/>
          </a:stretch>
        </p:blipFill>
        <p:spPr>
          <a:xfrm>
            <a:off x="0" y="0"/>
            <a:ext cx="5513766" cy="10287000"/>
          </a:xfrm>
          <a:prstGeom prst="rect">
            <a:avLst/>
          </a:prstGeom>
        </p:spPr>
      </p:pic>
      <p:sp>
        <p:nvSpPr>
          <p:cNvPr id="3" name="AutoShape 3"/>
          <p:cNvSpPr/>
          <p:nvPr/>
        </p:nvSpPr>
        <p:spPr>
          <a:xfrm>
            <a:off x="-1856895" y="-2428625"/>
            <a:ext cx="5771189" cy="3968465"/>
          </a:xfrm>
          <a:prstGeom prst="rect">
            <a:avLst/>
          </a:prstGeom>
          <a:solidFill>
            <a:srgbClr val="FFE3DE"/>
          </a:solidFill>
        </p:spPr>
      </p:sp>
      <p:grpSp>
        <p:nvGrpSpPr>
          <p:cNvPr id="4" name="Group 4"/>
          <p:cNvGrpSpPr/>
          <p:nvPr/>
        </p:nvGrpSpPr>
        <p:grpSpPr>
          <a:xfrm>
            <a:off x="826551" y="646240"/>
            <a:ext cx="4840344" cy="1603979"/>
            <a:chOff x="0" y="0"/>
            <a:chExt cx="6453792" cy="2138639"/>
          </a:xfrm>
        </p:grpSpPr>
        <p:pic>
          <p:nvPicPr>
            <p:cNvPr id="5" name="Picture 5"/>
            <p:cNvPicPr>
              <a:picLocks noChangeAspect="1"/>
            </p:cNvPicPr>
            <p:nvPr/>
          </p:nvPicPr>
          <p:blipFill>
            <a:blip r:embed="rId4"/>
            <a:srcRect/>
            <a:stretch>
              <a:fillRect/>
            </a:stretch>
          </p:blipFill>
          <p:spPr>
            <a:xfrm>
              <a:off x="0" y="0"/>
              <a:ext cx="6453792" cy="548572"/>
            </a:xfrm>
            <a:prstGeom prst="rect">
              <a:avLst/>
            </a:prstGeom>
          </p:spPr>
        </p:pic>
        <p:pic>
          <p:nvPicPr>
            <p:cNvPr id="6" name="Picture 6"/>
            <p:cNvPicPr>
              <a:picLocks noChangeAspect="1"/>
            </p:cNvPicPr>
            <p:nvPr/>
          </p:nvPicPr>
          <p:blipFill>
            <a:blip r:embed="rId4"/>
            <a:srcRect/>
            <a:stretch>
              <a:fillRect/>
            </a:stretch>
          </p:blipFill>
          <p:spPr>
            <a:xfrm>
              <a:off x="0" y="548572"/>
              <a:ext cx="6453792" cy="548572"/>
            </a:xfrm>
            <a:prstGeom prst="rect">
              <a:avLst/>
            </a:prstGeom>
          </p:spPr>
        </p:pic>
        <p:pic>
          <p:nvPicPr>
            <p:cNvPr id="7" name="Picture 7"/>
            <p:cNvPicPr>
              <a:picLocks noChangeAspect="1"/>
            </p:cNvPicPr>
            <p:nvPr/>
          </p:nvPicPr>
          <p:blipFill>
            <a:blip r:embed="rId4"/>
            <a:srcRect/>
            <a:stretch>
              <a:fillRect/>
            </a:stretch>
          </p:blipFill>
          <p:spPr>
            <a:xfrm>
              <a:off x="0" y="1041494"/>
              <a:ext cx="6453792" cy="548572"/>
            </a:xfrm>
            <a:prstGeom prst="rect">
              <a:avLst/>
            </a:prstGeom>
          </p:spPr>
        </p:pic>
        <p:pic>
          <p:nvPicPr>
            <p:cNvPr id="8" name="Picture 8"/>
            <p:cNvPicPr>
              <a:picLocks noChangeAspect="1"/>
            </p:cNvPicPr>
            <p:nvPr/>
          </p:nvPicPr>
          <p:blipFill>
            <a:blip r:embed="rId4"/>
            <a:srcRect/>
            <a:stretch>
              <a:fillRect/>
            </a:stretch>
          </p:blipFill>
          <p:spPr>
            <a:xfrm>
              <a:off x="0" y="1590066"/>
              <a:ext cx="6453792" cy="548572"/>
            </a:xfrm>
            <a:prstGeom prst="rect">
              <a:avLst/>
            </a:prstGeom>
          </p:spPr>
        </p:pic>
      </p:grpSp>
      <p:sp>
        <p:nvSpPr>
          <p:cNvPr id="9" name="TextBox 9"/>
          <p:cNvSpPr txBox="1"/>
          <p:nvPr/>
        </p:nvSpPr>
        <p:spPr>
          <a:xfrm>
            <a:off x="176645" y="4648492"/>
            <a:ext cx="5445747" cy="2705741"/>
          </a:xfrm>
          <a:prstGeom prst="rect">
            <a:avLst/>
          </a:prstGeom>
        </p:spPr>
        <p:txBody>
          <a:bodyPr wrap="square" lIns="0" tIns="0" rIns="0" bIns="0" rtlCol="0" anchor="t">
            <a:spAutoFit/>
          </a:bodyPr>
          <a:lstStyle/>
          <a:p>
            <a:pPr>
              <a:lnSpc>
                <a:spcPts val="7332"/>
              </a:lnSpc>
            </a:pPr>
            <a:r>
              <a:rPr lang="el-GR" sz="4800" u="sng" spc="-77" dirty="0">
                <a:solidFill>
                  <a:srgbClr val="F9FFFF"/>
                </a:solidFill>
                <a:latin typeface="Arimo Bold"/>
              </a:rPr>
              <a:t>Μύθος 1</a:t>
            </a:r>
            <a:r>
              <a:rPr lang="el-GR" sz="4800" spc="-77" dirty="0">
                <a:solidFill>
                  <a:srgbClr val="F9FFFF"/>
                </a:solidFill>
                <a:latin typeface="Arimo Bold"/>
              </a:rPr>
              <a:t>: Η παγκοσμιοποίηση ως κυριαρχία</a:t>
            </a:r>
            <a:endParaRPr lang="en-US" sz="4800" spc="-77" dirty="0">
              <a:solidFill>
                <a:srgbClr val="F9FFFF"/>
              </a:solidFill>
              <a:latin typeface="Arimo Bold"/>
            </a:endParaRPr>
          </a:p>
        </p:txBody>
      </p:sp>
      <p:sp>
        <p:nvSpPr>
          <p:cNvPr id="10" name="AutoShape 10"/>
          <p:cNvSpPr/>
          <p:nvPr/>
        </p:nvSpPr>
        <p:spPr>
          <a:xfrm>
            <a:off x="14085710" y="8850074"/>
            <a:ext cx="5942882" cy="3815801"/>
          </a:xfrm>
          <a:prstGeom prst="rect">
            <a:avLst/>
          </a:prstGeom>
          <a:solidFill>
            <a:srgbClr val="FFE3DE"/>
          </a:solidFill>
        </p:spPr>
      </p:sp>
      <p:grpSp>
        <p:nvGrpSpPr>
          <p:cNvPr id="11" name="Group 11"/>
          <p:cNvGrpSpPr/>
          <p:nvPr/>
        </p:nvGrpSpPr>
        <p:grpSpPr>
          <a:xfrm>
            <a:off x="12031667" y="8017409"/>
            <a:ext cx="5025484" cy="1665330"/>
            <a:chOff x="0" y="0"/>
            <a:chExt cx="6700645" cy="2220440"/>
          </a:xfrm>
        </p:grpSpPr>
        <p:pic>
          <p:nvPicPr>
            <p:cNvPr id="12" name="Picture 12"/>
            <p:cNvPicPr>
              <a:picLocks noChangeAspect="1"/>
            </p:cNvPicPr>
            <p:nvPr/>
          </p:nvPicPr>
          <p:blipFill>
            <a:blip r:embed="rId4"/>
            <a:srcRect/>
            <a:stretch>
              <a:fillRect/>
            </a:stretch>
          </p:blipFill>
          <p:spPr>
            <a:xfrm>
              <a:off x="0" y="0"/>
              <a:ext cx="6700645" cy="569555"/>
            </a:xfrm>
            <a:prstGeom prst="rect">
              <a:avLst/>
            </a:prstGeom>
          </p:spPr>
        </p:pic>
        <p:pic>
          <p:nvPicPr>
            <p:cNvPr id="13" name="Picture 13"/>
            <p:cNvPicPr>
              <a:picLocks noChangeAspect="1"/>
            </p:cNvPicPr>
            <p:nvPr/>
          </p:nvPicPr>
          <p:blipFill>
            <a:blip r:embed="rId4"/>
            <a:srcRect/>
            <a:stretch>
              <a:fillRect/>
            </a:stretch>
          </p:blipFill>
          <p:spPr>
            <a:xfrm>
              <a:off x="0" y="569555"/>
              <a:ext cx="6700645" cy="569555"/>
            </a:xfrm>
            <a:prstGeom prst="rect">
              <a:avLst/>
            </a:prstGeom>
          </p:spPr>
        </p:pic>
        <p:pic>
          <p:nvPicPr>
            <p:cNvPr id="14" name="Picture 14"/>
            <p:cNvPicPr>
              <a:picLocks noChangeAspect="1"/>
            </p:cNvPicPr>
            <p:nvPr/>
          </p:nvPicPr>
          <p:blipFill>
            <a:blip r:embed="rId4"/>
            <a:srcRect/>
            <a:stretch>
              <a:fillRect/>
            </a:stretch>
          </p:blipFill>
          <p:spPr>
            <a:xfrm>
              <a:off x="0" y="1081330"/>
              <a:ext cx="6700645" cy="569555"/>
            </a:xfrm>
            <a:prstGeom prst="rect">
              <a:avLst/>
            </a:prstGeom>
          </p:spPr>
        </p:pic>
        <p:pic>
          <p:nvPicPr>
            <p:cNvPr id="15" name="Picture 15"/>
            <p:cNvPicPr>
              <a:picLocks noChangeAspect="1"/>
            </p:cNvPicPr>
            <p:nvPr/>
          </p:nvPicPr>
          <p:blipFill>
            <a:blip r:embed="rId4"/>
            <a:srcRect/>
            <a:stretch>
              <a:fillRect/>
            </a:stretch>
          </p:blipFill>
          <p:spPr>
            <a:xfrm>
              <a:off x="0" y="1650885"/>
              <a:ext cx="6700645" cy="569555"/>
            </a:xfrm>
            <a:prstGeom prst="rect">
              <a:avLst/>
            </a:prstGeom>
          </p:spPr>
        </p:pic>
      </p:grpSp>
      <p:sp>
        <p:nvSpPr>
          <p:cNvPr id="16" name="TextBox 16"/>
          <p:cNvSpPr txBox="1"/>
          <p:nvPr/>
        </p:nvSpPr>
        <p:spPr>
          <a:xfrm>
            <a:off x="5588812" y="1570191"/>
            <a:ext cx="12444459" cy="6032421"/>
          </a:xfrm>
          <a:prstGeom prst="rect">
            <a:avLst/>
          </a:prstGeom>
        </p:spPr>
        <p:txBody>
          <a:bodyPr lIns="0" tIns="0" rIns="0" bIns="0" rtlCol="0" anchor="t">
            <a:spAutoFit/>
          </a:bodyPr>
          <a:lstStyle/>
          <a:p>
            <a:pPr marL="581384" lvl="1" indent="-290692" algn="just">
              <a:spcBef>
                <a:spcPct val="0"/>
              </a:spcBef>
              <a:buFont typeface="Arial"/>
              <a:buChar char="•"/>
            </a:pPr>
            <a:r>
              <a:rPr lang="el-GR" sz="2800" b="1" u="none" spc="35" dirty="0">
                <a:solidFill>
                  <a:srgbClr val="F9FFFF"/>
                </a:solidFill>
                <a:latin typeface="Glacial Indifference Bold"/>
              </a:rPr>
              <a:t>Η αντίληψη της παγκοσμιοποίησης ως κυρίαρχης, σαρωτικής και </a:t>
            </a:r>
            <a:r>
              <a:rPr lang="el-GR" sz="2800" b="1" u="none" spc="35" dirty="0" err="1">
                <a:solidFill>
                  <a:srgbClr val="F9FFFF"/>
                </a:solidFill>
                <a:latin typeface="Glacial Indifference Bold"/>
              </a:rPr>
              <a:t>ομογενοποιητικής</a:t>
            </a:r>
            <a:r>
              <a:rPr lang="el-GR" sz="2800" b="1" u="none" spc="35" dirty="0">
                <a:solidFill>
                  <a:srgbClr val="F9FFFF"/>
                </a:solidFill>
                <a:latin typeface="Glacial Indifference Bold"/>
              </a:rPr>
              <a:t> δύναμης που επιβάλλεται από άλλους, απειλώντας έτσι τις παραδόσεις και τον διακριτικό χαρακτήρα των διαφόρων περιοχών</a:t>
            </a:r>
          </a:p>
          <a:p>
            <a:pPr marL="290692" lvl="1" algn="just">
              <a:spcBef>
                <a:spcPct val="0"/>
              </a:spcBef>
            </a:pPr>
            <a:endParaRPr lang="it-IT" sz="2800" b="1" u="none" spc="35" dirty="0">
              <a:solidFill>
                <a:srgbClr val="F9FFFF"/>
              </a:solidFill>
              <a:latin typeface="Glacial Indifference Bold"/>
            </a:endParaRPr>
          </a:p>
          <a:p>
            <a:pPr marL="581384" lvl="1" indent="-290692" algn="just">
              <a:spcBef>
                <a:spcPct val="0"/>
              </a:spcBef>
              <a:buFont typeface="Arial"/>
              <a:buChar char="•"/>
            </a:pPr>
            <a:r>
              <a:rPr lang="el-GR" sz="2800" b="1" u="none" spc="35" dirty="0">
                <a:solidFill>
                  <a:srgbClr val="F9FFFF"/>
                </a:solidFill>
                <a:latin typeface="Glacial Indifference Bold"/>
              </a:rPr>
              <a:t>Αυτή η ερμηνεία υποκινεί διαμαρτυρίες κατά της παγκοσμιοποίησης τόσο από την </a:t>
            </a:r>
            <a:r>
              <a:rPr lang="el-GR" sz="2800" b="1" u="none" spc="35" dirty="0" err="1">
                <a:solidFill>
                  <a:srgbClr val="F9FFFF"/>
                </a:solidFill>
                <a:latin typeface="Glacial Indifference Bold"/>
              </a:rPr>
              <a:t>ξενοφοβική</a:t>
            </a:r>
            <a:r>
              <a:rPr lang="el-GR" sz="2800" b="1" u="none" spc="35" dirty="0">
                <a:solidFill>
                  <a:srgbClr val="F9FFFF"/>
                </a:solidFill>
                <a:latin typeface="Glacial Indifference Bold"/>
              </a:rPr>
              <a:t> δεξιά όσο και από την </a:t>
            </a:r>
            <a:r>
              <a:rPr lang="el-GR" sz="2800" b="1" u="none" spc="35" dirty="0" err="1">
                <a:solidFill>
                  <a:srgbClr val="F9FFFF"/>
                </a:solidFill>
                <a:latin typeface="Glacial Indifference Bold"/>
              </a:rPr>
              <a:t>αντι</a:t>
            </a:r>
            <a:r>
              <a:rPr lang="el-GR" sz="2800" b="1" u="none" spc="35" dirty="0">
                <a:solidFill>
                  <a:srgbClr val="F9FFFF"/>
                </a:solidFill>
                <a:latin typeface="Glacial Indifference Bold"/>
              </a:rPr>
              <a:t>-καπιταλιστική αριστερά, βρίσκοντας </a:t>
            </a:r>
            <a:r>
              <a:rPr lang="el-GR" sz="2800" b="1" spc="35" dirty="0">
                <a:solidFill>
                  <a:srgbClr val="F9FFFF"/>
                </a:solidFill>
                <a:latin typeface="Glacial Indifference Bold"/>
              </a:rPr>
              <a:t>πάτημα</a:t>
            </a:r>
            <a:r>
              <a:rPr lang="el-GR" sz="2800" b="1" u="none" spc="35" dirty="0">
                <a:solidFill>
                  <a:srgbClr val="F9FFFF"/>
                </a:solidFill>
                <a:latin typeface="Glacial Indifference Bold"/>
              </a:rPr>
              <a:t> σε εκστρατείες κατά των προσφύγων, των μεταναστών εργαζομένων και των ξένων ιδιοκτητών σπιτιών που θεωρούνται ότι απειλούν τις αγροτικές περιοχές</a:t>
            </a:r>
          </a:p>
          <a:p>
            <a:pPr marL="290692" lvl="1" algn="just">
              <a:spcBef>
                <a:spcPct val="0"/>
              </a:spcBef>
            </a:pPr>
            <a:endParaRPr lang="it-IT" sz="2800" b="1" u="none" spc="35" dirty="0">
              <a:solidFill>
                <a:srgbClr val="F9FFFF"/>
              </a:solidFill>
              <a:latin typeface="Glacial Indifference Bold"/>
            </a:endParaRPr>
          </a:p>
          <a:p>
            <a:pPr marL="581384" lvl="1" indent="-290692" algn="just">
              <a:spcBef>
                <a:spcPct val="0"/>
              </a:spcBef>
              <a:buFont typeface="Arial"/>
              <a:buChar char="•"/>
            </a:pPr>
            <a:r>
              <a:rPr lang="el-GR" sz="2800" b="1" u="none" spc="35" dirty="0">
                <a:solidFill>
                  <a:srgbClr val="F9FFFF"/>
                </a:solidFill>
                <a:latin typeface="Glacial Indifference Bold"/>
              </a:rPr>
              <a:t>Ως εκ τούτου, η παγκοσμιοποίηση γίνεται αντιληπτή ως φαινόμενο προς καταπολέμηση !!!!</a:t>
            </a:r>
            <a:endParaRPr lang="en-US" sz="2800" b="1" u="none" spc="35" dirty="0">
              <a:solidFill>
                <a:srgbClr val="F9FFFF"/>
              </a:solidFill>
              <a:latin typeface="Glacial Indifference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390" t="17980" b="38182"/>
          <a:stretch>
            <a:fillRect/>
          </a:stretch>
        </p:blipFill>
        <p:spPr>
          <a:xfrm>
            <a:off x="0" y="-831056"/>
            <a:ext cx="18288000" cy="5435493"/>
          </a:xfrm>
          <a:prstGeom prst="rect">
            <a:avLst/>
          </a:prstGeom>
        </p:spPr>
      </p:pic>
      <p:sp>
        <p:nvSpPr>
          <p:cNvPr id="3" name="TextBox 3"/>
          <p:cNvSpPr txBox="1"/>
          <p:nvPr/>
        </p:nvSpPr>
        <p:spPr>
          <a:xfrm>
            <a:off x="9174507" y="1376994"/>
            <a:ext cx="8983363" cy="2831544"/>
          </a:xfrm>
          <a:prstGeom prst="rect">
            <a:avLst/>
          </a:prstGeom>
        </p:spPr>
        <p:txBody>
          <a:bodyPr wrap="square" lIns="0" tIns="0" rIns="0" bIns="0" rtlCol="0" anchor="t">
            <a:spAutoFit/>
          </a:bodyPr>
          <a:lstStyle/>
          <a:p>
            <a:r>
              <a:rPr lang="el-GR" sz="4600" b="1" spc="225" dirty="0">
                <a:solidFill>
                  <a:srgbClr val="F9FFFF"/>
                </a:solidFill>
                <a:latin typeface="Glacial Indifference Bold"/>
              </a:rPr>
              <a:t>Μύθος 2: Η παγκοσμιοποίηση ως Σωτήρας</a:t>
            </a:r>
          </a:p>
          <a:p>
            <a:r>
              <a:rPr lang="el-GR" sz="4600" b="1" spc="225" dirty="0">
                <a:solidFill>
                  <a:srgbClr val="F9FFFF"/>
                </a:solidFill>
                <a:latin typeface="Glacial Indifference Bold"/>
              </a:rPr>
              <a:t>των αγροτικών οικονομιών</a:t>
            </a:r>
            <a:endParaRPr lang="en-US" sz="4600" b="1" spc="225" dirty="0">
              <a:solidFill>
                <a:srgbClr val="F9FFFF"/>
              </a:solidFill>
              <a:latin typeface="Glacial Indifference Bold"/>
            </a:endParaRPr>
          </a:p>
        </p:txBody>
      </p:sp>
      <p:grpSp>
        <p:nvGrpSpPr>
          <p:cNvPr id="4" name="Group 4"/>
          <p:cNvGrpSpPr/>
          <p:nvPr/>
        </p:nvGrpSpPr>
        <p:grpSpPr>
          <a:xfrm>
            <a:off x="2124495" y="-349569"/>
            <a:ext cx="7019505" cy="2326103"/>
            <a:chOff x="0" y="0"/>
            <a:chExt cx="9359340" cy="3101471"/>
          </a:xfrm>
        </p:grpSpPr>
        <p:pic>
          <p:nvPicPr>
            <p:cNvPr id="5" name="Picture 5"/>
            <p:cNvPicPr>
              <a:picLocks noChangeAspect="1"/>
            </p:cNvPicPr>
            <p:nvPr/>
          </p:nvPicPr>
          <p:blipFill>
            <a:blip r:embed="rId4"/>
            <a:srcRect/>
            <a:stretch>
              <a:fillRect/>
            </a:stretch>
          </p:blipFill>
          <p:spPr>
            <a:xfrm>
              <a:off x="0" y="0"/>
              <a:ext cx="9359340" cy="795544"/>
            </a:xfrm>
            <a:prstGeom prst="rect">
              <a:avLst/>
            </a:prstGeom>
          </p:spPr>
        </p:pic>
        <p:pic>
          <p:nvPicPr>
            <p:cNvPr id="6" name="Picture 6"/>
            <p:cNvPicPr>
              <a:picLocks noChangeAspect="1"/>
            </p:cNvPicPr>
            <p:nvPr/>
          </p:nvPicPr>
          <p:blipFill>
            <a:blip r:embed="rId4"/>
            <a:srcRect/>
            <a:stretch>
              <a:fillRect/>
            </a:stretch>
          </p:blipFill>
          <p:spPr>
            <a:xfrm>
              <a:off x="0" y="795544"/>
              <a:ext cx="9359340" cy="795544"/>
            </a:xfrm>
            <a:prstGeom prst="rect">
              <a:avLst/>
            </a:prstGeom>
          </p:spPr>
        </p:pic>
        <p:pic>
          <p:nvPicPr>
            <p:cNvPr id="7" name="Picture 7"/>
            <p:cNvPicPr>
              <a:picLocks noChangeAspect="1"/>
            </p:cNvPicPr>
            <p:nvPr/>
          </p:nvPicPr>
          <p:blipFill>
            <a:blip r:embed="rId4"/>
            <a:srcRect/>
            <a:stretch>
              <a:fillRect/>
            </a:stretch>
          </p:blipFill>
          <p:spPr>
            <a:xfrm>
              <a:off x="0" y="1510383"/>
              <a:ext cx="9359340" cy="795544"/>
            </a:xfrm>
            <a:prstGeom prst="rect">
              <a:avLst/>
            </a:prstGeom>
          </p:spPr>
        </p:pic>
        <p:pic>
          <p:nvPicPr>
            <p:cNvPr id="8" name="Picture 8"/>
            <p:cNvPicPr>
              <a:picLocks noChangeAspect="1"/>
            </p:cNvPicPr>
            <p:nvPr/>
          </p:nvPicPr>
          <p:blipFill>
            <a:blip r:embed="rId4"/>
            <a:srcRect/>
            <a:stretch>
              <a:fillRect/>
            </a:stretch>
          </p:blipFill>
          <p:spPr>
            <a:xfrm>
              <a:off x="0" y="2305927"/>
              <a:ext cx="9359340" cy="795544"/>
            </a:xfrm>
            <a:prstGeom prst="rect">
              <a:avLst/>
            </a:prstGeom>
          </p:spPr>
        </p:pic>
      </p:grpSp>
      <p:grpSp>
        <p:nvGrpSpPr>
          <p:cNvPr id="9" name="Group 9"/>
          <p:cNvGrpSpPr/>
          <p:nvPr/>
        </p:nvGrpSpPr>
        <p:grpSpPr>
          <a:xfrm rot="5400000">
            <a:off x="8688" y="-8688"/>
            <a:ext cx="4604437" cy="4621812"/>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67BE"/>
            </a:solidFill>
          </p:spPr>
        </p:sp>
      </p:grpSp>
      <p:sp>
        <p:nvSpPr>
          <p:cNvPr id="11" name="TextBox 11"/>
          <p:cNvSpPr txBox="1"/>
          <p:nvPr/>
        </p:nvSpPr>
        <p:spPr>
          <a:xfrm>
            <a:off x="649760" y="5386286"/>
            <a:ext cx="17049493" cy="3877985"/>
          </a:xfrm>
          <a:prstGeom prst="rect">
            <a:avLst/>
          </a:prstGeom>
        </p:spPr>
        <p:txBody>
          <a:bodyPr lIns="0" tIns="0" rIns="0" bIns="0" rtlCol="0" anchor="t">
            <a:spAutoFit/>
          </a:bodyPr>
          <a:lstStyle/>
          <a:p>
            <a:pPr marL="582769" lvl="1" indent="-291385" algn="just">
              <a:buFont typeface="Arial"/>
              <a:buChar char="•"/>
            </a:pPr>
            <a:r>
              <a:rPr lang="el-GR" sz="2800" b="1" spc="35" dirty="0">
                <a:solidFill>
                  <a:srgbClr val="1867BE"/>
                </a:solidFill>
                <a:latin typeface="Glacial Indifference Bold"/>
              </a:rPr>
              <a:t>Η χωρική οικονομία της βιομηχανικής εποχής που οδήγησε στην αστικοποίηση καταρρίπτεται από τις νέες τεχνολογίες (και από την οικονομική και πολιτική απελευθέρωση) που αφαιρούν τα οφέλη της βιομηχανικής ομαδοποίησης, την εγγύτητα με τις αγορές και την πρόσβαση σε μεγάλες δεξαμενές εργασίας και, αντίθετα, επιτρέπουν στις αγροτικές περιοχές να ανταγωνίζονται ισότιμα τα αστικά κέντρα.</a:t>
            </a:r>
          </a:p>
          <a:p>
            <a:pPr marL="582769" lvl="1" indent="-291385" algn="just">
              <a:buFont typeface="Arial"/>
              <a:buChar char="•"/>
            </a:pPr>
            <a:endParaRPr lang="el-GR" sz="2800" b="1" spc="35" dirty="0">
              <a:solidFill>
                <a:srgbClr val="1867BE"/>
              </a:solidFill>
              <a:latin typeface="Glacial Indifference Bold"/>
            </a:endParaRPr>
          </a:p>
          <a:p>
            <a:pPr marL="582769" lvl="1" indent="-291385" algn="just">
              <a:buFont typeface="Arial"/>
              <a:buChar char="•"/>
            </a:pPr>
            <a:r>
              <a:rPr lang="el-GR" sz="2800" b="1" spc="35" dirty="0">
                <a:solidFill>
                  <a:srgbClr val="1867BE"/>
                </a:solidFill>
                <a:latin typeface="Glacial Indifference Bold"/>
              </a:rPr>
              <a:t>Για τους οπαδούς αυτής της ερμηνείας, η παγκοσμιοποίηση επιτρέπει σε οποιαδήποτε αγροτική περιοχή να ευδοκιμήσει οικονομικά, αρκεί να μπορούν να εντοπίσουν μια ανταγωνιστική αγορά.</a:t>
            </a:r>
            <a:endParaRPr lang="en-US" sz="2800" b="1" spc="35" dirty="0">
              <a:solidFill>
                <a:srgbClr val="1867BE"/>
              </a:solidFill>
              <a:latin typeface="Glacial Indifference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67B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blip>
          <a:srcRect l="33338" r="33065"/>
          <a:stretch>
            <a:fillRect/>
          </a:stretch>
        </p:blipFill>
        <p:spPr>
          <a:xfrm>
            <a:off x="-65296" y="-6016"/>
            <a:ext cx="5513766" cy="10278016"/>
          </a:xfrm>
          <a:prstGeom prst="rect">
            <a:avLst/>
          </a:prstGeom>
        </p:spPr>
      </p:pic>
      <p:sp>
        <p:nvSpPr>
          <p:cNvPr id="3" name="AutoShape 3"/>
          <p:cNvSpPr/>
          <p:nvPr/>
        </p:nvSpPr>
        <p:spPr>
          <a:xfrm>
            <a:off x="-2359654" y="-2104632"/>
            <a:ext cx="7808124" cy="4384476"/>
          </a:xfrm>
          <a:prstGeom prst="rect">
            <a:avLst/>
          </a:prstGeom>
          <a:solidFill>
            <a:srgbClr val="FFE3DE"/>
          </a:solidFill>
        </p:spPr>
      </p:sp>
      <p:sp>
        <p:nvSpPr>
          <p:cNvPr id="4" name="TextBox 4"/>
          <p:cNvSpPr txBox="1"/>
          <p:nvPr/>
        </p:nvSpPr>
        <p:spPr>
          <a:xfrm>
            <a:off x="1075232" y="568790"/>
            <a:ext cx="6504365" cy="1323439"/>
          </a:xfrm>
          <a:prstGeom prst="rect">
            <a:avLst/>
          </a:prstGeom>
        </p:spPr>
        <p:txBody>
          <a:bodyPr wrap="square" lIns="0" tIns="0" rIns="0" bIns="0" rtlCol="0" anchor="t">
            <a:spAutoFit/>
          </a:bodyPr>
          <a:lstStyle/>
          <a:p>
            <a:r>
              <a:rPr lang="el-GR" sz="4300" b="1" spc="280" dirty="0">
                <a:solidFill>
                  <a:srgbClr val="1867BE"/>
                </a:solidFill>
                <a:latin typeface="Glacial Indifference Bold"/>
              </a:rPr>
              <a:t>Η πραγματική διάσταση</a:t>
            </a:r>
          </a:p>
        </p:txBody>
      </p:sp>
      <p:sp>
        <p:nvSpPr>
          <p:cNvPr id="5" name="TextBox 5"/>
          <p:cNvSpPr txBox="1"/>
          <p:nvPr/>
        </p:nvSpPr>
        <p:spPr>
          <a:xfrm>
            <a:off x="6117858" y="87606"/>
            <a:ext cx="7842727" cy="581336"/>
          </a:xfrm>
          <a:prstGeom prst="rect">
            <a:avLst/>
          </a:prstGeom>
        </p:spPr>
        <p:txBody>
          <a:bodyPr lIns="0" tIns="0" rIns="0" bIns="0" rtlCol="0" anchor="t">
            <a:spAutoFit/>
          </a:bodyPr>
          <a:lstStyle/>
          <a:p>
            <a:pPr>
              <a:lnSpc>
                <a:spcPts val="4727"/>
              </a:lnSpc>
            </a:pPr>
            <a:r>
              <a:rPr lang="el-GR" sz="3000" b="1" spc="439" dirty="0">
                <a:solidFill>
                  <a:srgbClr val="FFE3DE"/>
                </a:solidFill>
                <a:latin typeface="Glacial Indifference Bold"/>
              </a:rPr>
              <a:t>ΟΛΟΤΗΤΑ ΤΗΣ ΠΛΗΡΟΦΟΡΙΣΗΣ</a:t>
            </a:r>
            <a:endParaRPr lang="en-US" sz="3000" b="1" spc="439" dirty="0">
              <a:solidFill>
                <a:srgbClr val="FFE3DE"/>
              </a:solidFill>
              <a:latin typeface="Glacial Indifference Bold"/>
            </a:endParaRPr>
          </a:p>
        </p:txBody>
      </p:sp>
      <p:sp>
        <p:nvSpPr>
          <p:cNvPr id="6" name="TextBox 6"/>
          <p:cNvSpPr txBox="1"/>
          <p:nvPr/>
        </p:nvSpPr>
        <p:spPr>
          <a:xfrm>
            <a:off x="6171877" y="652415"/>
            <a:ext cx="11732591" cy="1200329"/>
          </a:xfrm>
          <a:prstGeom prst="rect">
            <a:avLst/>
          </a:prstGeom>
        </p:spPr>
        <p:txBody>
          <a:bodyPr lIns="0" tIns="0" rIns="0" bIns="0" rtlCol="0" anchor="t">
            <a:spAutoFit/>
          </a:bodyPr>
          <a:lstStyle/>
          <a:p>
            <a:pPr algn="just"/>
            <a:r>
              <a:rPr lang="el-GR" sz="2600" b="1" spc="30" dirty="0">
                <a:solidFill>
                  <a:srgbClr val="F9FFFF"/>
                </a:solidFill>
                <a:latin typeface="Glacial Indifference"/>
              </a:rPr>
              <a:t>Η εμβέλεια των διαδικασιών παγκοσμιοποίησης είναι σχεδόν απόλυτη και μπορεί να υπάρχουν λίγες αγροτικές περιοχές που δεν</a:t>
            </a:r>
            <a:r>
              <a:rPr lang="en-US" sz="2600" b="1" spc="30" dirty="0">
                <a:solidFill>
                  <a:srgbClr val="F9FFFF"/>
                </a:solidFill>
                <a:latin typeface="Glacial Indifference"/>
              </a:rPr>
              <a:t> </a:t>
            </a:r>
            <a:r>
              <a:rPr lang="el-GR" sz="2600" b="1" spc="30" dirty="0">
                <a:solidFill>
                  <a:srgbClr val="F9FFFF"/>
                </a:solidFill>
                <a:latin typeface="Glacial Indifference"/>
              </a:rPr>
              <a:t>ανήκουν σε παγκόσμια δίκτυα, τουλάχιστον σε κάποιο βαθμό.</a:t>
            </a:r>
            <a:endParaRPr lang="en-US" sz="2600" b="1" spc="30" dirty="0">
              <a:solidFill>
                <a:srgbClr val="F9FFFF"/>
              </a:solidFill>
              <a:latin typeface="Glacial Indifference"/>
            </a:endParaRPr>
          </a:p>
        </p:txBody>
      </p:sp>
      <p:sp>
        <p:nvSpPr>
          <p:cNvPr id="7" name="TextBox 7"/>
          <p:cNvSpPr txBox="1"/>
          <p:nvPr/>
        </p:nvSpPr>
        <p:spPr>
          <a:xfrm>
            <a:off x="6071842" y="2685703"/>
            <a:ext cx="9909907" cy="569595"/>
          </a:xfrm>
          <a:prstGeom prst="rect">
            <a:avLst/>
          </a:prstGeom>
        </p:spPr>
        <p:txBody>
          <a:bodyPr lIns="0" tIns="0" rIns="0" bIns="0" rtlCol="0" anchor="t">
            <a:spAutoFit/>
          </a:bodyPr>
          <a:lstStyle/>
          <a:p>
            <a:pPr>
              <a:lnSpc>
                <a:spcPts val="4620"/>
              </a:lnSpc>
            </a:pPr>
            <a:r>
              <a:rPr lang="el-GR" sz="3000" b="1" spc="429" dirty="0">
                <a:solidFill>
                  <a:srgbClr val="FFE3DE"/>
                </a:solidFill>
                <a:latin typeface="Glacial Indifference Bold"/>
              </a:rPr>
              <a:t>ΑΜΕΣΟΤΗΤΑ ΤΩΝ ΕΠΑΦΩΝ</a:t>
            </a:r>
            <a:endParaRPr lang="en-US" sz="3000" b="1" spc="429" dirty="0">
              <a:solidFill>
                <a:srgbClr val="FFE3DE"/>
              </a:solidFill>
              <a:latin typeface="Glacial Indifference Bold"/>
            </a:endParaRPr>
          </a:p>
        </p:txBody>
      </p:sp>
      <p:sp>
        <p:nvSpPr>
          <p:cNvPr id="8" name="TextBox 8"/>
          <p:cNvSpPr txBox="1"/>
          <p:nvPr/>
        </p:nvSpPr>
        <p:spPr>
          <a:xfrm>
            <a:off x="6117858" y="3406974"/>
            <a:ext cx="11778607" cy="2000548"/>
          </a:xfrm>
          <a:prstGeom prst="rect">
            <a:avLst/>
          </a:prstGeom>
        </p:spPr>
        <p:txBody>
          <a:bodyPr lIns="0" tIns="0" rIns="0" bIns="0" rtlCol="0" anchor="t">
            <a:spAutoFit/>
          </a:bodyPr>
          <a:lstStyle/>
          <a:p>
            <a:pPr algn="just"/>
            <a:r>
              <a:rPr lang="el-GR" sz="2600" b="1" spc="30" dirty="0">
                <a:solidFill>
                  <a:srgbClr val="F9FFFF"/>
                </a:solidFill>
                <a:latin typeface="Glacial Indifference"/>
              </a:rPr>
              <a:t>Οι σύγχρονες τεχνολογίες επικοινωνιών επιτρέπουν την άμεση μετάδοση πληροφοριών σε όλο τον κόσμο, έτσι ώστε οι κοινωνικές σχέσεις να μπορούν να διατηρηθούν και οι οικονομικές συμφωνίες να πραγματοποιούνται μεταξύ δύο μερών του κόσμου και τα γεγονότα σε ένα μέρος να έχουν άμεσες </a:t>
            </a:r>
            <a:r>
              <a:rPr lang="el-GR" sz="2600" b="1" spc="30" dirty="0" err="1">
                <a:solidFill>
                  <a:srgbClr val="F9FFFF"/>
                </a:solidFill>
                <a:latin typeface="Glacial Indifference"/>
              </a:rPr>
              <a:t>αντηχίες</a:t>
            </a:r>
            <a:r>
              <a:rPr lang="el-GR" sz="2600" b="1" spc="30" dirty="0">
                <a:solidFill>
                  <a:srgbClr val="F9FFFF"/>
                </a:solidFill>
                <a:latin typeface="Glacial Indifference"/>
              </a:rPr>
              <a:t> αλλού.</a:t>
            </a:r>
            <a:endParaRPr lang="en-US" sz="2600" b="1" spc="30" dirty="0">
              <a:solidFill>
                <a:srgbClr val="F9FFFF"/>
              </a:solidFill>
              <a:latin typeface="Glacial Indifference"/>
            </a:endParaRPr>
          </a:p>
        </p:txBody>
      </p:sp>
      <p:sp>
        <p:nvSpPr>
          <p:cNvPr id="9" name="TextBox 9"/>
          <p:cNvSpPr txBox="1"/>
          <p:nvPr/>
        </p:nvSpPr>
        <p:spPr>
          <a:xfrm>
            <a:off x="6071842" y="5969622"/>
            <a:ext cx="11732591" cy="1170192"/>
          </a:xfrm>
          <a:prstGeom prst="rect">
            <a:avLst/>
          </a:prstGeom>
        </p:spPr>
        <p:txBody>
          <a:bodyPr lIns="0" tIns="0" rIns="0" bIns="0" rtlCol="0" anchor="t">
            <a:spAutoFit/>
          </a:bodyPr>
          <a:lstStyle/>
          <a:p>
            <a:pPr>
              <a:lnSpc>
                <a:spcPts val="4704"/>
              </a:lnSpc>
            </a:pPr>
            <a:r>
              <a:rPr lang="el-GR" sz="3000" b="1" spc="436" dirty="0">
                <a:solidFill>
                  <a:srgbClr val="FFE3DE"/>
                </a:solidFill>
                <a:latin typeface="Glacial Indifference Bold"/>
              </a:rPr>
              <a:t>ΙΔΕΟΛΟΓΙΚΕΣ ΕΠΙΠΤΩΣΕΙΣ ΤΟΥ ΝΕΟΦΙΛΕΛΕΥΘΕΡΙΣΜΟΥ</a:t>
            </a:r>
            <a:endParaRPr lang="en-US" sz="3000" b="1" spc="436" dirty="0">
              <a:solidFill>
                <a:srgbClr val="FFE3DE"/>
              </a:solidFill>
              <a:latin typeface="Glacial Indifference Bold"/>
            </a:endParaRPr>
          </a:p>
        </p:txBody>
      </p:sp>
      <p:sp>
        <p:nvSpPr>
          <p:cNvPr id="10" name="TextBox 10"/>
          <p:cNvSpPr txBox="1"/>
          <p:nvPr/>
        </p:nvSpPr>
        <p:spPr>
          <a:xfrm>
            <a:off x="6162836" y="7326758"/>
            <a:ext cx="11824623" cy="2848857"/>
          </a:xfrm>
          <a:prstGeom prst="rect">
            <a:avLst/>
          </a:prstGeom>
        </p:spPr>
        <p:txBody>
          <a:bodyPr lIns="0" tIns="0" rIns="0" bIns="0" rtlCol="0" anchor="t">
            <a:spAutoFit/>
          </a:bodyPr>
          <a:lstStyle/>
          <a:p>
            <a:pPr algn="just">
              <a:lnSpc>
                <a:spcPts val="4500"/>
              </a:lnSpc>
            </a:pPr>
            <a:r>
              <a:rPr lang="el-GR" sz="2600" b="1" spc="30" dirty="0">
                <a:solidFill>
                  <a:srgbClr val="F9FFFF"/>
                </a:solidFill>
                <a:latin typeface="Glacial Indifference"/>
              </a:rPr>
              <a:t>Οι νεοφιλελεύθερες πολιτικές προώθησαν την κατάργηση των ρυθμιστικών δομών για τη διευκόλυνση της επέκτασης μιας παγκόσμιας ελεύθερης αγοράς</a:t>
            </a:r>
          </a:p>
          <a:p>
            <a:pPr algn="just">
              <a:lnSpc>
                <a:spcPts val="4500"/>
              </a:lnSpc>
            </a:pPr>
            <a:r>
              <a:rPr lang="el-GR" sz="2600" b="1" spc="30" dirty="0">
                <a:solidFill>
                  <a:srgbClr val="F9FFFF"/>
                </a:solidFill>
                <a:latin typeface="Glacial Indifference"/>
              </a:rPr>
              <a:t>Οι αρχές του νεοφιλελευθερισμού έχουν διαμορφώσει τους λόγους της παγκόσμιας υπαίθρου ως έναν μοναδικό οικονομικό χώρο</a:t>
            </a:r>
            <a:endParaRPr lang="en-US" sz="2600" b="1" spc="30" dirty="0">
              <a:solidFill>
                <a:srgbClr val="F9FFFF"/>
              </a:solidFill>
              <a:latin typeface="Glacial Indifference"/>
            </a:endParaRPr>
          </a:p>
        </p:txBody>
      </p:sp>
      <p:sp>
        <p:nvSpPr>
          <p:cNvPr id="11" name="AutoShape 11"/>
          <p:cNvSpPr/>
          <p:nvPr/>
        </p:nvSpPr>
        <p:spPr>
          <a:xfrm>
            <a:off x="-2341573" y="4873824"/>
            <a:ext cx="7808124" cy="5413176"/>
          </a:xfrm>
          <a:prstGeom prst="rect">
            <a:avLst/>
          </a:prstGeom>
          <a:solidFill>
            <a:srgbClr val="FFE3DE"/>
          </a:solidFill>
        </p:spPr>
      </p:sp>
      <p:sp>
        <p:nvSpPr>
          <p:cNvPr id="12" name="TextBox 12"/>
          <p:cNvSpPr txBox="1"/>
          <p:nvPr/>
        </p:nvSpPr>
        <p:spPr>
          <a:xfrm>
            <a:off x="169645" y="5048250"/>
            <a:ext cx="5080045" cy="4557017"/>
          </a:xfrm>
          <a:prstGeom prst="rect">
            <a:avLst/>
          </a:prstGeom>
        </p:spPr>
        <p:txBody>
          <a:bodyPr lIns="0" tIns="0" rIns="0" bIns="0" rtlCol="0" anchor="t">
            <a:spAutoFit/>
          </a:bodyPr>
          <a:lstStyle/>
          <a:p>
            <a:pPr>
              <a:lnSpc>
                <a:spcPts val="4500"/>
              </a:lnSpc>
            </a:pPr>
            <a:r>
              <a:rPr lang="el-GR" sz="2200" b="1" spc="30" dirty="0">
                <a:solidFill>
                  <a:srgbClr val="1867BE"/>
                </a:solidFill>
                <a:latin typeface="Glacial Indifference Bold"/>
              </a:rPr>
              <a:t>Η σύγχρονη εποχή της παγκοσμιοποίησης δεν είναι εντελώς νέα, αλλά έχει σαφές ιστορικό προηγούμενο. Ωστόσο, η σύγχρονη παγκοσμιοποίηση μπορεί να διακριθεί από προηγούμενες εκδηλώσεις με τρεις βασικούς τρόπους</a:t>
            </a:r>
            <a:endParaRPr lang="en-US" sz="2200" b="1" spc="30" dirty="0">
              <a:solidFill>
                <a:srgbClr val="1867BE"/>
              </a:solidFill>
              <a:latin typeface="Glacial Indifference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DE"/>
        </a:solidFill>
        <a:effectLst/>
      </p:bgPr>
    </p:bg>
    <p:spTree>
      <p:nvGrpSpPr>
        <p:cNvPr id="1" name=""/>
        <p:cNvGrpSpPr/>
        <p:nvPr/>
      </p:nvGrpSpPr>
      <p:grpSpPr>
        <a:xfrm>
          <a:off x="0" y="0"/>
          <a:ext cx="0" cy="0"/>
          <a:chOff x="0" y="0"/>
          <a:chExt cx="0" cy="0"/>
        </a:xfrm>
      </p:grpSpPr>
      <p:sp>
        <p:nvSpPr>
          <p:cNvPr id="2" name="AutoShape 2"/>
          <p:cNvSpPr/>
          <p:nvPr/>
        </p:nvSpPr>
        <p:spPr>
          <a:xfrm>
            <a:off x="12727743" y="-59454"/>
            <a:ext cx="5603448" cy="1088154"/>
          </a:xfrm>
          <a:prstGeom prst="rect">
            <a:avLst/>
          </a:prstGeom>
          <a:solidFill>
            <a:srgbClr val="F9FFFF"/>
          </a:solidFill>
        </p:spPr>
      </p:sp>
      <p:grpSp>
        <p:nvGrpSpPr>
          <p:cNvPr id="3" name="Group 3"/>
          <p:cNvGrpSpPr/>
          <p:nvPr/>
        </p:nvGrpSpPr>
        <p:grpSpPr>
          <a:xfrm rot="-5400000">
            <a:off x="8848052" y="492512"/>
            <a:ext cx="9861831" cy="9846052"/>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67BE"/>
            </a:solidFill>
          </p:spPr>
        </p:sp>
      </p:grpSp>
      <p:grpSp>
        <p:nvGrpSpPr>
          <p:cNvPr id="5" name="Group 5"/>
          <p:cNvGrpSpPr/>
          <p:nvPr/>
        </p:nvGrpSpPr>
        <p:grpSpPr>
          <a:xfrm rot="-5400000">
            <a:off x="12586496" y="-2521782"/>
            <a:ext cx="7019505" cy="2326103"/>
            <a:chOff x="0" y="0"/>
            <a:chExt cx="9359340" cy="3101471"/>
          </a:xfrm>
        </p:grpSpPr>
        <p:pic>
          <p:nvPicPr>
            <p:cNvPr id="6" name="Picture 6"/>
            <p:cNvPicPr>
              <a:picLocks noChangeAspect="1"/>
            </p:cNvPicPr>
            <p:nvPr/>
          </p:nvPicPr>
          <p:blipFill>
            <a:blip r:embed="rId3"/>
            <a:srcRect/>
            <a:stretch>
              <a:fillRect/>
            </a:stretch>
          </p:blipFill>
          <p:spPr>
            <a:xfrm>
              <a:off x="0" y="0"/>
              <a:ext cx="9359340" cy="795544"/>
            </a:xfrm>
            <a:prstGeom prst="rect">
              <a:avLst/>
            </a:prstGeom>
          </p:spPr>
        </p:pic>
        <p:pic>
          <p:nvPicPr>
            <p:cNvPr id="7" name="Picture 7"/>
            <p:cNvPicPr>
              <a:picLocks noChangeAspect="1"/>
            </p:cNvPicPr>
            <p:nvPr/>
          </p:nvPicPr>
          <p:blipFill>
            <a:blip r:embed="rId3"/>
            <a:srcRect/>
            <a:stretch>
              <a:fillRect/>
            </a:stretch>
          </p:blipFill>
          <p:spPr>
            <a:xfrm>
              <a:off x="0" y="795544"/>
              <a:ext cx="9359340" cy="795544"/>
            </a:xfrm>
            <a:prstGeom prst="rect">
              <a:avLst/>
            </a:prstGeom>
          </p:spPr>
        </p:pic>
        <p:pic>
          <p:nvPicPr>
            <p:cNvPr id="8" name="Picture 8"/>
            <p:cNvPicPr>
              <a:picLocks noChangeAspect="1"/>
            </p:cNvPicPr>
            <p:nvPr/>
          </p:nvPicPr>
          <p:blipFill>
            <a:blip r:embed="rId3"/>
            <a:srcRect/>
            <a:stretch>
              <a:fillRect/>
            </a:stretch>
          </p:blipFill>
          <p:spPr>
            <a:xfrm>
              <a:off x="0" y="1510383"/>
              <a:ext cx="9359340" cy="795544"/>
            </a:xfrm>
            <a:prstGeom prst="rect">
              <a:avLst/>
            </a:prstGeom>
          </p:spPr>
        </p:pic>
        <p:pic>
          <p:nvPicPr>
            <p:cNvPr id="9" name="Picture 9"/>
            <p:cNvPicPr>
              <a:picLocks noChangeAspect="1"/>
            </p:cNvPicPr>
            <p:nvPr/>
          </p:nvPicPr>
          <p:blipFill>
            <a:blip r:embed="rId3"/>
            <a:srcRect/>
            <a:stretch>
              <a:fillRect/>
            </a:stretch>
          </p:blipFill>
          <p:spPr>
            <a:xfrm>
              <a:off x="0" y="2305927"/>
              <a:ext cx="9359340" cy="795544"/>
            </a:xfrm>
            <a:prstGeom prst="rect">
              <a:avLst/>
            </a:prstGeom>
          </p:spPr>
        </p:pic>
      </p:grpSp>
      <p:sp>
        <p:nvSpPr>
          <p:cNvPr id="10" name="TextBox 10"/>
          <p:cNvSpPr txBox="1"/>
          <p:nvPr/>
        </p:nvSpPr>
        <p:spPr>
          <a:xfrm>
            <a:off x="11498555" y="5624398"/>
            <a:ext cx="6420008" cy="3077766"/>
          </a:xfrm>
          <a:prstGeom prst="rect">
            <a:avLst/>
          </a:prstGeom>
        </p:spPr>
        <p:txBody>
          <a:bodyPr wrap="square" lIns="0" tIns="0" rIns="0" bIns="0" rtlCol="0" anchor="t">
            <a:spAutoFit/>
          </a:bodyPr>
          <a:lstStyle/>
          <a:p>
            <a:pPr algn="r"/>
            <a:r>
              <a:rPr lang="en-US" sz="5000" spc="69" dirty="0">
                <a:solidFill>
                  <a:srgbClr val="F9FFFF"/>
                </a:solidFill>
                <a:latin typeface="Glacial Indifference"/>
              </a:rPr>
              <a:t>   </a:t>
            </a:r>
            <a:r>
              <a:rPr lang="el-GR" sz="5000" b="1" spc="69" dirty="0">
                <a:solidFill>
                  <a:srgbClr val="F9FFFF"/>
                </a:solidFill>
                <a:latin typeface="Glacial Indifference"/>
              </a:rPr>
              <a:t>Αγροτική ανάπτυξη στην εποχή της παγκοσμιοποίησης</a:t>
            </a:r>
            <a:endParaRPr lang="en-US" sz="5000" b="1" spc="69" dirty="0">
              <a:solidFill>
                <a:srgbClr val="F9FFFF"/>
              </a:solidFill>
              <a:latin typeface="Glacial Indifference Bold"/>
            </a:endParaRPr>
          </a:p>
        </p:txBody>
      </p:sp>
      <p:grpSp>
        <p:nvGrpSpPr>
          <p:cNvPr id="11" name="Group 11"/>
          <p:cNvGrpSpPr/>
          <p:nvPr/>
        </p:nvGrpSpPr>
        <p:grpSpPr>
          <a:xfrm>
            <a:off x="1028700" y="420329"/>
            <a:ext cx="5652009" cy="3859814"/>
            <a:chOff x="0" y="-85725"/>
            <a:chExt cx="7536012" cy="5146418"/>
          </a:xfrm>
        </p:grpSpPr>
        <p:sp>
          <p:nvSpPr>
            <p:cNvPr id="12" name="TextBox 12"/>
            <p:cNvSpPr txBox="1"/>
            <p:nvPr/>
          </p:nvSpPr>
          <p:spPr>
            <a:xfrm>
              <a:off x="0" y="-85725"/>
              <a:ext cx="7536012" cy="1779974"/>
            </a:xfrm>
            <a:prstGeom prst="rect">
              <a:avLst/>
            </a:prstGeom>
          </p:spPr>
          <p:txBody>
            <a:bodyPr lIns="0" tIns="0" rIns="0" bIns="0" rtlCol="0" anchor="t">
              <a:spAutoFit/>
            </a:bodyPr>
            <a:lstStyle/>
            <a:p>
              <a:pPr>
                <a:lnSpc>
                  <a:spcPts val="5406"/>
                </a:lnSpc>
              </a:pPr>
              <a:r>
                <a:rPr lang="el-GR" sz="3200" b="1" spc="502" dirty="0">
                  <a:solidFill>
                    <a:srgbClr val="1867BE"/>
                  </a:solidFill>
                  <a:latin typeface="Glacial Indifference Bold"/>
                </a:rPr>
                <a:t>ΚΑΤΑ ΤΙΣ ΤΕΛΕΥΤΑΙΕΣ ΔΕΚΑΕΤΙΕΣ</a:t>
              </a:r>
              <a:endParaRPr lang="en-US" sz="3200" b="1" spc="502" dirty="0">
                <a:solidFill>
                  <a:srgbClr val="1867BE"/>
                </a:solidFill>
                <a:latin typeface="Glacial Indifference Bold"/>
              </a:endParaRPr>
            </a:p>
          </p:txBody>
        </p:sp>
        <p:sp>
          <p:nvSpPr>
            <p:cNvPr id="13" name="TextBox 13"/>
            <p:cNvSpPr txBox="1"/>
            <p:nvPr/>
          </p:nvSpPr>
          <p:spPr>
            <a:xfrm>
              <a:off x="0" y="2126557"/>
              <a:ext cx="7536012" cy="2934136"/>
            </a:xfrm>
            <a:prstGeom prst="rect">
              <a:avLst/>
            </a:prstGeom>
          </p:spPr>
          <p:txBody>
            <a:bodyPr lIns="0" tIns="0" rIns="0" bIns="0" rtlCol="0" anchor="t">
              <a:spAutoFit/>
            </a:bodyPr>
            <a:lstStyle/>
            <a:p>
              <a:pPr algn="just">
                <a:lnSpc>
                  <a:spcPts val="4388"/>
                </a:lnSpc>
              </a:pPr>
              <a:r>
                <a:rPr lang="el-GR" sz="2200" b="1" spc="29" dirty="0">
                  <a:solidFill>
                    <a:srgbClr val="1867BE"/>
                  </a:solidFill>
                  <a:latin typeface="Glacial Indifference"/>
                </a:rPr>
                <a:t>Οι στρατηγικές αγροτικής ανάπτυξης στην Ευρώπη έχουν υιοθετήσει δύο αντίθετες στάσεις απέναντι στην παγκόσμια οικονομία</a:t>
              </a:r>
              <a:endParaRPr lang="en-US" sz="2200" b="1" spc="29" dirty="0">
                <a:solidFill>
                  <a:srgbClr val="1867BE"/>
                </a:solidFill>
                <a:latin typeface="Glacial Indifference"/>
              </a:endParaRPr>
            </a:p>
          </p:txBody>
        </p:sp>
      </p:grpSp>
      <p:grpSp>
        <p:nvGrpSpPr>
          <p:cNvPr id="14" name="Group 14"/>
          <p:cNvGrpSpPr/>
          <p:nvPr/>
        </p:nvGrpSpPr>
        <p:grpSpPr>
          <a:xfrm>
            <a:off x="7753171" y="770328"/>
            <a:ext cx="6710236" cy="3699090"/>
            <a:chOff x="0" y="401099"/>
            <a:chExt cx="8235168" cy="4932119"/>
          </a:xfrm>
        </p:grpSpPr>
        <p:sp>
          <p:nvSpPr>
            <p:cNvPr id="15" name="TextBox 15"/>
            <p:cNvSpPr txBox="1"/>
            <p:nvPr/>
          </p:nvSpPr>
          <p:spPr>
            <a:xfrm>
              <a:off x="0" y="401099"/>
              <a:ext cx="8235168" cy="920765"/>
            </a:xfrm>
            <a:prstGeom prst="rect">
              <a:avLst/>
            </a:prstGeom>
          </p:spPr>
          <p:txBody>
            <a:bodyPr lIns="0" tIns="0" rIns="0" bIns="0" rtlCol="0" anchor="t">
              <a:spAutoFit/>
            </a:bodyPr>
            <a:lstStyle/>
            <a:p>
              <a:pPr>
                <a:lnSpc>
                  <a:spcPts val="5907"/>
                </a:lnSpc>
              </a:pPr>
              <a:r>
                <a:rPr lang="el-GR" sz="3200" b="1" spc="548" dirty="0">
                  <a:solidFill>
                    <a:srgbClr val="1867BE"/>
                  </a:solidFill>
                  <a:latin typeface="Glacial Indifference Bold"/>
                </a:rPr>
                <a:t>ΑΡΧΙΚΑ</a:t>
              </a:r>
              <a:endParaRPr lang="en-US" sz="3200" b="1" spc="548" dirty="0">
                <a:solidFill>
                  <a:srgbClr val="1867BE"/>
                </a:solidFill>
                <a:latin typeface="Glacial Indifference Bold"/>
              </a:endParaRPr>
            </a:p>
          </p:txBody>
        </p:sp>
        <p:sp>
          <p:nvSpPr>
            <p:cNvPr id="16" name="TextBox 16"/>
            <p:cNvSpPr txBox="1"/>
            <p:nvPr/>
          </p:nvSpPr>
          <p:spPr>
            <a:xfrm>
              <a:off x="0" y="1321864"/>
              <a:ext cx="8235168" cy="4011354"/>
            </a:xfrm>
            <a:prstGeom prst="rect">
              <a:avLst/>
            </a:prstGeom>
          </p:spPr>
          <p:txBody>
            <a:bodyPr lIns="0" tIns="0" rIns="0" bIns="0" rtlCol="0" anchor="t">
              <a:spAutoFit/>
            </a:bodyPr>
            <a:lstStyle/>
            <a:p>
              <a:pPr>
                <a:lnSpc>
                  <a:spcPts val="4795"/>
                </a:lnSpc>
              </a:pPr>
              <a:r>
                <a:rPr lang="el-GR" sz="2200" b="1" spc="31" dirty="0">
                  <a:solidFill>
                    <a:srgbClr val="1867BE"/>
                  </a:solidFill>
                  <a:latin typeface="Glacial Indifference"/>
                </a:rPr>
                <a:t>Η έμφαση δόθηκε στην προσέλκυση άμεσων ξένων επενδύσεων, ειδικά στη μεταποίηση, ως μέρος ενός ευρύτερου πρότυπου εκσυγχρονισμού στην αγροτική ανάπτυξη</a:t>
              </a:r>
              <a:endParaRPr lang="en-US" sz="2200" b="1" spc="31" dirty="0">
                <a:solidFill>
                  <a:srgbClr val="1867BE"/>
                </a:solidFill>
                <a:latin typeface="Glacial Indifference"/>
              </a:endParaRPr>
            </a:p>
          </p:txBody>
        </p:sp>
      </p:grpSp>
      <p:grpSp>
        <p:nvGrpSpPr>
          <p:cNvPr id="17" name="Group 17"/>
          <p:cNvGrpSpPr/>
          <p:nvPr/>
        </p:nvGrpSpPr>
        <p:grpSpPr>
          <a:xfrm>
            <a:off x="1028700" y="5415538"/>
            <a:ext cx="10255938" cy="2823999"/>
            <a:chOff x="0" y="290220"/>
            <a:chExt cx="13674584" cy="3765332"/>
          </a:xfrm>
        </p:grpSpPr>
        <p:sp>
          <p:nvSpPr>
            <p:cNvPr id="18" name="TextBox 18"/>
            <p:cNvSpPr txBox="1"/>
            <p:nvPr/>
          </p:nvSpPr>
          <p:spPr>
            <a:xfrm>
              <a:off x="0" y="290220"/>
              <a:ext cx="13674584" cy="873829"/>
            </a:xfrm>
            <a:prstGeom prst="rect">
              <a:avLst/>
            </a:prstGeom>
          </p:spPr>
          <p:txBody>
            <a:bodyPr lIns="0" tIns="0" rIns="0" bIns="0" rtlCol="0" anchor="t">
              <a:spAutoFit/>
            </a:bodyPr>
            <a:lstStyle/>
            <a:p>
              <a:pPr>
                <a:lnSpc>
                  <a:spcPts val="5299"/>
                </a:lnSpc>
              </a:pPr>
              <a:r>
                <a:rPr lang="el-GR" sz="3200" b="1" spc="492" dirty="0">
                  <a:solidFill>
                    <a:srgbClr val="1867BE"/>
                  </a:solidFill>
                  <a:latin typeface="Glacial Indifference Bold"/>
                </a:rPr>
                <a:t>ΠΡΟΒΛΗΜΑ</a:t>
              </a:r>
              <a:endParaRPr lang="en-US" sz="3200" b="1" spc="492" dirty="0">
                <a:solidFill>
                  <a:srgbClr val="1867BE"/>
                </a:solidFill>
                <a:latin typeface="Glacial Indifference Bold"/>
              </a:endParaRPr>
            </a:p>
          </p:txBody>
        </p:sp>
        <p:sp>
          <p:nvSpPr>
            <p:cNvPr id="19" name="TextBox 19"/>
            <p:cNvSpPr txBox="1"/>
            <p:nvPr/>
          </p:nvSpPr>
          <p:spPr>
            <a:xfrm>
              <a:off x="0" y="1185536"/>
              <a:ext cx="13674584" cy="2870016"/>
            </a:xfrm>
            <a:prstGeom prst="rect">
              <a:avLst/>
            </a:prstGeom>
          </p:spPr>
          <p:txBody>
            <a:bodyPr lIns="0" tIns="0" rIns="0" bIns="0" rtlCol="0" anchor="t">
              <a:spAutoFit/>
            </a:bodyPr>
            <a:lstStyle/>
            <a:p>
              <a:pPr algn="just">
                <a:lnSpc>
                  <a:spcPts val="4301"/>
                </a:lnSpc>
              </a:pPr>
              <a:r>
                <a:rPr lang="el-GR" sz="2200" b="1" spc="28" dirty="0">
                  <a:solidFill>
                    <a:srgbClr val="1867BE"/>
                  </a:solidFill>
                  <a:latin typeface="Glacial Indifference"/>
                </a:rPr>
                <a:t>Ενώ οι ξένες επενδύσεις μπορούν να προσφέρουν βραχυπρόθεσμη ώθηση στην τοπική αγροτική οικονομία, δεσμεύει επίσης την αγορά σε παγκόσμια δίκτυα που την καθιστούν ευάλωτη στις συνέπειες μακρινών γεγονότων και της εταιρικής λήψης αποφάσεων</a:t>
              </a:r>
              <a:endParaRPr lang="en-US" sz="2200" b="1" spc="28" dirty="0">
                <a:solidFill>
                  <a:srgbClr val="1867BE"/>
                </a:solidFill>
                <a:latin typeface="Glacial Indifference"/>
              </a:endParaRPr>
            </a:p>
          </p:txBody>
        </p:sp>
      </p:grpSp>
      <p:sp>
        <p:nvSpPr>
          <p:cNvPr id="20" name="AutoShape 20"/>
          <p:cNvSpPr/>
          <p:nvPr/>
        </p:nvSpPr>
        <p:spPr>
          <a:xfrm>
            <a:off x="0" y="9258300"/>
            <a:ext cx="5603448" cy="1088154"/>
          </a:xfrm>
          <a:prstGeom prst="rect">
            <a:avLst/>
          </a:prstGeom>
          <a:solidFill>
            <a:srgbClr val="F9FFFF"/>
          </a:solidFill>
        </p:spPr>
      </p:sp>
      <p:grpSp>
        <p:nvGrpSpPr>
          <p:cNvPr id="21" name="Group 21"/>
          <p:cNvGrpSpPr/>
          <p:nvPr/>
        </p:nvGrpSpPr>
        <p:grpSpPr>
          <a:xfrm rot="-5400000">
            <a:off x="-1318001" y="10556616"/>
            <a:ext cx="7019505" cy="2326103"/>
            <a:chOff x="0" y="0"/>
            <a:chExt cx="9359340" cy="3101471"/>
          </a:xfrm>
        </p:grpSpPr>
        <p:pic>
          <p:nvPicPr>
            <p:cNvPr id="22" name="Picture 22"/>
            <p:cNvPicPr>
              <a:picLocks noChangeAspect="1"/>
            </p:cNvPicPr>
            <p:nvPr/>
          </p:nvPicPr>
          <p:blipFill>
            <a:blip r:embed="rId3"/>
            <a:srcRect/>
            <a:stretch>
              <a:fillRect/>
            </a:stretch>
          </p:blipFill>
          <p:spPr>
            <a:xfrm>
              <a:off x="0" y="0"/>
              <a:ext cx="9359340" cy="795544"/>
            </a:xfrm>
            <a:prstGeom prst="rect">
              <a:avLst/>
            </a:prstGeom>
          </p:spPr>
        </p:pic>
        <p:pic>
          <p:nvPicPr>
            <p:cNvPr id="23" name="Picture 23"/>
            <p:cNvPicPr>
              <a:picLocks noChangeAspect="1"/>
            </p:cNvPicPr>
            <p:nvPr/>
          </p:nvPicPr>
          <p:blipFill>
            <a:blip r:embed="rId3"/>
            <a:srcRect/>
            <a:stretch>
              <a:fillRect/>
            </a:stretch>
          </p:blipFill>
          <p:spPr>
            <a:xfrm>
              <a:off x="0" y="795544"/>
              <a:ext cx="9359340" cy="795544"/>
            </a:xfrm>
            <a:prstGeom prst="rect">
              <a:avLst/>
            </a:prstGeom>
          </p:spPr>
        </p:pic>
        <p:pic>
          <p:nvPicPr>
            <p:cNvPr id="24" name="Picture 24"/>
            <p:cNvPicPr>
              <a:picLocks noChangeAspect="1"/>
            </p:cNvPicPr>
            <p:nvPr/>
          </p:nvPicPr>
          <p:blipFill>
            <a:blip r:embed="rId3"/>
            <a:srcRect/>
            <a:stretch>
              <a:fillRect/>
            </a:stretch>
          </p:blipFill>
          <p:spPr>
            <a:xfrm>
              <a:off x="0" y="1510383"/>
              <a:ext cx="9359340" cy="795544"/>
            </a:xfrm>
            <a:prstGeom prst="rect">
              <a:avLst/>
            </a:prstGeom>
          </p:spPr>
        </p:pic>
        <p:pic>
          <p:nvPicPr>
            <p:cNvPr id="25" name="Picture 25"/>
            <p:cNvPicPr>
              <a:picLocks noChangeAspect="1"/>
            </p:cNvPicPr>
            <p:nvPr/>
          </p:nvPicPr>
          <p:blipFill>
            <a:blip r:embed="rId3"/>
            <a:srcRect/>
            <a:stretch>
              <a:fillRect/>
            </a:stretch>
          </p:blipFill>
          <p:spPr>
            <a:xfrm>
              <a:off x="0" y="2305927"/>
              <a:ext cx="9359340" cy="795544"/>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867B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391" y="6391"/>
            <a:ext cx="7988191" cy="797541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E3DE"/>
            </a:solidFill>
          </p:spPr>
        </p:sp>
      </p:grpSp>
      <p:sp>
        <p:nvSpPr>
          <p:cNvPr id="4" name="AutoShape 4"/>
          <p:cNvSpPr/>
          <p:nvPr/>
        </p:nvSpPr>
        <p:spPr>
          <a:xfrm>
            <a:off x="13534293" y="8909214"/>
            <a:ext cx="4753707" cy="1397591"/>
          </a:xfrm>
          <a:prstGeom prst="rect">
            <a:avLst/>
          </a:prstGeom>
          <a:solidFill>
            <a:srgbClr val="FFE3DE"/>
          </a:solidFill>
        </p:spPr>
      </p:sp>
      <p:grpSp>
        <p:nvGrpSpPr>
          <p:cNvPr id="5" name="Group 5"/>
          <p:cNvGrpSpPr/>
          <p:nvPr/>
        </p:nvGrpSpPr>
        <p:grpSpPr>
          <a:xfrm>
            <a:off x="11671790" y="8170240"/>
            <a:ext cx="5186641" cy="1718734"/>
            <a:chOff x="0" y="0"/>
            <a:chExt cx="6915521" cy="2291645"/>
          </a:xfrm>
        </p:grpSpPr>
        <p:pic>
          <p:nvPicPr>
            <p:cNvPr id="6" name="Picture 6"/>
            <p:cNvPicPr>
              <a:picLocks noChangeAspect="1"/>
            </p:cNvPicPr>
            <p:nvPr/>
          </p:nvPicPr>
          <p:blipFill>
            <a:blip r:embed="rId3"/>
            <a:srcRect/>
            <a:stretch>
              <a:fillRect/>
            </a:stretch>
          </p:blipFill>
          <p:spPr>
            <a:xfrm>
              <a:off x="0" y="0"/>
              <a:ext cx="6915521" cy="587819"/>
            </a:xfrm>
            <a:prstGeom prst="rect">
              <a:avLst/>
            </a:prstGeom>
          </p:spPr>
        </p:pic>
        <p:pic>
          <p:nvPicPr>
            <p:cNvPr id="7" name="Picture 7"/>
            <p:cNvPicPr>
              <a:picLocks noChangeAspect="1"/>
            </p:cNvPicPr>
            <p:nvPr/>
          </p:nvPicPr>
          <p:blipFill>
            <a:blip r:embed="rId3"/>
            <a:srcRect/>
            <a:stretch>
              <a:fillRect/>
            </a:stretch>
          </p:blipFill>
          <p:spPr>
            <a:xfrm>
              <a:off x="0" y="587819"/>
              <a:ext cx="6915521" cy="587819"/>
            </a:xfrm>
            <a:prstGeom prst="rect">
              <a:avLst/>
            </a:prstGeom>
          </p:spPr>
        </p:pic>
        <p:pic>
          <p:nvPicPr>
            <p:cNvPr id="8" name="Picture 8"/>
            <p:cNvPicPr>
              <a:picLocks noChangeAspect="1"/>
            </p:cNvPicPr>
            <p:nvPr/>
          </p:nvPicPr>
          <p:blipFill>
            <a:blip r:embed="rId3"/>
            <a:srcRect/>
            <a:stretch>
              <a:fillRect/>
            </a:stretch>
          </p:blipFill>
          <p:spPr>
            <a:xfrm>
              <a:off x="0" y="1116007"/>
              <a:ext cx="6915521" cy="587819"/>
            </a:xfrm>
            <a:prstGeom prst="rect">
              <a:avLst/>
            </a:prstGeom>
          </p:spPr>
        </p:pic>
        <p:pic>
          <p:nvPicPr>
            <p:cNvPr id="9" name="Picture 9"/>
            <p:cNvPicPr>
              <a:picLocks noChangeAspect="1"/>
            </p:cNvPicPr>
            <p:nvPr/>
          </p:nvPicPr>
          <p:blipFill>
            <a:blip r:embed="rId3"/>
            <a:srcRect/>
            <a:stretch>
              <a:fillRect/>
            </a:stretch>
          </p:blipFill>
          <p:spPr>
            <a:xfrm>
              <a:off x="0" y="1703826"/>
              <a:ext cx="6915521" cy="587819"/>
            </a:xfrm>
            <a:prstGeom prst="rect">
              <a:avLst/>
            </a:prstGeom>
          </p:spPr>
        </p:pic>
      </p:grpSp>
      <p:grpSp>
        <p:nvGrpSpPr>
          <p:cNvPr id="10" name="Group 10"/>
          <p:cNvGrpSpPr/>
          <p:nvPr/>
        </p:nvGrpSpPr>
        <p:grpSpPr>
          <a:xfrm>
            <a:off x="558048" y="672062"/>
            <a:ext cx="6064987" cy="9216912"/>
            <a:chOff x="0" y="0"/>
            <a:chExt cx="8086649" cy="12289216"/>
          </a:xfrm>
        </p:grpSpPr>
        <p:pic>
          <p:nvPicPr>
            <p:cNvPr id="11" name="Picture 11"/>
            <p:cNvPicPr>
              <a:picLocks noChangeAspect="1"/>
            </p:cNvPicPr>
            <p:nvPr/>
          </p:nvPicPr>
          <p:blipFill>
            <a:blip r:embed="rId4"/>
            <a:srcRect l="33682" r="33682"/>
            <a:stretch>
              <a:fillRect/>
            </a:stretch>
          </p:blipFill>
          <p:spPr>
            <a:xfrm>
              <a:off x="0" y="0"/>
              <a:ext cx="4043325" cy="12289216"/>
            </a:xfrm>
            <a:prstGeom prst="rect">
              <a:avLst/>
            </a:prstGeom>
          </p:spPr>
        </p:pic>
        <p:pic>
          <p:nvPicPr>
            <p:cNvPr id="12" name="Picture 12"/>
            <p:cNvPicPr>
              <a:picLocks noChangeAspect="1"/>
            </p:cNvPicPr>
            <p:nvPr/>
          </p:nvPicPr>
          <p:blipFill>
            <a:blip r:embed="rId5"/>
            <a:srcRect l="1024" r="55092"/>
            <a:stretch>
              <a:fillRect/>
            </a:stretch>
          </p:blipFill>
          <p:spPr>
            <a:xfrm>
              <a:off x="4043325" y="0"/>
              <a:ext cx="4043325" cy="6144608"/>
            </a:xfrm>
            <a:prstGeom prst="rect">
              <a:avLst/>
            </a:prstGeom>
          </p:spPr>
        </p:pic>
        <p:pic>
          <p:nvPicPr>
            <p:cNvPr id="13" name="Picture 13"/>
            <p:cNvPicPr>
              <a:picLocks noChangeAspect="1"/>
            </p:cNvPicPr>
            <p:nvPr/>
          </p:nvPicPr>
          <p:blipFill>
            <a:blip r:embed="rId6"/>
            <a:srcRect l="25323" r="25323"/>
            <a:stretch>
              <a:fillRect/>
            </a:stretch>
          </p:blipFill>
          <p:spPr>
            <a:xfrm>
              <a:off x="4043325" y="6144608"/>
              <a:ext cx="4043325" cy="6144608"/>
            </a:xfrm>
            <a:prstGeom prst="rect">
              <a:avLst/>
            </a:prstGeom>
          </p:spPr>
        </p:pic>
      </p:grpSp>
      <p:sp>
        <p:nvSpPr>
          <p:cNvPr id="14" name="TextBox 14"/>
          <p:cNvSpPr txBox="1"/>
          <p:nvPr/>
        </p:nvSpPr>
        <p:spPr>
          <a:xfrm>
            <a:off x="7455095" y="1063123"/>
            <a:ext cx="10255939" cy="1200329"/>
          </a:xfrm>
          <a:prstGeom prst="rect">
            <a:avLst/>
          </a:prstGeom>
        </p:spPr>
        <p:txBody>
          <a:bodyPr wrap="square" lIns="0" tIns="0" rIns="0" bIns="0" rtlCol="0" anchor="t">
            <a:spAutoFit/>
          </a:bodyPr>
          <a:lstStyle/>
          <a:p>
            <a:r>
              <a:rPr lang="el-GR" sz="2600" b="1" spc="35" dirty="0">
                <a:solidFill>
                  <a:schemeClr val="bg1"/>
                </a:solidFill>
                <a:latin typeface="Glacial Indifference Bold"/>
              </a:rPr>
              <a:t>Από τις αρχές της δεκαετίας του 1990 η γενική αντίληψη μετατοπίζεται σε ένα «νέο πρότυπο αγροτικής ανάπτυξης» που επικεντρώνεται στη «</a:t>
            </a:r>
            <a:r>
              <a:rPr lang="el-GR" sz="2600" b="1" spc="35" dirty="0" err="1">
                <a:solidFill>
                  <a:schemeClr val="bg1"/>
                </a:solidFill>
                <a:latin typeface="Glacial Indifference Bold"/>
              </a:rPr>
              <a:t>νεο</a:t>
            </a:r>
            <a:r>
              <a:rPr lang="el-GR" sz="2600" b="1" spc="35" dirty="0">
                <a:solidFill>
                  <a:schemeClr val="bg1"/>
                </a:solidFill>
                <a:latin typeface="Glacial Indifference Bold"/>
              </a:rPr>
              <a:t>-ενδογενή ανάπτυξη»</a:t>
            </a:r>
            <a:endParaRPr lang="en-US" sz="2600" b="1" spc="35" dirty="0">
              <a:solidFill>
                <a:schemeClr val="bg1"/>
              </a:solidFill>
              <a:latin typeface="Glacial Indifference" panose="020B0604020202020204" charset="0"/>
            </a:endParaRPr>
          </a:p>
        </p:txBody>
      </p:sp>
      <p:sp>
        <p:nvSpPr>
          <p:cNvPr id="15" name="TextBox 15"/>
          <p:cNvSpPr txBox="1"/>
          <p:nvPr/>
        </p:nvSpPr>
        <p:spPr>
          <a:xfrm>
            <a:off x="7455095" y="3112443"/>
            <a:ext cx="10318644" cy="2400657"/>
          </a:xfrm>
          <a:prstGeom prst="rect">
            <a:avLst/>
          </a:prstGeom>
        </p:spPr>
        <p:txBody>
          <a:bodyPr lIns="0" tIns="0" rIns="0" bIns="0" rtlCol="0" anchor="t">
            <a:spAutoFit/>
          </a:bodyPr>
          <a:lstStyle/>
          <a:p>
            <a:pPr algn="just"/>
            <a:r>
              <a:rPr lang="el-GR" sz="2600" b="1" spc="30" dirty="0">
                <a:solidFill>
                  <a:srgbClr val="F9FFFF"/>
                </a:solidFill>
                <a:latin typeface="Glacial Indifference"/>
              </a:rPr>
              <a:t>Αντί να βασίζεται σε εξωτερικές επενδύσεις για την τόνωση της οικονομικής ανάπτυξης, αυτή η προσέγγιση στρέφεται </a:t>
            </a:r>
            <a:r>
              <a:rPr lang="en-US" sz="2600" b="1" spc="30" dirty="0">
                <a:solidFill>
                  <a:srgbClr val="F9FFFF"/>
                </a:solidFill>
                <a:latin typeface="Glacial Indifference"/>
              </a:rPr>
              <a:t>“</a:t>
            </a:r>
            <a:r>
              <a:rPr lang="el-GR" sz="2600" b="1" spc="30" dirty="0">
                <a:solidFill>
                  <a:srgbClr val="F9FFFF"/>
                </a:solidFill>
                <a:latin typeface="Glacial Indifference"/>
              </a:rPr>
              <a:t>προς τα μέσα</a:t>
            </a:r>
            <a:r>
              <a:rPr lang="en-US" sz="2600" b="1" spc="30" dirty="0">
                <a:solidFill>
                  <a:srgbClr val="F9FFFF"/>
                </a:solidFill>
                <a:latin typeface="Glacial Indifference"/>
              </a:rPr>
              <a:t>”</a:t>
            </a:r>
            <a:r>
              <a:rPr lang="el-GR" sz="2600" b="1" spc="30" dirty="0">
                <a:solidFill>
                  <a:srgbClr val="F9FFFF"/>
                </a:solidFill>
                <a:latin typeface="Glacial Indifference"/>
              </a:rPr>
              <a:t> για την κινητοποίηση τοπικών παραγόντων και την αξιοποίηση των τοπικών πόρων, αλλά επιδιώκει επίσης να προσελκύσει πελάτες και αγορές εκτός της περιοχής</a:t>
            </a:r>
            <a:endParaRPr lang="en-US" sz="2600" b="1" spc="30" dirty="0">
              <a:solidFill>
                <a:srgbClr val="F9FFFF"/>
              </a:solidFill>
              <a:latin typeface="Glacial Indifference"/>
            </a:endParaRPr>
          </a:p>
        </p:txBody>
      </p:sp>
      <p:sp>
        <p:nvSpPr>
          <p:cNvPr id="16" name="TextBox 16"/>
          <p:cNvSpPr txBox="1"/>
          <p:nvPr/>
        </p:nvSpPr>
        <p:spPr>
          <a:xfrm>
            <a:off x="7447074" y="5689395"/>
            <a:ext cx="10255938" cy="653131"/>
          </a:xfrm>
          <a:prstGeom prst="rect">
            <a:avLst/>
          </a:prstGeom>
        </p:spPr>
        <p:txBody>
          <a:bodyPr lIns="0" tIns="0" rIns="0" bIns="0" rtlCol="0" anchor="t">
            <a:spAutoFit/>
          </a:bodyPr>
          <a:lstStyle/>
          <a:p>
            <a:pPr>
              <a:lnSpc>
                <a:spcPts val="5299"/>
              </a:lnSpc>
            </a:pPr>
            <a:r>
              <a:rPr lang="el-GR" sz="3200" b="1" spc="492" dirty="0">
                <a:solidFill>
                  <a:srgbClr val="FFE3DE"/>
                </a:solidFill>
                <a:latin typeface="Glacial Indifference Bold"/>
              </a:rPr>
              <a:t>ΠΡΟΒΛΗΜΑ</a:t>
            </a:r>
            <a:endParaRPr lang="en-US" sz="3200" b="1" spc="492" dirty="0">
              <a:solidFill>
                <a:srgbClr val="FFE3DE"/>
              </a:solidFill>
              <a:latin typeface="Glacial Indifference Bold"/>
            </a:endParaRPr>
          </a:p>
        </p:txBody>
      </p:sp>
      <p:sp>
        <p:nvSpPr>
          <p:cNvPr id="17" name="TextBox 17"/>
          <p:cNvSpPr txBox="1"/>
          <p:nvPr/>
        </p:nvSpPr>
        <p:spPr>
          <a:xfrm>
            <a:off x="7447074" y="6399181"/>
            <a:ext cx="10255938" cy="1200329"/>
          </a:xfrm>
          <a:prstGeom prst="rect">
            <a:avLst/>
          </a:prstGeom>
        </p:spPr>
        <p:txBody>
          <a:bodyPr lIns="0" tIns="0" rIns="0" bIns="0" rtlCol="0" anchor="t">
            <a:spAutoFit/>
          </a:bodyPr>
          <a:lstStyle/>
          <a:p>
            <a:pPr algn="just"/>
            <a:r>
              <a:rPr lang="el-GR" sz="2600" b="1" spc="30" dirty="0">
                <a:solidFill>
                  <a:srgbClr val="F9FFFF"/>
                </a:solidFill>
                <a:latin typeface="Glacial Indifference"/>
              </a:rPr>
              <a:t>Οι αγροτικές περιοχές δεν είναι όλες εξίσου καλά εξοπλισμένες για να ανταγωνιστούν στην παγκόσμια οικονομία</a:t>
            </a:r>
            <a:endParaRPr lang="en-US" sz="2600" b="1" spc="30" dirty="0">
              <a:solidFill>
                <a:srgbClr val="F9FFFF"/>
              </a:solidFill>
              <a:latin typeface="Glacial Indifferenc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1274</Words>
  <Application>Microsoft Office PowerPoint</Application>
  <PresentationFormat>Προσαρμογή</PresentationFormat>
  <Paragraphs>104</Paragraphs>
  <Slides>13</Slides>
  <Notes>13</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13</vt:i4>
      </vt:variant>
    </vt:vector>
  </HeadingPairs>
  <TitlesOfParts>
    <vt:vector size="19" baseType="lpstr">
      <vt:lpstr>Arimo Bold</vt:lpstr>
      <vt:lpstr>Glacial Indifference Bold</vt:lpstr>
      <vt:lpstr>Glacial Indifference</vt:lpstr>
      <vt:lpstr>Arial</vt:lpstr>
      <vt:lpstr>Calibri</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GLOBALIZATION</dc:title>
  <dc:creator>Vicki T</dc:creator>
  <cp:lastModifiedBy>erx588</cp:lastModifiedBy>
  <cp:revision>28</cp:revision>
  <cp:lastPrinted>2020-12-08T13:58:07Z</cp:lastPrinted>
  <dcterms:created xsi:type="dcterms:W3CDTF">2006-08-16T00:00:00Z</dcterms:created>
  <dcterms:modified xsi:type="dcterms:W3CDTF">2021-01-13T06:51:36Z</dcterms:modified>
  <dc:identifier>DAD25yKQybA</dc:identifier>
</cp:coreProperties>
</file>