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5" r:id="rId1"/>
  </p:sldMasterIdLst>
  <p:notesMasterIdLst>
    <p:notesMasterId r:id="rId14"/>
  </p:notesMasterIdLst>
  <p:sldIdLst>
    <p:sldId id="256" r:id="rId2"/>
    <p:sldId id="302" r:id="rId3"/>
    <p:sldId id="298" r:id="rId4"/>
    <p:sldId id="303" r:id="rId5"/>
    <p:sldId id="305" r:id="rId6"/>
    <p:sldId id="314" r:id="rId7"/>
    <p:sldId id="299" r:id="rId8"/>
    <p:sldId id="300" r:id="rId9"/>
    <p:sldId id="309" r:id="rId10"/>
    <p:sldId id="301" r:id="rId11"/>
    <p:sldId id="307" r:id="rId12"/>
    <p:sldId id="278" r:id="rId13"/>
  </p:sldIdLst>
  <p:sldSz cx="9144000" cy="5143500" type="screen16x9"/>
  <p:notesSz cx="6858000" cy="9144000"/>
  <p:embeddedFontLst>
    <p:embeddedFont>
      <p:font typeface="Trebuchet MS" panose="020B0603020202020204" pitchFamily="34" charset="0"/>
      <p:regular r:id="rId15"/>
      <p:bold r:id="rId16"/>
      <p:italic r:id="rId17"/>
      <p:boldItalic r:id="rId18"/>
    </p:embeddedFont>
    <p:embeddedFont>
      <p:font typeface="Wingdings 3" panose="05040102010807070707" pitchFamily="18" charset="2"/>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8DFEC2-9ADE-4F89-B062-7612BAD287C1}">
  <a:tblStyle styleId="{478DFEC2-9ADE-4F89-B062-7612BAD287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9" autoAdjust="0"/>
  </p:normalViewPr>
  <p:slideViewPr>
    <p:cSldViewPr snapToGrid="0">
      <p:cViewPr varScale="1">
        <p:scale>
          <a:sx n="132" d="100"/>
          <a:sy n="132" d="100"/>
        </p:scale>
        <p:origin x="9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26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529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extLst>
      <p:ext uri="{BB962C8B-B14F-4D97-AF65-F5344CB8AC3E}">
        <p14:creationId xmlns:p14="http://schemas.microsoft.com/office/powerpoint/2010/main" val="292666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34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623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064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b="1" dirty="0"/>
              <a:t>Ανάλυση των προσδοκιών των πελατών</a:t>
            </a:r>
          </a:p>
          <a:p>
            <a:pPr marL="0" lvl="0" indent="0" algn="l" rtl="0">
              <a:spcBef>
                <a:spcPts val="0"/>
              </a:spcBef>
              <a:spcAft>
                <a:spcPts val="0"/>
              </a:spcAft>
              <a:buNone/>
            </a:pPr>
            <a:r>
              <a:rPr lang="el-GR" dirty="0"/>
              <a:t>Οι </a:t>
            </a:r>
            <a:r>
              <a:rPr lang="el-GR" dirty="0" err="1"/>
              <a:t>παροχείς</a:t>
            </a:r>
            <a:r>
              <a:rPr lang="el-GR" dirty="0"/>
              <a:t> υπηρεσιών πρέπει να γνωρίζουν τις ανάγκες και επιθυμίες των πελατών τους, ώστε να τις ικανοποιούν και να τις ξεπερνούν. Οι πελάτες έχουν συνήθως δύο επίπεδα προσδοκιών: τις επιθυμητές και τις αποδεκτές. Το επίπεδο των επιθυμητών απεικονίζει αυτό που πραγματικά θέλει ο πελάτης. Όταν ικανοποιούνται οι προσδοκίες αυτού του επιπέδου, τότε ο πελάτης είναι ιδιαίτερα ευχαριστημένος. Όταν ικανοποιούνται οι επιθυμίες του πελάτη στο αποδεκτό επίπεδο, αυτό σημαίνει ότι η ποιότητα των υπηρεσιών που προσφέρεται είναι ανεπαρκής. Οι διαφορά ανάμεσα στα δύο αυτά επίπεδα ονομάζεται και ζώνη ανεκτικότητας του πελάτη (</a:t>
            </a:r>
            <a:r>
              <a:rPr lang="el-GR" dirty="0" err="1"/>
              <a:t>Pride</a:t>
            </a:r>
            <a:r>
              <a:rPr lang="el-GR" dirty="0"/>
              <a:t> - </a:t>
            </a:r>
            <a:r>
              <a:rPr lang="el-GR" dirty="0" err="1"/>
              <a:t>Ferrell</a:t>
            </a:r>
            <a:r>
              <a:rPr lang="el-GR" dirty="0"/>
              <a:t>, 2003).</a:t>
            </a:r>
          </a:p>
          <a:p>
            <a:pPr marL="0" lvl="0" indent="0" algn="l" rtl="0">
              <a:spcBef>
                <a:spcPts val="0"/>
              </a:spcBef>
              <a:spcAft>
                <a:spcPts val="0"/>
              </a:spcAft>
              <a:buNone/>
            </a:pPr>
            <a:endParaRPr lang="el-GR" b="1" dirty="0"/>
          </a:p>
          <a:p>
            <a:pPr marL="0" lvl="0" indent="0" algn="l" rtl="0">
              <a:spcBef>
                <a:spcPts val="0"/>
              </a:spcBef>
              <a:spcAft>
                <a:spcPts val="0"/>
              </a:spcAft>
              <a:buNone/>
            </a:pPr>
            <a:r>
              <a:rPr lang="el-GR" b="1" dirty="0"/>
              <a:t>Προσδιορισμός της ποιότητας των υπηρεσιών</a:t>
            </a:r>
          </a:p>
          <a:p>
            <a:pPr marL="0" lvl="0" indent="0" algn="l" rtl="0">
              <a:spcBef>
                <a:spcPts val="0"/>
              </a:spcBef>
              <a:spcAft>
                <a:spcPts val="0"/>
              </a:spcAft>
              <a:buNone/>
            </a:pPr>
            <a:r>
              <a:rPr lang="el-GR" dirty="0"/>
              <a:t>Όταν ένας οργανισμός αντιλαμβάνεται τις ανάγκες των πελατών του, οφείλει στη συνέχεια να θέσει στόχους που να είναι το περισσότερο δυνατόν μετρήσιμοι, για να τους εξασφαλίσει την παροχή υπηρεσιών ποιότητας. Οι στόχοι αυτοί συνήθως έχουν να κάνουν με την απόδοση των εργαζομένων ή του</a:t>
            </a:r>
          </a:p>
          <a:p>
            <a:pPr marL="0" lvl="0" indent="0" algn="l" rtl="0">
              <a:spcBef>
                <a:spcPts val="0"/>
              </a:spcBef>
              <a:spcAft>
                <a:spcPts val="0"/>
              </a:spcAft>
              <a:buNone/>
            </a:pPr>
            <a:r>
              <a:rPr lang="el-GR" dirty="0"/>
              <a:t>εξοπλισμού. Για παράδειγμα, μπορεί σε κάποια τράπεζα να επιβάλλεται ένας συγκεκριμένος κώδικας ένδυσης. Γενικά τέτοιοι προσδιορισμοί στόχων, όταν αυτοί συμβαδίζουν με τις απαιτήσεις των πελατών, παίζουν πολύ σημαντικό ρόλο στο να παρέχονται υπηρεσίες υψηλής ποιότητας.</a:t>
            </a:r>
          </a:p>
          <a:p>
            <a:pPr marL="0" lvl="0" indent="0" algn="l" rtl="0">
              <a:spcBef>
                <a:spcPts val="0"/>
              </a:spcBef>
              <a:spcAft>
                <a:spcPts val="0"/>
              </a:spcAft>
              <a:buNone/>
            </a:pPr>
            <a:r>
              <a:rPr lang="el-GR" dirty="0"/>
              <a:t>Ο σημαντικότερος ίσως προσδιορισμός για μία επιχείρηση υπηρεσιών είναι η δέσμευση του μάνατζερ στην ποιότητα, καθώς οι </a:t>
            </a:r>
            <a:r>
              <a:rPr lang="el-GR" dirty="0" err="1"/>
              <a:t>μάνατζερς</a:t>
            </a:r>
            <a:r>
              <a:rPr lang="el-GR" dirty="0"/>
              <a:t> αυτοί αποτελούν πρότυπα για τη συμπεριφορά των εργαζομένων μέσα στην</a:t>
            </a:r>
          </a:p>
          <a:p>
            <a:pPr marL="0" lvl="0" indent="0" algn="l" rtl="0">
              <a:spcBef>
                <a:spcPts val="0"/>
              </a:spcBef>
              <a:spcAft>
                <a:spcPts val="0"/>
              </a:spcAft>
              <a:buNone/>
            </a:pPr>
            <a:r>
              <a:rPr lang="el-GR" dirty="0"/>
              <a:t>επιχείρηση. Αυτή τους η δέσμευση δίνει κίνητρα στους εργαζόμενους και γι’ αυτό το λόγο είναι ιδιαίτερα σημαντικό όλοι οι </a:t>
            </a:r>
            <a:r>
              <a:rPr lang="el-GR" dirty="0" err="1"/>
              <a:t>μάνατζερς</a:t>
            </a:r>
            <a:r>
              <a:rPr lang="el-GR" dirty="0"/>
              <a:t> μέσα σε έναν οργανισμό να ενστερνίζονται τη δέσμευση αυτή.</a:t>
            </a:r>
          </a:p>
          <a:p>
            <a:pPr marL="0" lvl="0" indent="0" algn="l" rtl="0">
              <a:spcBef>
                <a:spcPts val="0"/>
              </a:spcBef>
              <a:spcAft>
                <a:spcPts val="0"/>
              </a:spcAft>
              <a:buNone/>
            </a:pPr>
            <a:endParaRPr lang="el-GR" b="1" dirty="0"/>
          </a:p>
          <a:p>
            <a:pPr marL="0" lvl="0" indent="0" algn="l" rtl="0">
              <a:spcBef>
                <a:spcPts val="0"/>
              </a:spcBef>
              <a:spcAft>
                <a:spcPts val="0"/>
              </a:spcAft>
              <a:buNone/>
            </a:pPr>
            <a:r>
              <a:rPr lang="el-GR" b="1" dirty="0"/>
              <a:t>Απόδοση των εργαζομένων</a:t>
            </a:r>
          </a:p>
          <a:p>
            <a:pPr marL="0" lvl="0" indent="0" algn="l" rtl="0">
              <a:spcBef>
                <a:spcPts val="0"/>
              </a:spcBef>
              <a:spcAft>
                <a:spcPts val="0"/>
              </a:spcAft>
              <a:buNone/>
            </a:pPr>
            <a:r>
              <a:rPr lang="el-GR" dirty="0"/>
              <a:t>Όταν ένας οργανισμός έχει θέσει τους στόχους του σχετικά με την ποιότητα των υπηρεσιών που θα παρέχει στους πελάτες του, οφείλει να εξασφαλίσει ότι οι υπάλληλοι που έρχονται σε επαφή με τους πελάτες θα πρέπει</a:t>
            </a:r>
          </a:p>
          <a:p>
            <a:pPr marL="0" lvl="0" indent="0" algn="l" rtl="0">
              <a:spcBef>
                <a:spcPts val="0"/>
              </a:spcBef>
              <a:spcAft>
                <a:spcPts val="0"/>
              </a:spcAft>
              <a:buNone/>
            </a:pPr>
            <a:r>
              <a:rPr lang="el-GR" dirty="0"/>
              <a:t>να αποδίδουν, να κάνουν τη δουλειά τους σωστά. Τις περισσότερες φορές οι υπάλληλοι αυτοί είναι οι λιγότερο εκπαιδευμένοι και πληρωμένοι σε σχέση με τους υπόλοιπους εργαζομένους του οργανισμού. Οι επιχειρήσεις πρέπει να συνειδητοποιήσουν κάποια στιγμή ότι αυτοί οι υπάλληλοι είναι οι σημαντικότεροι σύνδεσμοι με τους πελάτες και για το λόγο αυτό πρέπει να δίνεται ιδιαίτερη βαρύτητα στην εκπαίδευσή τους. Επίσης το σύστημα αξιολόγησης που τυχόν εφαρμόζει η επιχείρηση μπορεί να επηρεάσει την απόδοση του εργαζομένων. Στις περισσότερες</a:t>
            </a:r>
          </a:p>
          <a:p>
            <a:pPr marL="0" lvl="0" indent="0" algn="l" rtl="0">
              <a:spcBef>
                <a:spcPts val="0"/>
              </a:spcBef>
              <a:spcAft>
                <a:spcPts val="0"/>
              </a:spcAft>
              <a:buNone/>
            </a:pPr>
            <a:r>
              <a:rPr lang="el-GR" dirty="0"/>
              <a:t>επιχειρήσεις οι εργαζόμενοι αξιολογούνται με βάση την ποσοτική τους απόδοση (π.χ. όγκος πωλήσεων, χαμηλά ποσοστά λαθών, κλπ.). Τέτοια συστήματα όμως παραβλέπουν άλλα πολύ σημαντικά για την επιχείρηση χαρακτηριστικά των εργαζομένων τους, όπως η ευγένεια, η φιλικότητα, η ομαδική εργασία, η προσπάθεια και η ικανοποίηση του πελάτη. Καλό θα ήταν λοιπόν να χρησιμοποιούνται συστήματα που είναι προσανατολισμένα στον πελάτη.</a:t>
            </a:r>
          </a:p>
          <a:p>
            <a:pPr marL="0" lvl="0" indent="0" algn="l" rtl="0">
              <a:spcBef>
                <a:spcPts val="0"/>
              </a:spcBef>
              <a:spcAft>
                <a:spcPts val="0"/>
              </a:spcAft>
              <a:buNone/>
            </a:pPr>
            <a:endParaRPr lang="el-GR" b="1" dirty="0"/>
          </a:p>
          <a:p>
            <a:pPr marL="0" lvl="0" indent="0" algn="l" rtl="0">
              <a:spcBef>
                <a:spcPts val="0"/>
              </a:spcBef>
              <a:spcAft>
                <a:spcPts val="0"/>
              </a:spcAft>
              <a:buNone/>
            </a:pPr>
            <a:r>
              <a:rPr lang="el-GR" b="1" dirty="0"/>
              <a:t>Διαχείριση προσδοκιών για τις υπηρεσίες</a:t>
            </a:r>
          </a:p>
          <a:p>
            <a:pPr marL="0" lvl="0" indent="0" algn="l" rtl="0">
              <a:spcBef>
                <a:spcPts val="0"/>
              </a:spcBef>
              <a:spcAft>
                <a:spcPts val="0"/>
              </a:spcAft>
              <a:buNone/>
            </a:pPr>
            <a:r>
              <a:rPr lang="el-GR" dirty="0"/>
              <a:t>Οι επιχειρήσεις παροχής υπηρεσιών αναγνωρίζουν το γεγονός ότι πρέπει να θέτουν ρεαλιστικές και πραγματοποιήσιμες προσδοκίες σχετικά με το επίπεδο υπηρεσιών που μπορούν να προσφέρουν. Μπορούν να θέσουν τις προσδοκίες τους αυτές μέσω της διαφήμισης και της καλής εσωτερικής επικοινωνίας. Στις διαφημίσεις τους, οι επιχειρήσεις δεσμεύονται για το τι υπηρεσίες θα προσφέρουν. Για το λόγο αυτό δεν πρέπει να υπόσχονται περισσότερα από αυτά που μπορούν να προσφέρουν γιατί το αποτέλεσμα θα είναι απογοητευμένοι</a:t>
            </a:r>
          </a:p>
          <a:p>
            <a:pPr marL="0" lvl="0" indent="0" algn="l" rtl="0">
              <a:spcBef>
                <a:spcPts val="0"/>
              </a:spcBef>
              <a:spcAft>
                <a:spcPts val="0"/>
              </a:spcAft>
              <a:buNone/>
            </a:pPr>
            <a:r>
              <a:rPr lang="el-GR" dirty="0"/>
              <a:t>πελάτες. Για να είναι πιστή στις δεσμεύσεις της μια επιχείρηση παροχής υπηρεσιών απαιτείται πολύ καλή εσωτερική επικοινωνία, ώστε να μην χάνει την αξιοπιστία της.</a:t>
            </a:r>
            <a:endParaRPr dirty="0"/>
          </a:p>
        </p:txBody>
      </p:sp>
    </p:spTree>
    <p:extLst>
      <p:ext uri="{BB962C8B-B14F-4D97-AF65-F5344CB8AC3E}">
        <p14:creationId xmlns:p14="http://schemas.microsoft.com/office/powerpoint/2010/main" val="246374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810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33121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l-GR"/>
              <a:t>Στυλ κύριου τίτλου</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CBC1C18-307B-4F68-A007-B5B542270E8D}"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3262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CBC1C18-307B-4F68-A007-B5B542270E8D}"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521319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l-GR"/>
              <a:t>Στυλ κύριου τίτλου</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CBC1C18-307B-4F68-A007-B5B542270E8D}"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51064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CBC1C18-307B-4F68-A007-B5B542270E8D}"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02566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CBC1C18-307B-4F68-A007-B5B542270E8D}"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2820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76404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28327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975250" y="1991825"/>
            <a:ext cx="71934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extLst>
      <p:ext uri="{BB962C8B-B14F-4D97-AF65-F5344CB8AC3E}">
        <p14:creationId xmlns:p14="http://schemas.microsoft.com/office/powerpoint/2010/main" val="905054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5" name="Google Shape;35;p5"/>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975250" y="1575121"/>
            <a:ext cx="7193400" cy="2702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629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p:cSld name="Blank white">
    <p:bg>
      <p:bgPr>
        <a:gradFill>
          <a:gsLst>
            <a:gs pos="0">
              <a:schemeClr val="lt1"/>
            </a:gs>
            <a:gs pos="100000">
              <a:srgbClr val="ECF7EB"/>
            </a:gs>
          </a:gsLst>
          <a:path path="circle">
            <a:fillToRect r="100000" b="100000"/>
          </a:path>
          <a:tileRect l="-100000" t="-100000"/>
        </a:gradFill>
        <a:effectLst/>
      </p:bgPr>
    </p:bg>
    <p:spTree>
      <p:nvGrpSpPr>
        <p:cNvPr id="1" name="Shape 79"/>
        <p:cNvGrpSpPr/>
        <p:nvPr/>
      </p:nvGrpSpPr>
      <p:grpSpPr>
        <a:xfrm>
          <a:off x="0" y="0"/>
          <a:ext cx="0" cy="0"/>
          <a:chOff x="0" y="0"/>
          <a:chExt cx="0" cy="0"/>
        </a:xfrm>
      </p:grpSpPr>
      <p:sp>
        <p:nvSpPr>
          <p:cNvPr id="81" name="Google Shape;81;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490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288346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l-GR"/>
              <a:t>Στυλ κύριου τίτλου</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E5059C3-6A89-4494-99FF-5A4D6FFD50EB}" type="datetimeFigureOut">
              <a:rPr lang="en-US" smtClean="0"/>
              <a:t>5/23/2021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184490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80923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5/23/2021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35687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5/23/2021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05952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5/23/2021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238026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l-GR"/>
              <a:t>Στυλ κύριου τίτλου</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7D525BB-DA17-4BA0-B3C8-3AC3ABC827E6}" type="datetimeFigureOut">
              <a:rPr lang="en-US" smtClean="0"/>
              <a:t>5/23/2021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746755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16C4C9A-3960-41CF-A4E9-2A8FB932454B}" type="datetimeFigureOut">
              <a:rPr lang="en-US" smtClean="0"/>
              <a:t>5/23/2021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452030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3CBC1C18-307B-4F68-A007-B5B542270E8D}" type="datetimeFigureOut">
              <a:rPr lang="en-US" smtClean="0"/>
              <a:t>5/23/2021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160073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ransition>
    <p:fade thruBlk="1"/>
  </p:transition>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0" y="1053848"/>
            <a:ext cx="4305670" cy="317276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4000" b="1" dirty="0"/>
              <a:t>Ποιότητα στον Τουρισμό</a:t>
            </a:r>
            <a:br>
              <a:rPr lang="el-GR" sz="4000" b="1" dirty="0"/>
            </a:br>
            <a:br>
              <a:rPr lang="el-GR" sz="2500" b="1" dirty="0"/>
            </a:br>
            <a:r>
              <a:rPr lang="el-GR" sz="800" b="1" dirty="0">
                <a:solidFill>
                  <a:schemeClr val="tx1"/>
                </a:solidFill>
              </a:rPr>
              <a:t>Παπαδιώτης Θωμάς, </a:t>
            </a:r>
            <a:r>
              <a:rPr lang="en-US" sz="800" b="1" dirty="0">
                <a:solidFill>
                  <a:schemeClr val="tx1"/>
                </a:solidFill>
              </a:rPr>
              <a:t>HYPERCO</a:t>
            </a:r>
          </a:p>
        </p:txBody>
      </p:sp>
      <p:pic>
        <p:nvPicPr>
          <p:cNvPr id="6" name="Εικόνα 5">
            <a:extLst>
              <a:ext uri="{FF2B5EF4-FFF2-40B4-BE49-F238E27FC236}">
                <a16:creationId xmlns:a16="http://schemas.microsoft.com/office/drawing/2014/main" id="{D4F0A833-EB29-4B42-9562-B4070250DFD9}"/>
              </a:ext>
            </a:extLst>
          </p:cNvPr>
          <p:cNvPicPr>
            <a:picLocks noChangeAspect="1"/>
          </p:cNvPicPr>
          <p:nvPr/>
        </p:nvPicPr>
        <p:blipFill>
          <a:blip r:embed="rId3"/>
          <a:stretch>
            <a:fillRect/>
          </a:stretch>
        </p:blipFill>
        <p:spPr>
          <a:xfrm>
            <a:off x="0" y="430531"/>
            <a:ext cx="1842302" cy="579283"/>
          </a:xfrm>
          <a:prstGeom prst="rect">
            <a:avLst/>
          </a:prstGeom>
        </p:spPr>
      </p:pic>
      <p:sp>
        <p:nvSpPr>
          <p:cNvPr id="7" name="Google Shape;86;p13">
            <a:extLst>
              <a:ext uri="{FF2B5EF4-FFF2-40B4-BE49-F238E27FC236}">
                <a16:creationId xmlns:a16="http://schemas.microsoft.com/office/drawing/2014/main" id="{9F2C17FD-7619-4DF4-8FFB-43EC4A212F3F}"/>
              </a:ext>
            </a:extLst>
          </p:cNvPr>
          <p:cNvSpPr txBox="1">
            <a:spLocks/>
          </p:cNvSpPr>
          <p:nvPr/>
        </p:nvSpPr>
        <p:spPr>
          <a:xfrm>
            <a:off x="3159701" y="1009814"/>
            <a:ext cx="6176865" cy="1589527"/>
          </a:xfrm>
          <a:prstGeom prst="rect">
            <a:avLst/>
          </a:prstGeom>
        </p:spPr>
        <p:txBody>
          <a:bodyPr spcFirstLastPara="1" vert="horz" wrap="square" lIns="0" tIns="0" rIns="0" bIns="0" rtlCol="0" anchor="ctr" anchorCtr="0">
            <a:noAutofit/>
          </a:bodyPr>
          <a:lstStyle>
            <a:lvl1pPr lvl="0" algn="l" defTabSz="342900" rtl="0" eaLnBrk="1" latinLnBrk="0" hangingPunct="1">
              <a:spcBef>
                <a:spcPts val="0"/>
              </a:spcBef>
              <a:spcAft>
                <a:spcPts val="0"/>
              </a:spcAft>
              <a:buSzPts val="6000"/>
              <a:buNone/>
              <a:defRPr sz="6000" kern="1200">
                <a:solidFill>
                  <a:schemeClr val="tx1">
                    <a:lumMod val="85000"/>
                    <a:lumOff val="15000"/>
                  </a:schemeClr>
                </a:solidFill>
                <a:latin typeface="+mj-lt"/>
                <a:ea typeface="+mj-ea"/>
                <a:cs typeface="+mj-cs"/>
              </a:defRPr>
            </a:lvl1pPr>
            <a:lvl2pPr lvl="1" eaLnBrk="1" hangingPunct="1">
              <a:spcBef>
                <a:spcPts val="0"/>
              </a:spcBef>
              <a:spcAft>
                <a:spcPts val="0"/>
              </a:spcAft>
              <a:buSzPts val="6000"/>
              <a:buNone/>
              <a:defRPr sz="6000">
                <a:solidFill>
                  <a:schemeClr val="tx2"/>
                </a:solidFill>
              </a:defRPr>
            </a:lvl2pPr>
            <a:lvl3pPr lvl="2" eaLnBrk="1" hangingPunct="1">
              <a:spcBef>
                <a:spcPts val="0"/>
              </a:spcBef>
              <a:spcAft>
                <a:spcPts val="0"/>
              </a:spcAft>
              <a:buSzPts val="6000"/>
              <a:buNone/>
              <a:defRPr sz="6000">
                <a:solidFill>
                  <a:schemeClr val="tx2"/>
                </a:solidFill>
              </a:defRPr>
            </a:lvl3pPr>
            <a:lvl4pPr lvl="3" eaLnBrk="1" hangingPunct="1">
              <a:spcBef>
                <a:spcPts val="0"/>
              </a:spcBef>
              <a:spcAft>
                <a:spcPts val="0"/>
              </a:spcAft>
              <a:buSzPts val="6000"/>
              <a:buNone/>
              <a:defRPr sz="6000">
                <a:solidFill>
                  <a:schemeClr val="tx2"/>
                </a:solidFill>
              </a:defRPr>
            </a:lvl4pPr>
            <a:lvl5pPr lvl="4" eaLnBrk="1" hangingPunct="1">
              <a:spcBef>
                <a:spcPts val="0"/>
              </a:spcBef>
              <a:spcAft>
                <a:spcPts val="0"/>
              </a:spcAft>
              <a:buSzPts val="6000"/>
              <a:buNone/>
              <a:defRPr sz="6000">
                <a:solidFill>
                  <a:schemeClr val="tx2"/>
                </a:solidFill>
              </a:defRPr>
            </a:lvl5pPr>
            <a:lvl6pPr lvl="5" eaLnBrk="1" hangingPunct="1">
              <a:spcBef>
                <a:spcPts val="0"/>
              </a:spcBef>
              <a:spcAft>
                <a:spcPts val="0"/>
              </a:spcAft>
              <a:buSzPts val="6000"/>
              <a:buNone/>
              <a:defRPr sz="6000">
                <a:solidFill>
                  <a:schemeClr val="tx2"/>
                </a:solidFill>
              </a:defRPr>
            </a:lvl6pPr>
            <a:lvl7pPr lvl="6" eaLnBrk="1" hangingPunct="1">
              <a:spcBef>
                <a:spcPts val="0"/>
              </a:spcBef>
              <a:spcAft>
                <a:spcPts val="0"/>
              </a:spcAft>
              <a:buSzPts val="6000"/>
              <a:buNone/>
              <a:defRPr sz="6000">
                <a:solidFill>
                  <a:schemeClr val="tx2"/>
                </a:solidFill>
              </a:defRPr>
            </a:lvl7pPr>
            <a:lvl8pPr lvl="7" eaLnBrk="1" hangingPunct="1">
              <a:spcBef>
                <a:spcPts val="0"/>
              </a:spcBef>
              <a:spcAft>
                <a:spcPts val="0"/>
              </a:spcAft>
              <a:buSzPts val="6000"/>
              <a:buNone/>
              <a:defRPr sz="6000">
                <a:solidFill>
                  <a:schemeClr val="tx2"/>
                </a:solidFill>
              </a:defRPr>
            </a:lvl8pPr>
            <a:lvl9pPr lvl="8" eaLnBrk="1" hangingPunct="1">
              <a:spcBef>
                <a:spcPts val="0"/>
              </a:spcBef>
              <a:spcAft>
                <a:spcPts val="0"/>
              </a:spcAft>
              <a:buSzPts val="6000"/>
              <a:buNone/>
              <a:defRPr sz="6000">
                <a:solidFill>
                  <a:schemeClr val="tx2"/>
                </a:solidFill>
              </a:defRPr>
            </a:lvl9pPr>
          </a:lstStyle>
          <a:p>
            <a:pPr algn="ctr"/>
            <a:endParaRPr lang="en-US" dirty="0"/>
          </a:p>
        </p:txBody>
      </p:sp>
      <p:pic>
        <p:nvPicPr>
          <p:cNvPr id="9" name="Picture 2" descr="Εναλλακτικός τουρισμός στην Κοζάνη: Και γιατί όχι; | Green Age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214" y="0"/>
            <a:ext cx="473978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a:extLst>
              <a:ext uri="{FF2B5EF4-FFF2-40B4-BE49-F238E27FC236}">
                <a16:creationId xmlns:a16="http://schemas.microsoft.com/office/drawing/2014/main" id="{0BE00015-76B0-4A2D-8C83-919B661E5222}"/>
              </a:ext>
            </a:extLst>
          </p:cNvPr>
          <p:cNvPicPr>
            <a:picLocks noChangeAspect="1"/>
          </p:cNvPicPr>
          <p:nvPr/>
        </p:nvPicPr>
        <p:blipFill>
          <a:blip r:embed="rId5"/>
          <a:stretch>
            <a:fillRect/>
          </a:stretch>
        </p:blipFill>
        <p:spPr>
          <a:xfrm>
            <a:off x="2219304" y="430531"/>
            <a:ext cx="2184910" cy="6656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79142" y="485194"/>
            <a:ext cx="6900153" cy="6465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600" dirty="0"/>
              <a:t>Πιστοποίηση Ποιότητας στον Τουρισμό</a:t>
            </a:r>
          </a:p>
        </p:txBody>
      </p:sp>
      <p:sp>
        <p:nvSpPr>
          <p:cNvPr id="125" name="Google Shape;125;p18"/>
          <p:cNvSpPr txBox="1">
            <a:spLocks noGrp="1"/>
          </p:cNvSpPr>
          <p:nvPr>
            <p:ph type="body" idx="1"/>
          </p:nvPr>
        </p:nvSpPr>
        <p:spPr>
          <a:xfrm>
            <a:off x="312235" y="1051050"/>
            <a:ext cx="6824546" cy="3934486"/>
          </a:xfrm>
          <a:prstGeom prst="rect">
            <a:avLst/>
          </a:prstGeom>
        </p:spPr>
        <p:txBody>
          <a:bodyPr spcFirstLastPara="1" wrap="square" lIns="0" tIns="0" rIns="0" bIns="0" anchor="t" anchorCtr="0">
            <a:noAutofit/>
          </a:bodyPr>
          <a:lstStyle/>
          <a:p>
            <a:pPr marL="76200" indent="0" algn="just">
              <a:lnSpc>
                <a:spcPct val="150000"/>
              </a:lnSpc>
              <a:buNone/>
            </a:pPr>
            <a:r>
              <a:rPr lang="el-GR" sz="1200" b="1" dirty="0"/>
              <a:t>Πρότυπα ISO για τη βελτίωση της βιωσιμότητας, της ασφάλειας και του επαγγελματισμού στις τουριστικές δραστηριότητες, την ενδυνάμωση της εμπιστοσύνης στους ταξιδιώτες και τη μείωση των περιβαλλοντικών επιπτώσεων.</a:t>
            </a:r>
          </a:p>
          <a:p>
            <a:pPr algn="just">
              <a:lnSpc>
                <a:spcPct val="150000"/>
              </a:lnSpc>
              <a:buSzPct val="100000"/>
              <a:buFont typeface="Wingdings" panose="05000000000000000000" pitchFamily="2" charset="2"/>
              <a:buChar char="ü"/>
            </a:pPr>
            <a:r>
              <a:rPr lang="en-US" sz="1200" b="1" dirty="0"/>
              <a:t>ISO 9001</a:t>
            </a:r>
            <a:r>
              <a:rPr lang="el-GR" sz="1200" b="1" dirty="0"/>
              <a:t>:</a:t>
            </a:r>
            <a:r>
              <a:rPr lang="el-GR" sz="1200" dirty="0"/>
              <a:t>  Διαχείριση της ποιότητας που αφορά σε όλες τις κατηγορίες των υπηρεσιών – Εφαρμόζεται σέ όλες τις τουριστικές επιχειρήσεις.</a:t>
            </a:r>
          </a:p>
          <a:p>
            <a:pPr algn="just">
              <a:lnSpc>
                <a:spcPct val="150000"/>
              </a:lnSpc>
              <a:buSzPct val="100000"/>
              <a:buFont typeface="Wingdings" panose="05000000000000000000" pitchFamily="2" charset="2"/>
              <a:buChar char="ü"/>
            </a:pPr>
            <a:r>
              <a:rPr lang="el-GR" sz="1200" b="1" dirty="0"/>
              <a:t>ISO 18513</a:t>
            </a:r>
            <a:r>
              <a:rPr lang="en-US" sz="1200" b="1" dirty="0"/>
              <a:t>:</a:t>
            </a:r>
            <a:r>
              <a:rPr lang="el-GR" sz="1200" b="1" dirty="0"/>
              <a:t> </a:t>
            </a:r>
            <a:r>
              <a:rPr lang="el-GR" sz="1200" dirty="0"/>
              <a:t>Σύστημα Διαχείρισης Τουριστικών Υπηρεσιών που επικεντρώνεται σε υπηρεσίες καθαριότητας και ρεσεψιόν, εκπαίδευση, ασφάλεια, υγεία, αξιολόγηση της απόδοσης.</a:t>
            </a:r>
          </a:p>
          <a:p>
            <a:pPr algn="just">
              <a:lnSpc>
                <a:spcPct val="150000"/>
              </a:lnSpc>
              <a:buSzPct val="100000"/>
              <a:buFont typeface="Wingdings" panose="05000000000000000000" pitchFamily="2" charset="2"/>
              <a:buChar char="ü"/>
            </a:pPr>
            <a:r>
              <a:rPr lang="el-GR" sz="1200" b="1" dirty="0"/>
              <a:t>ISO/TR 21102</a:t>
            </a:r>
            <a:r>
              <a:rPr lang="en-US" sz="1200" b="1" dirty="0"/>
              <a:t>:</a:t>
            </a:r>
            <a:r>
              <a:rPr lang="el-GR" sz="1200" b="1" dirty="0"/>
              <a:t> </a:t>
            </a:r>
            <a:r>
              <a:rPr lang="el-GR" sz="1200" dirty="0"/>
              <a:t>Υπηρεσίες τουρισμού περιπέτειας.</a:t>
            </a:r>
          </a:p>
          <a:p>
            <a:pPr algn="just">
              <a:lnSpc>
                <a:spcPct val="150000"/>
              </a:lnSpc>
              <a:buSzPct val="100000"/>
              <a:buFont typeface="Wingdings" panose="05000000000000000000" pitchFamily="2" charset="2"/>
              <a:buChar char="ü"/>
            </a:pPr>
            <a:r>
              <a:rPr lang="el-GR" sz="1200" b="1" dirty="0"/>
              <a:t>ISO 21101</a:t>
            </a:r>
            <a:r>
              <a:rPr lang="en-US" sz="1200" b="1" dirty="0"/>
              <a:t>:</a:t>
            </a:r>
            <a:r>
              <a:rPr lang="el-GR" sz="1200" b="1" dirty="0"/>
              <a:t> </a:t>
            </a:r>
            <a:r>
              <a:rPr lang="el-GR" sz="1200" dirty="0"/>
              <a:t>Υπηρεσίες Περιφερειακού Τουρισμού. </a:t>
            </a:r>
          </a:p>
          <a:p>
            <a:pPr algn="just">
              <a:lnSpc>
                <a:spcPct val="150000"/>
              </a:lnSpc>
              <a:buSzPct val="100000"/>
              <a:buFont typeface="Wingdings" panose="05000000000000000000" pitchFamily="2" charset="2"/>
              <a:buChar char="ü"/>
            </a:pPr>
            <a:r>
              <a:rPr lang="el-GR" sz="1200" b="1" dirty="0"/>
              <a:t>ISO 20611</a:t>
            </a:r>
            <a:r>
              <a:rPr lang="en-US" sz="1200" b="1" dirty="0"/>
              <a:t>:</a:t>
            </a:r>
            <a:r>
              <a:rPr lang="el-GR" sz="1200" b="1" dirty="0"/>
              <a:t> </a:t>
            </a:r>
            <a:r>
              <a:rPr lang="el-GR" sz="1200" dirty="0"/>
              <a:t>Υπηρεσίες Περιβαλλοντικού Τουρισμού.</a:t>
            </a:r>
          </a:p>
          <a:p>
            <a:pPr algn="just">
              <a:lnSpc>
                <a:spcPct val="150000"/>
              </a:lnSpc>
              <a:buSzPct val="100000"/>
              <a:buFont typeface="Wingdings" panose="05000000000000000000" pitchFamily="2" charset="2"/>
              <a:buChar char="ü"/>
            </a:pPr>
            <a:r>
              <a:rPr lang="el-GR" sz="1200" b="1" dirty="0"/>
              <a:t>ISO 22525</a:t>
            </a:r>
            <a:r>
              <a:rPr lang="en-US" sz="1200" b="1" dirty="0"/>
              <a:t>: </a:t>
            </a:r>
            <a:r>
              <a:rPr lang="el-GR" sz="1200" dirty="0"/>
              <a:t>Υπηρεσίες Ιατρικού Τουρισμού.</a:t>
            </a:r>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7" name="Εικόνα 6">
            <a:extLst>
              <a:ext uri="{FF2B5EF4-FFF2-40B4-BE49-F238E27FC236}">
                <a16:creationId xmlns:a16="http://schemas.microsoft.com/office/drawing/2014/main" id="{495B02C8-05BF-4FE6-8801-904BCCBB2D97}"/>
              </a:ext>
            </a:extLst>
          </p:cNvPr>
          <p:cNvPicPr>
            <a:picLocks noChangeAspect="1"/>
          </p:cNvPicPr>
          <p:nvPr/>
        </p:nvPicPr>
        <p:blipFill>
          <a:blip r:embed="rId3"/>
          <a:stretch>
            <a:fillRect/>
          </a:stretch>
        </p:blipFill>
        <p:spPr>
          <a:xfrm>
            <a:off x="6959090" y="0"/>
            <a:ext cx="2184910" cy="665646"/>
          </a:xfrm>
          <a:prstGeom prst="rect">
            <a:avLst/>
          </a:prstGeom>
        </p:spPr>
      </p:pic>
    </p:spTree>
    <p:extLst>
      <p:ext uri="{BB962C8B-B14F-4D97-AF65-F5344CB8AC3E}">
        <p14:creationId xmlns:p14="http://schemas.microsoft.com/office/powerpoint/2010/main" val="83776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2DAE2-08C5-4E40-B5E0-07E010A1AE30}"/>
              </a:ext>
            </a:extLst>
          </p:cNvPr>
          <p:cNvSpPr>
            <a:spLocks noGrp="1"/>
          </p:cNvSpPr>
          <p:nvPr>
            <p:ph type="title"/>
          </p:nvPr>
        </p:nvSpPr>
        <p:spPr>
          <a:xfrm>
            <a:off x="390302" y="637015"/>
            <a:ext cx="7193400" cy="393600"/>
          </a:xfrm>
        </p:spPr>
        <p:txBody>
          <a:bodyPr/>
          <a:lstStyle/>
          <a:p>
            <a:pPr algn="ctr"/>
            <a:r>
              <a:rPr lang="el-GR" dirty="0"/>
              <a:t>Συμπεράσματα</a:t>
            </a:r>
          </a:p>
        </p:txBody>
      </p:sp>
      <p:sp>
        <p:nvSpPr>
          <p:cNvPr id="3" name="Θέση κειμένου 2">
            <a:extLst>
              <a:ext uri="{FF2B5EF4-FFF2-40B4-BE49-F238E27FC236}">
                <a16:creationId xmlns:a16="http://schemas.microsoft.com/office/drawing/2014/main" id="{EA5C446C-CBF1-44B3-8650-DE0EA5C9DC25}"/>
              </a:ext>
            </a:extLst>
          </p:cNvPr>
          <p:cNvSpPr>
            <a:spLocks noGrp="1"/>
          </p:cNvSpPr>
          <p:nvPr>
            <p:ph type="body" idx="1"/>
          </p:nvPr>
        </p:nvSpPr>
        <p:spPr>
          <a:xfrm>
            <a:off x="685792" y="1238945"/>
            <a:ext cx="6418573" cy="2702700"/>
          </a:xfrm>
        </p:spPr>
        <p:txBody>
          <a:bodyPr/>
          <a:lstStyle/>
          <a:p>
            <a:pPr algn="just">
              <a:lnSpc>
                <a:spcPct val="150000"/>
              </a:lnSpc>
              <a:buSzPct val="100000"/>
              <a:buFont typeface="Wingdings" panose="05000000000000000000" pitchFamily="2" charset="2"/>
              <a:buChar char="ü"/>
            </a:pPr>
            <a:r>
              <a:rPr lang="el-GR" sz="1200" dirty="0"/>
              <a:t>Κατεύθυνση στις ανάγκες και προσδοκίες των πελατών – τουριστών.</a:t>
            </a:r>
          </a:p>
          <a:p>
            <a:pPr algn="just">
              <a:lnSpc>
                <a:spcPct val="150000"/>
              </a:lnSpc>
              <a:buSzPct val="100000"/>
              <a:buFont typeface="Wingdings" panose="05000000000000000000" pitchFamily="2" charset="2"/>
              <a:buChar char="ü"/>
            </a:pPr>
            <a:r>
              <a:rPr lang="el-GR" sz="1200" dirty="0"/>
              <a:t>Σφαιρική προσέγγιση διαχείρισης με την ποιότητα στο κέντρο των αποφάσεων. </a:t>
            </a:r>
          </a:p>
          <a:p>
            <a:pPr algn="just">
              <a:lnSpc>
                <a:spcPct val="150000"/>
              </a:lnSpc>
              <a:buSzPct val="100000"/>
              <a:buFont typeface="Wingdings" panose="05000000000000000000" pitchFamily="2" charset="2"/>
              <a:buChar char="ü"/>
            </a:pPr>
            <a:r>
              <a:rPr lang="el-GR" sz="1200" dirty="0"/>
              <a:t>Η διασφάλιση ποιότητας είναι μια συνεχιζόμενη διαδικασία και αποτελεί εργαλείο προώθησης και προσέγγισης.</a:t>
            </a:r>
          </a:p>
          <a:p>
            <a:endParaRPr lang="el-GR" sz="1200" dirty="0"/>
          </a:p>
        </p:txBody>
      </p:sp>
      <p:sp>
        <p:nvSpPr>
          <p:cNvPr id="4" name="Θέση αριθμού διαφάνειας 3">
            <a:extLst>
              <a:ext uri="{FF2B5EF4-FFF2-40B4-BE49-F238E27FC236}">
                <a16:creationId xmlns:a16="http://schemas.microsoft.com/office/drawing/2014/main" id="{4F1378C0-6401-40E7-83F3-23C355D4B2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Εικόνα 5"/>
          <p:cNvPicPr>
            <a:picLocks noChangeAspect="1"/>
          </p:cNvPicPr>
          <p:nvPr/>
        </p:nvPicPr>
        <p:blipFill>
          <a:blip r:embed="rId2"/>
          <a:stretch>
            <a:fillRect/>
          </a:stretch>
        </p:blipFill>
        <p:spPr>
          <a:xfrm>
            <a:off x="1350080" y="2571750"/>
            <a:ext cx="5273843" cy="2180879"/>
          </a:xfrm>
          <a:prstGeom prst="rect">
            <a:avLst/>
          </a:prstGeom>
        </p:spPr>
      </p:pic>
      <p:pic>
        <p:nvPicPr>
          <p:cNvPr id="7" name="Εικόνα 6">
            <a:extLst>
              <a:ext uri="{FF2B5EF4-FFF2-40B4-BE49-F238E27FC236}">
                <a16:creationId xmlns:a16="http://schemas.microsoft.com/office/drawing/2014/main" id="{4E42E497-5094-4541-B88E-0C5252DEF3DA}"/>
              </a:ext>
            </a:extLst>
          </p:cNvPr>
          <p:cNvPicPr>
            <a:picLocks noChangeAspect="1"/>
          </p:cNvPicPr>
          <p:nvPr/>
        </p:nvPicPr>
        <p:blipFill>
          <a:blip r:embed="rId3"/>
          <a:stretch>
            <a:fillRect/>
          </a:stretch>
        </p:blipFill>
        <p:spPr>
          <a:xfrm>
            <a:off x="6959090" y="0"/>
            <a:ext cx="2184910" cy="665646"/>
          </a:xfrm>
          <a:prstGeom prst="rect">
            <a:avLst/>
          </a:prstGeom>
        </p:spPr>
      </p:pic>
    </p:spTree>
    <p:extLst>
      <p:ext uri="{BB962C8B-B14F-4D97-AF65-F5344CB8AC3E}">
        <p14:creationId xmlns:p14="http://schemas.microsoft.com/office/powerpoint/2010/main" val="384658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2050" name="Picture 2">
            <a:extLst>
              <a:ext uri="{FF2B5EF4-FFF2-40B4-BE49-F238E27FC236}">
                <a16:creationId xmlns:a16="http://schemas.microsoft.com/office/drawing/2014/main" id="{8517E54F-B3D6-49B4-B779-73AB4831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96"/>
            <a:ext cx="9144000" cy="5188896"/>
          </a:xfrm>
          <a:prstGeom prst="rect">
            <a:avLst/>
          </a:prstGeom>
          <a:noFill/>
          <a:extLst>
            <a:ext uri="{909E8E84-426E-40DD-AFC4-6F175D3DCCD1}">
              <a14:hiddenFill xmlns:a14="http://schemas.microsoft.com/office/drawing/2010/main">
                <a:solidFill>
                  <a:srgbClr val="FFFFFF"/>
                </a:solidFill>
              </a14:hiddenFill>
            </a:ext>
          </a:extLst>
        </p:spPr>
      </p:pic>
      <p:sp>
        <p:nvSpPr>
          <p:cNvPr id="310" name="Google Shape;310;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3"/>
                </a:solidFill>
              </a:rPr>
              <a:t>12</a:t>
            </a:fld>
            <a:endParaRPr>
              <a:solidFill>
                <a:schemeClr val="accent3"/>
              </a:solidFill>
            </a:endParaRPr>
          </a:p>
        </p:txBody>
      </p:sp>
      <p:sp>
        <p:nvSpPr>
          <p:cNvPr id="311" name="Google Shape;311;p35"/>
          <p:cNvSpPr txBox="1">
            <a:spLocks noGrp="1"/>
          </p:cNvSpPr>
          <p:nvPr>
            <p:ph type="ctrTitle" idx="4294967295"/>
          </p:nvPr>
        </p:nvSpPr>
        <p:spPr>
          <a:xfrm>
            <a:off x="1275114" y="1498060"/>
            <a:ext cx="6215183" cy="1245884"/>
          </a:xfrm>
          <a:prstGeom prst="rect">
            <a:avLst/>
          </a:prstGeom>
          <a:solidFill>
            <a:schemeClr val="accent1"/>
          </a:solidFill>
        </p:spPr>
        <p:txBody>
          <a:bodyPr spcFirstLastPara="1" wrap="square" lIns="0" tIns="0" rIns="0" bIns="0" anchor="ctr" anchorCtr="0">
            <a:noAutofit/>
          </a:bodyPr>
          <a:lstStyle/>
          <a:p>
            <a:pPr marL="0" lvl="0" indent="0" algn="ctr" rtl="0">
              <a:spcBef>
                <a:spcPts val="0"/>
              </a:spcBef>
              <a:spcAft>
                <a:spcPts val="0"/>
              </a:spcAft>
              <a:buNone/>
            </a:pPr>
            <a:r>
              <a:rPr lang="el-GR" sz="6600" b="1" dirty="0">
                <a:solidFill>
                  <a:schemeClr val="bg1"/>
                </a:solidFill>
              </a:rPr>
              <a:t>Ευχαριστούμε!</a:t>
            </a:r>
            <a:endParaRPr sz="13800" b="1" dirty="0">
              <a:solidFill>
                <a:schemeClr val="bg1"/>
              </a:solidFill>
            </a:endParaRPr>
          </a:p>
        </p:txBody>
      </p:sp>
      <p:pic>
        <p:nvPicPr>
          <p:cNvPr id="5" name="Εικόνα 4">
            <a:extLst>
              <a:ext uri="{FF2B5EF4-FFF2-40B4-BE49-F238E27FC236}">
                <a16:creationId xmlns:a16="http://schemas.microsoft.com/office/drawing/2014/main" id="{3408265F-A4AE-467C-AA40-7D6AA520AAC0}"/>
              </a:ext>
            </a:extLst>
          </p:cNvPr>
          <p:cNvPicPr>
            <a:picLocks noChangeAspect="1"/>
          </p:cNvPicPr>
          <p:nvPr/>
        </p:nvPicPr>
        <p:blipFill>
          <a:blip r:embed="rId4"/>
          <a:stretch>
            <a:fillRect/>
          </a:stretch>
        </p:blipFill>
        <p:spPr>
          <a:xfrm>
            <a:off x="8080" y="660392"/>
            <a:ext cx="2116855" cy="751305"/>
          </a:xfrm>
          <a:prstGeom prst="rect">
            <a:avLst/>
          </a:prstGeom>
        </p:spPr>
      </p:pic>
      <p:pic>
        <p:nvPicPr>
          <p:cNvPr id="3" name="Εικόνα 2">
            <a:extLst>
              <a:ext uri="{FF2B5EF4-FFF2-40B4-BE49-F238E27FC236}">
                <a16:creationId xmlns:a16="http://schemas.microsoft.com/office/drawing/2014/main" id="{9635C55F-7A21-44E8-AD66-FB6D180CE613}"/>
              </a:ext>
            </a:extLst>
          </p:cNvPr>
          <p:cNvPicPr>
            <a:picLocks noChangeAspect="1"/>
          </p:cNvPicPr>
          <p:nvPr/>
        </p:nvPicPr>
        <p:blipFill>
          <a:blip r:embed="rId5"/>
          <a:stretch>
            <a:fillRect/>
          </a:stretch>
        </p:blipFill>
        <p:spPr>
          <a:xfrm>
            <a:off x="7027145" y="660392"/>
            <a:ext cx="2116855" cy="7513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54958" y="371414"/>
            <a:ext cx="7193400" cy="646518"/>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l-GR" sz="2400" b="1" dirty="0"/>
              <a:t>ΕΙΔΗ ΤΟΥΡΙΣΜΟΥ</a:t>
            </a:r>
          </a:p>
        </p:txBody>
      </p:sp>
      <p:sp>
        <p:nvSpPr>
          <p:cNvPr id="125" name="Google Shape;125;p18"/>
          <p:cNvSpPr txBox="1">
            <a:spLocks noGrp="1"/>
          </p:cNvSpPr>
          <p:nvPr>
            <p:ph type="body" idx="1"/>
          </p:nvPr>
        </p:nvSpPr>
        <p:spPr>
          <a:xfrm>
            <a:off x="434787" y="1105690"/>
            <a:ext cx="8274425" cy="3617998"/>
          </a:xfrm>
          <a:prstGeom prst="rect">
            <a:avLst/>
          </a:prstGeom>
        </p:spPr>
        <p:txBody>
          <a:bodyPr spcFirstLastPara="1" wrap="square" lIns="0" tIns="0" rIns="0" bIns="0" anchor="t" anchorCtr="0">
            <a:noAutofit/>
          </a:bodyPr>
          <a:lstStyle/>
          <a:p>
            <a:pPr marL="285750" indent="-285750">
              <a:buFont typeface="Wingdings" panose="05000000000000000000" pitchFamily="2" charset="2"/>
              <a:buChar char="ü"/>
            </a:pPr>
            <a:r>
              <a:rPr lang="el-GR" sz="2200" dirty="0">
                <a:solidFill>
                  <a:schemeClr val="accent1"/>
                </a:solidFill>
                <a:latin typeface="+mj-lt"/>
                <a:ea typeface="+mj-ea"/>
                <a:cs typeface="+mj-cs"/>
              </a:rPr>
              <a:t>Παραδοσιακός (μαζικός) Τουρισμός</a:t>
            </a:r>
          </a:p>
          <a:p>
            <a:pPr marL="285750" lvl="1" indent="-285750">
              <a:buFont typeface="Wingdings" panose="05000000000000000000" pitchFamily="2" charset="2"/>
              <a:buChar char="ü"/>
            </a:pPr>
            <a:r>
              <a:rPr lang="el-GR" sz="2200" dirty="0">
                <a:solidFill>
                  <a:schemeClr val="accent1"/>
                </a:solidFill>
                <a:latin typeface="+mj-lt"/>
                <a:ea typeface="+mj-ea"/>
                <a:cs typeface="+mj-cs"/>
              </a:rPr>
              <a:t>Εναλλακτικός Τουρισμός</a:t>
            </a:r>
          </a:p>
          <a:p>
            <a:pPr marL="719138" lvl="5" indent="-285750">
              <a:buFont typeface="Wingdings" panose="05000000000000000000" pitchFamily="2" charset="2"/>
              <a:buChar char="§"/>
              <a:tabLst>
                <a:tab pos="1343025" algn="l"/>
              </a:tabLst>
            </a:pPr>
            <a:r>
              <a:rPr lang="el-GR" sz="1800" dirty="0"/>
              <a:t>Θεματικός</a:t>
            </a:r>
          </a:p>
          <a:p>
            <a:pPr marL="719138" lvl="5" indent="-285750">
              <a:buFont typeface="Wingdings" panose="05000000000000000000" pitchFamily="2" charset="2"/>
              <a:buChar char="§"/>
              <a:tabLst>
                <a:tab pos="1343025" algn="l"/>
              </a:tabLst>
            </a:pPr>
            <a:r>
              <a:rPr lang="el-GR" sz="1800" dirty="0"/>
              <a:t>Περιηγητικός</a:t>
            </a:r>
          </a:p>
          <a:p>
            <a:pPr marL="719138" lvl="5" indent="-285750">
              <a:buFont typeface="Wingdings" panose="05000000000000000000" pitchFamily="2" charset="2"/>
              <a:buChar char="§"/>
              <a:tabLst>
                <a:tab pos="1343025" algn="l"/>
              </a:tabLst>
            </a:pPr>
            <a:r>
              <a:rPr lang="el-GR" sz="1800" dirty="0"/>
              <a:t>Πολιτιστικός</a:t>
            </a:r>
          </a:p>
          <a:p>
            <a:pPr marL="719138" lvl="5" indent="-285750">
              <a:buFont typeface="Wingdings" panose="05000000000000000000" pitchFamily="2" charset="2"/>
              <a:buChar char="§"/>
              <a:tabLst>
                <a:tab pos="1343025" algn="l"/>
              </a:tabLst>
            </a:pPr>
            <a:r>
              <a:rPr lang="el-GR" sz="1800" dirty="0" err="1"/>
              <a:t>Αγροτουρισμός</a:t>
            </a:r>
            <a:endParaRPr lang="el-GR" sz="1800" dirty="0"/>
          </a:p>
          <a:p>
            <a:pPr marL="719138" lvl="5" indent="-285750">
              <a:buFont typeface="Wingdings" panose="05000000000000000000" pitchFamily="2" charset="2"/>
              <a:buChar char="§"/>
              <a:tabLst>
                <a:tab pos="1343025" algn="l"/>
              </a:tabLst>
            </a:pPr>
            <a:r>
              <a:rPr lang="el-GR" sz="1800" dirty="0"/>
              <a:t>Θρησκευτικός</a:t>
            </a:r>
          </a:p>
          <a:p>
            <a:pPr marL="719138" lvl="5" indent="-285750">
              <a:buFont typeface="Wingdings" panose="05000000000000000000" pitchFamily="2" charset="2"/>
              <a:buChar char="§"/>
              <a:tabLst>
                <a:tab pos="1343025" algn="l"/>
              </a:tabLst>
            </a:pPr>
            <a:r>
              <a:rPr lang="el-GR" sz="1800" dirty="0"/>
              <a:t>Συνέδρια &amp; εκθέσεις</a:t>
            </a:r>
          </a:p>
          <a:p>
            <a:pPr marL="719138" lvl="5" indent="-285750">
              <a:buFont typeface="Wingdings" panose="05000000000000000000" pitchFamily="2" charset="2"/>
              <a:buChar char="§"/>
              <a:tabLst>
                <a:tab pos="1343025" algn="l"/>
              </a:tabLst>
            </a:pPr>
            <a:r>
              <a:rPr lang="el-GR" sz="1800" dirty="0"/>
              <a:t>Οικολογικός</a:t>
            </a:r>
          </a:p>
          <a:p>
            <a:pPr marL="719138" lvl="5" indent="-285750">
              <a:buFont typeface="Wingdings" panose="05000000000000000000" pitchFamily="2" charset="2"/>
              <a:buChar char="§"/>
              <a:tabLst>
                <a:tab pos="1343025" algn="l"/>
              </a:tabLst>
            </a:pPr>
            <a:r>
              <a:rPr lang="el-GR" sz="1800" dirty="0"/>
              <a:t>Τουρισμός Υγείας</a:t>
            </a:r>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026" name="Picture 2" descr="O περιπατητικός τουρισμός ως παράγοντας τουριστικής ανάπτυξης - Δημοκρατική  της Ρόδ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0784">
            <a:off x="5276226" y="1554014"/>
            <a:ext cx="2628544" cy="1292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Μαζικός Τουρισμός; Ευχαριστώ, δεν θα πάρ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14691">
            <a:off x="3645861" y="2533492"/>
            <a:ext cx="2645815" cy="1527702"/>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a:extLst>
              <a:ext uri="{FF2B5EF4-FFF2-40B4-BE49-F238E27FC236}">
                <a16:creationId xmlns:a16="http://schemas.microsoft.com/office/drawing/2014/main" id="{EAC78780-308D-4B0F-B46B-1A639DA963D9}"/>
              </a:ext>
            </a:extLst>
          </p:cNvPr>
          <p:cNvPicPr>
            <a:picLocks noChangeAspect="1"/>
          </p:cNvPicPr>
          <p:nvPr/>
        </p:nvPicPr>
        <p:blipFill>
          <a:blip r:embed="rId5"/>
          <a:stretch>
            <a:fillRect/>
          </a:stretch>
        </p:blipFill>
        <p:spPr>
          <a:xfrm>
            <a:off x="6959090" y="0"/>
            <a:ext cx="2184910" cy="665646"/>
          </a:xfrm>
          <a:prstGeom prst="rect">
            <a:avLst/>
          </a:prstGeom>
        </p:spPr>
      </p:pic>
    </p:spTree>
    <p:extLst>
      <p:ext uri="{BB962C8B-B14F-4D97-AF65-F5344CB8AC3E}">
        <p14:creationId xmlns:p14="http://schemas.microsoft.com/office/powerpoint/2010/main" val="211906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7097" y="700735"/>
            <a:ext cx="8121274" cy="6465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600" b="1" dirty="0"/>
              <a:t>Ποιότητα στις Υπηρεσίες Τουρισμού</a:t>
            </a:r>
          </a:p>
        </p:txBody>
      </p:sp>
      <p:sp>
        <p:nvSpPr>
          <p:cNvPr id="125" name="Google Shape;125;p18"/>
          <p:cNvSpPr txBox="1">
            <a:spLocks noGrp="1"/>
          </p:cNvSpPr>
          <p:nvPr>
            <p:ph type="body" idx="1"/>
          </p:nvPr>
        </p:nvSpPr>
        <p:spPr>
          <a:xfrm>
            <a:off x="983903" y="1347253"/>
            <a:ext cx="7100274" cy="3326398"/>
          </a:xfrm>
          <a:prstGeom prst="rect">
            <a:avLst/>
          </a:prstGeom>
          <a:solidFill>
            <a:schemeClr val="accent1">
              <a:lumMod val="20000"/>
              <a:lumOff val="80000"/>
            </a:schemeClr>
          </a:solidFill>
        </p:spPr>
        <p:txBody>
          <a:bodyPr spcFirstLastPara="1" wrap="square" lIns="0" tIns="0" rIns="0" bIns="0" anchor="t" anchorCtr="0">
            <a:noAutofit/>
          </a:bodyPr>
          <a:lstStyle/>
          <a:p>
            <a:pPr>
              <a:buFont typeface="Wingdings" panose="05000000000000000000" pitchFamily="2" charset="2"/>
              <a:buChar char="ü"/>
            </a:pPr>
            <a:r>
              <a:rPr lang="el-GR" sz="1800" dirty="0"/>
              <a:t>Η</a:t>
            </a:r>
            <a:r>
              <a:rPr lang="el-GR" sz="1800" b="1" dirty="0"/>
              <a:t> </a:t>
            </a:r>
            <a:r>
              <a:rPr lang="el-GR" sz="1800" dirty="0"/>
              <a:t>αντίληψη που σχηματίζει ο πελάτης</a:t>
            </a:r>
            <a:r>
              <a:rPr lang="en-US" sz="1800" dirty="0"/>
              <a:t>/</a:t>
            </a:r>
            <a:r>
              <a:rPr lang="el-GR" sz="1800" dirty="0"/>
              <a:t>καταναλωτής</a:t>
            </a:r>
            <a:r>
              <a:rPr lang="en-US" sz="1800" dirty="0"/>
              <a:t>/</a:t>
            </a:r>
            <a:r>
              <a:rPr lang="el-GR" sz="1800" dirty="0"/>
              <a:t>τουρίστας, ότι η υπηρεσία, την οποία λαμβάνει, ικανοποιεί τις ουσιαστικές άμεσες και έμμεσες ανάγκες του, με βάση τα πρότυπά του και το κόστος της υπηρεσίας.</a:t>
            </a:r>
          </a:p>
          <a:p>
            <a:pPr>
              <a:buFont typeface="Wingdings" panose="05000000000000000000" pitchFamily="2" charset="2"/>
              <a:buChar char="ü"/>
            </a:pPr>
            <a:endParaRPr lang="el-GR" sz="1800" dirty="0"/>
          </a:p>
          <a:p>
            <a:pPr>
              <a:buFont typeface="Wingdings" panose="05000000000000000000" pitchFamily="2" charset="2"/>
              <a:buChar char="ü"/>
            </a:pPr>
            <a:r>
              <a:rPr lang="el-GR" sz="1800" b="1" dirty="0"/>
              <a:t>Στόχος είναι η απόλυτη ικανοποίηση του πελάτη.</a:t>
            </a:r>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Εικόνα 1"/>
          <p:cNvPicPr>
            <a:picLocks noChangeAspect="1"/>
          </p:cNvPicPr>
          <p:nvPr/>
        </p:nvPicPr>
        <p:blipFill>
          <a:blip r:embed="rId3"/>
          <a:stretch>
            <a:fillRect/>
          </a:stretch>
        </p:blipFill>
        <p:spPr>
          <a:xfrm>
            <a:off x="2819365" y="3461691"/>
            <a:ext cx="3429349" cy="1043715"/>
          </a:xfrm>
          <a:prstGeom prst="rect">
            <a:avLst/>
          </a:prstGeom>
        </p:spPr>
      </p:pic>
      <p:pic>
        <p:nvPicPr>
          <p:cNvPr id="7" name="Εικόνα 6">
            <a:extLst>
              <a:ext uri="{FF2B5EF4-FFF2-40B4-BE49-F238E27FC236}">
                <a16:creationId xmlns:a16="http://schemas.microsoft.com/office/drawing/2014/main" id="{A797E5AA-8153-41F8-BE12-6DEA65B09A5A}"/>
              </a:ext>
            </a:extLst>
          </p:cNvPr>
          <p:cNvPicPr>
            <a:picLocks noChangeAspect="1"/>
          </p:cNvPicPr>
          <p:nvPr/>
        </p:nvPicPr>
        <p:blipFill>
          <a:blip r:embed="rId4"/>
          <a:stretch>
            <a:fillRect/>
          </a:stretch>
        </p:blipFill>
        <p:spPr>
          <a:xfrm>
            <a:off x="6959090" y="0"/>
            <a:ext cx="2184910" cy="665646"/>
          </a:xfrm>
          <a:prstGeom prst="rect">
            <a:avLst/>
          </a:prstGeom>
        </p:spPr>
      </p:pic>
    </p:spTree>
    <p:extLst>
      <p:ext uri="{BB962C8B-B14F-4D97-AF65-F5344CB8AC3E}">
        <p14:creationId xmlns:p14="http://schemas.microsoft.com/office/powerpoint/2010/main" val="28944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8"/>
          <p:cNvSpPr txBox="1">
            <a:spLocks noGrp="1"/>
          </p:cNvSpPr>
          <p:nvPr>
            <p:ph type="body" idx="1"/>
          </p:nvPr>
        </p:nvSpPr>
        <p:spPr>
          <a:xfrm>
            <a:off x="211388" y="1079417"/>
            <a:ext cx="7865811" cy="4064083"/>
          </a:xfrm>
          <a:prstGeom prst="rect">
            <a:avLst/>
          </a:prstGeom>
        </p:spPr>
        <p:txBody>
          <a:bodyPr spcFirstLastPara="1" wrap="square" lIns="0" tIns="0" rIns="0" bIns="0" anchor="t" anchorCtr="0">
            <a:noAutofit/>
          </a:bodyPr>
          <a:lstStyle/>
          <a:p>
            <a:pPr marL="76200" indent="0" algn="just">
              <a:buNone/>
            </a:pPr>
            <a:r>
              <a:rPr lang="el-GR" sz="1400" dirty="0"/>
              <a:t>Η παροχή υπηρεσιών διαφέρει από την παραγωγή προϊόντων από</a:t>
            </a:r>
            <a:r>
              <a:rPr lang="en-US" sz="1400" dirty="0"/>
              <a:t> </a:t>
            </a:r>
            <a:r>
              <a:rPr lang="el-GR" sz="1400" dirty="0"/>
              <a:t>πολλές απόψεις. Οι διαφορές αυτές έχουν σημαντικές επιπτώσεις στη διαχείριση</a:t>
            </a:r>
            <a:r>
              <a:rPr lang="en-US" sz="1400" dirty="0"/>
              <a:t> </a:t>
            </a:r>
            <a:r>
              <a:rPr lang="el-GR" sz="1400" dirty="0"/>
              <a:t>της ποιότητας. </a:t>
            </a:r>
          </a:p>
          <a:p>
            <a:pPr marL="719138" indent="-269875" algn="just">
              <a:buFont typeface="Arial" panose="020B0604020202020204" pitchFamily="34" charset="0"/>
              <a:buChar char="•"/>
            </a:pPr>
            <a:r>
              <a:rPr lang="el-GR" sz="1400" b="1" dirty="0"/>
              <a:t>Μοναδικότητα.</a:t>
            </a:r>
          </a:p>
          <a:p>
            <a:pPr marL="719138" indent="-269875" algn="just">
              <a:buFont typeface="Arial" panose="020B0604020202020204" pitchFamily="34" charset="0"/>
              <a:buChar char="•"/>
            </a:pPr>
            <a:r>
              <a:rPr lang="el-GR" sz="1400" b="1" dirty="0"/>
              <a:t>Προσαρμοστικότητα.</a:t>
            </a:r>
          </a:p>
          <a:p>
            <a:pPr marL="719138" indent="-269875" algn="just">
              <a:buFont typeface="Arial" panose="020B0604020202020204" pitchFamily="34" charset="0"/>
              <a:buChar char="•"/>
            </a:pPr>
            <a:r>
              <a:rPr lang="el-GR" sz="1400" b="1" dirty="0"/>
              <a:t>Παροδικότητα. </a:t>
            </a:r>
          </a:p>
          <a:p>
            <a:pPr marL="76200" indent="0" algn="just">
              <a:buNone/>
            </a:pPr>
            <a:endParaRPr lang="el-GR" sz="1600" dirty="0"/>
          </a:p>
          <a:p>
            <a:pPr marL="76200" indent="0" algn="just">
              <a:buNone/>
            </a:pPr>
            <a:endParaRPr lang="en-US" sz="1600" dirty="0"/>
          </a:p>
          <a:p>
            <a:pPr marL="76200" indent="0" algn="just">
              <a:buNone/>
            </a:pPr>
            <a:endParaRPr lang="el-GR" sz="1600" dirty="0"/>
          </a:p>
          <a:p>
            <a:pPr algn="just">
              <a:buSzPct val="100000"/>
              <a:buFont typeface="Wingdings" panose="05000000000000000000" pitchFamily="2" charset="2"/>
              <a:buChar char="ü"/>
            </a:pPr>
            <a:r>
              <a:rPr lang="el-GR" sz="1400" b="1" dirty="0"/>
              <a:t>Οι υπηρεσίες παράγονται και καταναλώνονται ταυτόχρονα, ενώ τα προϊόντα</a:t>
            </a:r>
            <a:r>
              <a:rPr lang="en-US" sz="1400" b="1" dirty="0"/>
              <a:t> </a:t>
            </a:r>
            <a:r>
              <a:rPr lang="el-GR" sz="1400" b="1" dirty="0"/>
              <a:t>παράγονται πριν από την κατανάλωσή τους. </a:t>
            </a:r>
          </a:p>
          <a:p>
            <a:pPr algn="just">
              <a:buSzPct val="100000"/>
              <a:buFont typeface="Wingdings" panose="05000000000000000000" pitchFamily="2" charset="2"/>
              <a:buChar char="ü"/>
            </a:pPr>
            <a:r>
              <a:rPr lang="el-GR" sz="1400" b="1" dirty="0"/>
              <a:t>Εξειδίκευση και κατάρτιση.</a:t>
            </a:r>
          </a:p>
          <a:p>
            <a:pPr algn="just">
              <a:buSzPct val="100000"/>
              <a:buFont typeface="Wingdings" panose="05000000000000000000" pitchFamily="2" charset="2"/>
              <a:buChar char="ü"/>
            </a:pPr>
            <a:r>
              <a:rPr lang="el-GR" sz="1400" b="1" dirty="0"/>
              <a:t>Οι πελάτες «συμμετέχουν» στη διαδικασία παροχής υπηρεσιών.</a:t>
            </a:r>
            <a:endParaRPr lang="el-GR" sz="1400" dirty="0"/>
          </a:p>
          <a:p>
            <a:pPr algn="just"/>
            <a:endParaRPr lang="el-GR" sz="1400" dirty="0"/>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7" name="Google Shape;124;p18"/>
          <p:cNvSpPr txBox="1">
            <a:spLocks noGrp="1"/>
          </p:cNvSpPr>
          <p:nvPr>
            <p:ph type="title"/>
          </p:nvPr>
        </p:nvSpPr>
        <p:spPr>
          <a:xfrm>
            <a:off x="211389" y="226013"/>
            <a:ext cx="8121274" cy="646518"/>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l-GR" sz="2400" b="1" dirty="0"/>
              <a:t>Ποιότητα στις Υπηρεσίες Τουρισμού</a:t>
            </a:r>
          </a:p>
        </p:txBody>
      </p:sp>
      <p:pic>
        <p:nvPicPr>
          <p:cNvPr id="2050" name="Picture 2" descr="Πρόγραμμα ΕΣΠΑ Εναλλακτικός Τουρισμός - VK Premium 210 6835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685" y="1725935"/>
            <a:ext cx="2558618" cy="1705746"/>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a:extLst>
              <a:ext uri="{FF2B5EF4-FFF2-40B4-BE49-F238E27FC236}">
                <a16:creationId xmlns:a16="http://schemas.microsoft.com/office/drawing/2014/main" id="{88FEDCAB-5812-45C6-8894-AC10BC303D29}"/>
              </a:ext>
            </a:extLst>
          </p:cNvPr>
          <p:cNvPicPr>
            <a:picLocks noChangeAspect="1"/>
          </p:cNvPicPr>
          <p:nvPr/>
        </p:nvPicPr>
        <p:blipFill>
          <a:blip r:embed="rId4"/>
          <a:stretch>
            <a:fillRect/>
          </a:stretch>
        </p:blipFill>
        <p:spPr>
          <a:xfrm>
            <a:off x="6959090" y="0"/>
            <a:ext cx="2184910" cy="665646"/>
          </a:xfrm>
          <a:prstGeom prst="rect">
            <a:avLst/>
          </a:prstGeom>
        </p:spPr>
      </p:pic>
    </p:spTree>
    <p:extLst>
      <p:ext uri="{BB962C8B-B14F-4D97-AF65-F5344CB8AC3E}">
        <p14:creationId xmlns:p14="http://schemas.microsoft.com/office/powerpoint/2010/main" val="186279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29389" y="240380"/>
            <a:ext cx="8713694" cy="646518"/>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l-GR" sz="2400" b="1" dirty="0"/>
              <a:t>Η Ποιότητα ως Ανταγωνιστικό Πλεονέκτημα</a:t>
            </a:r>
          </a:p>
        </p:txBody>
      </p:sp>
      <p:sp>
        <p:nvSpPr>
          <p:cNvPr id="125" name="Google Shape;125;p18"/>
          <p:cNvSpPr txBox="1">
            <a:spLocks noGrp="1"/>
          </p:cNvSpPr>
          <p:nvPr>
            <p:ph type="body" idx="1"/>
          </p:nvPr>
        </p:nvSpPr>
        <p:spPr>
          <a:xfrm>
            <a:off x="329389" y="1120365"/>
            <a:ext cx="5247224" cy="3332363"/>
          </a:xfrm>
          <a:prstGeom prst="rect">
            <a:avLst/>
          </a:prstGeom>
          <a:solidFill>
            <a:schemeClr val="bg2"/>
          </a:solidFill>
        </p:spPr>
        <p:txBody>
          <a:bodyPr spcFirstLastPara="1" wrap="square" lIns="0" tIns="0" rIns="0" bIns="0" anchor="t" anchorCtr="0">
            <a:noAutofit/>
          </a:bodyPr>
          <a:lstStyle/>
          <a:p>
            <a:pPr marL="419100" indent="-342900">
              <a:lnSpc>
                <a:spcPct val="150000"/>
              </a:lnSpc>
              <a:buSzPct val="100000"/>
              <a:buFont typeface="+mj-lt"/>
              <a:buAutoNum type="arabicPeriod"/>
            </a:pPr>
            <a:r>
              <a:rPr lang="el-GR" sz="1200" b="1" dirty="0">
                <a:solidFill>
                  <a:schemeClr val="tx1"/>
                </a:solidFill>
              </a:rPr>
              <a:t>Διαμορφώνεται από τις ανάγκες και τις επιθυμίες του πελάτη</a:t>
            </a:r>
            <a:r>
              <a:rPr lang="en-US" sz="1200" b="1" dirty="0">
                <a:solidFill>
                  <a:schemeClr val="tx1"/>
                </a:solidFill>
              </a:rPr>
              <a:t>.</a:t>
            </a:r>
            <a:endParaRPr lang="el-GR" sz="1200" b="1" dirty="0">
              <a:solidFill>
                <a:schemeClr val="tx1"/>
              </a:solidFill>
            </a:endParaRPr>
          </a:p>
          <a:p>
            <a:pPr marL="419100" indent="-342900">
              <a:lnSpc>
                <a:spcPct val="150000"/>
              </a:lnSpc>
              <a:buSzPct val="100000"/>
              <a:buFont typeface="+mj-lt"/>
              <a:buAutoNum type="arabicPeriod"/>
            </a:pPr>
            <a:r>
              <a:rPr lang="el-GR" sz="1200" b="1" dirty="0">
                <a:solidFill>
                  <a:schemeClr val="tx1"/>
                </a:solidFill>
              </a:rPr>
              <a:t>Συμβάλλει σημαντικά στην επιτυχία της επιχείρησης.</a:t>
            </a:r>
          </a:p>
          <a:p>
            <a:pPr marL="419100" indent="-342900">
              <a:lnSpc>
                <a:spcPct val="150000"/>
              </a:lnSpc>
              <a:buSzPct val="100000"/>
              <a:buFont typeface="+mj-lt"/>
              <a:buAutoNum type="arabicPeriod"/>
            </a:pPr>
            <a:r>
              <a:rPr lang="el-GR" sz="1200" b="1" dirty="0">
                <a:solidFill>
                  <a:schemeClr val="tx1"/>
                </a:solidFill>
              </a:rPr>
              <a:t>Αναδεικνύει τα «μοναδικά» στοιχεία της επιχείρησης. </a:t>
            </a:r>
            <a:endParaRPr lang="en-US" sz="1200" b="1" dirty="0">
              <a:solidFill>
                <a:schemeClr val="tx1"/>
              </a:solidFill>
            </a:endParaRPr>
          </a:p>
          <a:p>
            <a:pPr marL="419100" indent="-342900">
              <a:lnSpc>
                <a:spcPct val="150000"/>
              </a:lnSpc>
              <a:buSzPct val="100000"/>
              <a:buFont typeface="+mj-lt"/>
              <a:buAutoNum type="arabicPeriod"/>
            </a:pPr>
            <a:r>
              <a:rPr lang="el-GR" sz="1200" b="1" dirty="0">
                <a:solidFill>
                  <a:schemeClr val="tx1"/>
                </a:solidFill>
              </a:rPr>
              <a:t>Έχει διάρκεια και αντοχή. </a:t>
            </a:r>
            <a:endParaRPr lang="en-US" sz="1200" b="1" dirty="0">
              <a:solidFill>
                <a:schemeClr val="tx1"/>
              </a:solidFill>
            </a:endParaRPr>
          </a:p>
          <a:p>
            <a:pPr marL="419100" indent="-342900">
              <a:lnSpc>
                <a:spcPct val="150000"/>
              </a:lnSpc>
              <a:buSzPct val="100000"/>
              <a:buFont typeface="+mj-lt"/>
              <a:buAutoNum type="arabicPeriod"/>
            </a:pPr>
            <a:r>
              <a:rPr lang="el-GR" sz="1200" b="1" dirty="0">
                <a:solidFill>
                  <a:schemeClr val="tx1"/>
                </a:solidFill>
              </a:rPr>
              <a:t>Αποτελεί τη βάση για περαιτέρω βελτίωση.</a:t>
            </a:r>
          </a:p>
          <a:p>
            <a:pPr marL="419100" indent="-342900">
              <a:lnSpc>
                <a:spcPct val="150000"/>
              </a:lnSpc>
              <a:buSzPct val="100000"/>
              <a:buFont typeface="+mj-lt"/>
              <a:buAutoNum type="arabicPeriod"/>
            </a:pPr>
            <a:r>
              <a:rPr lang="el-GR" sz="1200" b="1" dirty="0">
                <a:solidFill>
                  <a:schemeClr val="tx1"/>
                </a:solidFill>
              </a:rPr>
              <a:t>Παρέχει κατευθύνσεις και κίνητρα για ολόκληρο τον οργανισμό.</a:t>
            </a:r>
          </a:p>
          <a:p>
            <a:pPr marL="419100" indent="-342900">
              <a:lnSpc>
                <a:spcPct val="150000"/>
              </a:lnSpc>
              <a:buSzPct val="100000"/>
              <a:buFont typeface="+mj-lt"/>
              <a:buAutoNum type="arabicPeriod"/>
            </a:pPr>
            <a:endParaRPr lang="el-GR" sz="1200" b="1" dirty="0">
              <a:solidFill>
                <a:schemeClr val="tx1"/>
              </a:solidFill>
            </a:endParaRPr>
          </a:p>
          <a:p>
            <a:pPr marL="76200" indent="0" algn="just">
              <a:lnSpc>
                <a:spcPct val="150000"/>
              </a:lnSpc>
              <a:buSzPct val="100000"/>
              <a:buNone/>
            </a:pPr>
            <a:r>
              <a:rPr lang="el-GR" sz="1200" dirty="0"/>
              <a:t>Μακροπρόθεσμα η διατήρηση ανταγωνιστικού πλεονεκτήματος εξασφαλίζει τη βιωσιμότητα της επιχείρησης </a:t>
            </a:r>
            <a:r>
              <a:rPr lang="el-GR" sz="1200" b="1" dirty="0"/>
              <a:t>πάνω από το μέσο όρο του κλάδου.</a:t>
            </a:r>
            <a:endParaRPr lang="en-US" sz="1200" b="1" dirty="0"/>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074" name="Picture 2" descr="ΕΠΙΔΕΙΝΩΘΗΚΕ ΤΟ ΕΠΙΧΕΙΡΗΜΑΤΙΚΟ ΚΛΙΜΑ ΣΤΟΝ ΤΟΥΡΙΣΜ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2033">
            <a:off x="5849109" y="1107985"/>
            <a:ext cx="3097189" cy="3344578"/>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317CFA4E-BD60-4396-AF6B-056316F438A6}"/>
              </a:ext>
            </a:extLst>
          </p:cNvPr>
          <p:cNvPicPr>
            <a:picLocks noChangeAspect="1"/>
          </p:cNvPicPr>
          <p:nvPr/>
        </p:nvPicPr>
        <p:blipFill>
          <a:blip r:embed="rId4"/>
          <a:stretch>
            <a:fillRect/>
          </a:stretch>
        </p:blipFill>
        <p:spPr>
          <a:xfrm>
            <a:off x="6959090" y="0"/>
            <a:ext cx="2184910" cy="665646"/>
          </a:xfrm>
          <a:prstGeom prst="rect">
            <a:avLst/>
          </a:prstGeom>
        </p:spPr>
      </p:pic>
    </p:spTree>
    <p:extLst>
      <p:ext uri="{BB962C8B-B14F-4D97-AF65-F5344CB8AC3E}">
        <p14:creationId xmlns:p14="http://schemas.microsoft.com/office/powerpoint/2010/main" val="19576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651634" y="148295"/>
            <a:ext cx="4387298" cy="6465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600" b="1" dirty="0"/>
              <a:t>ΤΟ ΜΟΝΤΕΛΟ </a:t>
            </a:r>
            <a:r>
              <a:rPr lang="en-US" sz="2600" b="1" dirty="0"/>
              <a:t>SERVQUAL</a:t>
            </a:r>
            <a:endParaRPr lang="el-GR" sz="2600" b="1" dirty="0"/>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9" name="Εικόνα 8">
            <a:extLst>
              <a:ext uri="{FF2B5EF4-FFF2-40B4-BE49-F238E27FC236}">
                <a16:creationId xmlns:a16="http://schemas.microsoft.com/office/drawing/2014/main" id="{D6BC1A8C-1DD0-49F0-8938-936D6565BDF2}"/>
              </a:ext>
            </a:extLst>
          </p:cNvPr>
          <p:cNvPicPr>
            <a:picLocks noChangeAspect="1"/>
          </p:cNvPicPr>
          <p:nvPr/>
        </p:nvPicPr>
        <p:blipFill>
          <a:blip r:embed="rId3"/>
          <a:stretch>
            <a:fillRect/>
          </a:stretch>
        </p:blipFill>
        <p:spPr>
          <a:xfrm>
            <a:off x="6959090" y="0"/>
            <a:ext cx="2184910" cy="665646"/>
          </a:xfrm>
          <a:prstGeom prst="rect">
            <a:avLst/>
          </a:prstGeom>
        </p:spPr>
      </p:pic>
      <p:pic>
        <p:nvPicPr>
          <p:cNvPr id="1030" name="Picture 6" descr="SERVQUAL">
            <a:extLst>
              <a:ext uri="{FF2B5EF4-FFF2-40B4-BE49-F238E27FC236}">
                <a16:creationId xmlns:a16="http://schemas.microsoft.com/office/drawing/2014/main" id="{6E0C0E0D-DD4D-4D75-A6A6-D34F05D44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3168">
            <a:off x="5929094" y="2732948"/>
            <a:ext cx="3625346" cy="2039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FDF38C-732F-45ED-AB3E-0B64E0596720}"/>
              </a:ext>
            </a:extLst>
          </p:cNvPr>
          <p:cNvSpPr txBox="1"/>
          <p:nvPr/>
        </p:nvSpPr>
        <p:spPr>
          <a:xfrm>
            <a:off x="414961" y="1056070"/>
            <a:ext cx="6544129" cy="3231654"/>
          </a:xfrm>
          <a:prstGeom prst="rect">
            <a:avLst/>
          </a:prstGeom>
          <a:noFill/>
        </p:spPr>
        <p:txBody>
          <a:bodyPr wrap="square">
            <a:spAutoFit/>
          </a:bodyPr>
          <a:lstStyle/>
          <a:p>
            <a:r>
              <a:rPr lang="el-GR" sz="1200" b="1" i="0" dirty="0" err="1">
                <a:solidFill>
                  <a:schemeClr val="accent4">
                    <a:lumMod val="75000"/>
                  </a:schemeClr>
                </a:solidFill>
                <a:effectLst/>
              </a:rPr>
              <a:t>SERV</a:t>
            </a:r>
            <a:r>
              <a:rPr lang="el-GR" sz="1200" b="0" i="0" dirty="0" err="1">
                <a:solidFill>
                  <a:schemeClr val="accent4">
                    <a:lumMod val="75000"/>
                  </a:schemeClr>
                </a:solidFill>
                <a:effectLst/>
              </a:rPr>
              <a:t>ice</a:t>
            </a:r>
            <a:r>
              <a:rPr lang="el-GR" sz="1200" b="0" i="0" dirty="0">
                <a:solidFill>
                  <a:schemeClr val="accent4">
                    <a:lumMod val="75000"/>
                  </a:schemeClr>
                </a:solidFill>
                <a:effectLst/>
              </a:rPr>
              <a:t> </a:t>
            </a:r>
            <a:r>
              <a:rPr lang="el-GR" sz="1200" b="1" i="0" dirty="0" err="1">
                <a:solidFill>
                  <a:schemeClr val="accent4">
                    <a:lumMod val="75000"/>
                  </a:schemeClr>
                </a:solidFill>
                <a:effectLst/>
              </a:rPr>
              <a:t>QUAL</a:t>
            </a:r>
            <a:r>
              <a:rPr lang="el-GR" sz="1200" b="0" i="0" dirty="0" err="1">
                <a:solidFill>
                  <a:schemeClr val="accent4">
                    <a:lumMod val="75000"/>
                  </a:schemeClr>
                </a:solidFill>
                <a:effectLst/>
              </a:rPr>
              <a:t>ity</a:t>
            </a:r>
            <a:r>
              <a:rPr lang="el-GR" sz="1200" b="0" i="0" dirty="0">
                <a:solidFill>
                  <a:schemeClr val="accent4">
                    <a:lumMod val="75000"/>
                  </a:schemeClr>
                </a:solidFill>
                <a:effectLst/>
              </a:rPr>
              <a:t>, δηλ</a:t>
            </a:r>
            <a:r>
              <a:rPr lang="el-GR" sz="1200" dirty="0">
                <a:solidFill>
                  <a:schemeClr val="accent4">
                    <a:lumMod val="75000"/>
                  </a:schemeClr>
                </a:solidFill>
              </a:rPr>
              <a:t>αδή</a:t>
            </a:r>
            <a:r>
              <a:rPr lang="el-GR" sz="1200" b="0" i="0" dirty="0">
                <a:solidFill>
                  <a:schemeClr val="accent4">
                    <a:lumMod val="75000"/>
                  </a:schemeClr>
                </a:solidFill>
                <a:effectLst/>
              </a:rPr>
              <a:t> ποιότητα υπηρεσιών. </a:t>
            </a:r>
            <a:endParaRPr lang="el-GR" sz="1200" dirty="0">
              <a:solidFill>
                <a:schemeClr val="accent4">
                  <a:lumMod val="75000"/>
                </a:schemeClr>
              </a:solidFill>
            </a:endParaRPr>
          </a:p>
          <a:p>
            <a:endParaRPr lang="el-GR" sz="1200" b="0" i="0" dirty="0">
              <a:solidFill>
                <a:schemeClr val="accent4">
                  <a:lumMod val="75000"/>
                </a:schemeClr>
              </a:solidFill>
              <a:effectLst/>
            </a:endParaRPr>
          </a:p>
          <a:p>
            <a:r>
              <a:rPr lang="el-GR" sz="1200" dirty="0">
                <a:solidFill>
                  <a:schemeClr val="accent4">
                    <a:lumMod val="75000"/>
                  </a:schemeClr>
                </a:solidFill>
              </a:rPr>
              <a:t>Γ</a:t>
            </a:r>
            <a:r>
              <a:rPr lang="el-GR" sz="1200" b="0" i="0" dirty="0">
                <a:solidFill>
                  <a:schemeClr val="accent4">
                    <a:lumMod val="75000"/>
                  </a:schemeClr>
                </a:solidFill>
                <a:effectLst/>
              </a:rPr>
              <a:t>ενική μέθοδος για την μέτρηση της ποιότητας υπηρεσιών ως διαφορά μεταξύ της απόδοσης που αναμένεται από τους πελάτες και της απόδοσης που δίνεται πραγματικά.</a:t>
            </a:r>
          </a:p>
          <a:p>
            <a:endParaRPr lang="el-GR" sz="1200" dirty="0">
              <a:solidFill>
                <a:schemeClr val="accent4">
                  <a:lumMod val="75000"/>
                </a:schemeClr>
              </a:solidFill>
            </a:endParaRPr>
          </a:p>
          <a:p>
            <a:r>
              <a:rPr lang="el-GR" sz="1200" b="0" i="0" dirty="0">
                <a:solidFill>
                  <a:schemeClr val="accent4">
                    <a:lumMod val="75000"/>
                  </a:schemeClr>
                </a:solidFill>
                <a:effectLst/>
              </a:rPr>
              <a:t>Από αυτήν την διαφορά </a:t>
            </a:r>
            <a:r>
              <a:rPr lang="el-GR" sz="1200" b="0" i="0" dirty="0" err="1">
                <a:solidFill>
                  <a:schemeClr val="accent4">
                    <a:lumMod val="75000"/>
                  </a:schemeClr>
                </a:solidFill>
                <a:effectLst/>
              </a:rPr>
              <a:t>μετράται</a:t>
            </a:r>
            <a:r>
              <a:rPr lang="el-GR" sz="1200" b="0" i="0" dirty="0">
                <a:solidFill>
                  <a:schemeClr val="accent4">
                    <a:lumMod val="75000"/>
                  </a:schemeClr>
                </a:solidFill>
                <a:effectLst/>
              </a:rPr>
              <a:t> η ικανοποίηση των πελατών.</a:t>
            </a:r>
          </a:p>
          <a:p>
            <a:r>
              <a:rPr lang="el-GR" sz="1200" b="0" i="0" dirty="0">
                <a:solidFill>
                  <a:srgbClr val="444444"/>
                </a:solidFill>
                <a:effectLst/>
              </a:rPr>
              <a:t> </a:t>
            </a:r>
          </a:p>
          <a:p>
            <a:r>
              <a:rPr lang="el-GR" sz="1200" b="1" i="0" dirty="0">
                <a:solidFill>
                  <a:schemeClr val="accent4">
                    <a:lumMod val="75000"/>
                  </a:schemeClr>
                </a:solidFill>
                <a:effectLst/>
              </a:rPr>
              <a:t>Η SERVQUAL παρέχει αναλυτικές πληροφορίες σχετικά:</a:t>
            </a:r>
          </a:p>
          <a:p>
            <a:endParaRPr lang="el-GR" sz="1200" b="1" i="0" dirty="0">
              <a:solidFill>
                <a:schemeClr val="accent4">
                  <a:lumMod val="75000"/>
                </a:schemeClr>
              </a:solidFill>
              <a:effectLst/>
            </a:endParaRPr>
          </a:p>
          <a:p>
            <a:pPr marL="536575" indent="-355600">
              <a:buFont typeface="Wingdings" panose="05000000000000000000" pitchFamily="2" charset="2"/>
              <a:buChar char="ü"/>
            </a:pPr>
            <a:r>
              <a:rPr lang="el-GR" sz="1200" b="0" i="0" dirty="0">
                <a:solidFill>
                  <a:schemeClr val="accent4">
                    <a:lumMod val="75000"/>
                  </a:schemeClr>
                </a:solidFill>
                <a:effectLst/>
              </a:rPr>
              <a:t>Με τις προοπτικές για υπηρεσία που έχουν οι πελάτες</a:t>
            </a:r>
          </a:p>
          <a:p>
            <a:pPr marL="536575" indent="-355600">
              <a:buFont typeface="Wingdings" panose="05000000000000000000" pitchFamily="2" charset="2"/>
              <a:buChar char="ü"/>
            </a:pPr>
            <a:r>
              <a:rPr lang="el-GR" sz="1200" b="0" i="0" dirty="0">
                <a:solidFill>
                  <a:schemeClr val="accent4">
                    <a:lumMod val="75000"/>
                  </a:schemeClr>
                </a:solidFill>
                <a:effectLst/>
              </a:rPr>
              <a:t>Με τα επίπεδα απόδοσης της επιχείρησης όπως τα αντιλαμβάνονται οι πελάτες</a:t>
            </a:r>
          </a:p>
          <a:p>
            <a:pPr marL="536575" indent="-355600">
              <a:buFont typeface="Wingdings" panose="05000000000000000000" pitchFamily="2" charset="2"/>
              <a:buChar char="ü"/>
            </a:pPr>
            <a:r>
              <a:rPr lang="el-GR" sz="1200" b="0" i="0" dirty="0">
                <a:solidFill>
                  <a:schemeClr val="accent4">
                    <a:lumMod val="75000"/>
                  </a:schemeClr>
                </a:solidFill>
                <a:effectLst/>
              </a:rPr>
              <a:t>Με τα σχόλια και τις προτάσεις πελατών</a:t>
            </a:r>
          </a:p>
          <a:p>
            <a:pPr marL="536575" indent="-355600">
              <a:buFont typeface="Wingdings" panose="05000000000000000000" pitchFamily="2" charset="2"/>
              <a:buChar char="ü"/>
            </a:pPr>
            <a:r>
              <a:rPr lang="el-GR" sz="1200" b="0" i="0" dirty="0">
                <a:solidFill>
                  <a:schemeClr val="accent4">
                    <a:lumMod val="75000"/>
                  </a:schemeClr>
                </a:solidFill>
                <a:effectLst/>
              </a:rPr>
              <a:t>Με τις εντυπώσεις υπαλλήλων με σεβασμό στις προσδοκίες των πελατών και την ικανοποίηση τους.</a:t>
            </a:r>
          </a:p>
          <a:p>
            <a:endParaRPr lang="el-GR" sz="1200" dirty="0">
              <a:solidFill>
                <a:schemeClr val="accent4">
                  <a:lumMod val="75000"/>
                </a:schemeClr>
              </a:solidFill>
            </a:endParaRPr>
          </a:p>
          <a:p>
            <a:r>
              <a:rPr lang="el-GR" sz="1200" b="0" i="0" dirty="0">
                <a:solidFill>
                  <a:schemeClr val="accent4">
                    <a:lumMod val="75000"/>
                  </a:schemeClr>
                </a:solidFill>
                <a:effectLst/>
              </a:rPr>
              <a:t>Η Ποιότητα Υπηρεσιών έχει αποδειχθεί ότι είναι ένα απλό αλλά αποτελεσματικό εργαλείο για πολλούς οργανισμούς</a:t>
            </a:r>
            <a:endParaRPr lang="el-GR" sz="1200" dirty="0">
              <a:solidFill>
                <a:schemeClr val="accent4">
                  <a:lumMod val="75000"/>
                </a:schemeClr>
              </a:solidFill>
            </a:endParaRPr>
          </a:p>
        </p:txBody>
      </p:sp>
    </p:spTree>
    <p:extLst>
      <p:ext uri="{BB962C8B-B14F-4D97-AF65-F5344CB8AC3E}">
        <p14:creationId xmlns:p14="http://schemas.microsoft.com/office/powerpoint/2010/main" val="18654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651634" y="148295"/>
            <a:ext cx="4387298" cy="6465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600" b="1" dirty="0"/>
              <a:t>ΤΟ ΜΟΝΤΕΛΟ </a:t>
            </a:r>
            <a:r>
              <a:rPr lang="en-US" sz="2600" b="1" dirty="0"/>
              <a:t>SERVQUAL</a:t>
            </a:r>
            <a:endParaRPr lang="el-GR" sz="2600" b="1" dirty="0"/>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 name="Πίνακας 2">
            <a:extLst>
              <a:ext uri="{FF2B5EF4-FFF2-40B4-BE49-F238E27FC236}">
                <a16:creationId xmlns:a16="http://schemas.microsoft.com/office/drawing/2014/main" id="{02B892BC-58EC-4F05-BD31-6E92AAC203D8}"/>
              </a:ext>
            </a:extLst>
          </p:cNvPr>
          <p:cNvGraphicFramePr>
            <a:graphicFrameLocks noGrp="1"/>
          </p:cNvGraphicFramePr>
          <p:nvPr>
            <p:extLst>
              <p:ext uri="{D42A27DB-BD31-4B8C-83A1-F6EECF244321}">
                <p14:modId xmlns:p14="http://schemas.microsoft.com/office/powerpoint/2010/main" val="3287456932"/>
              </p:ext>
            </p:extLst>
          </p:nvPr>
        </p:nvGraphicFramePr>
        <p:xfrm>
          <a:off x="635561" y="759094"/>
          <a:ext cx="6419443" cy="3914557"/>
        </p:xfrm>
        <a:graphic>
          <a:graphicData uri="http://schemas.openxmlformats.org/drawingml/2006/table">
            <a:tbl>
              <a:tblPr firstRow="1" bandRow="1">
                <a:tableStyleId>{B301B821-A1FF-4177-AEE7-76D212191A09}</a:tableStyleId>
              </a:tblPr>
              <a:tblGrid>
                <a:gridCol w="1327052">
                  <a:extLst>
                    <a:ext uri="{9D8B030D-6E8A-4147-A177-3AD203B41FA5}">
                      <a16:colId xmlns:a16="http://schemas.microsoft.com/office/drawing/2014/main" val="3003375679"/>
                    </a:ext>
                  </a:extLst>
                </a:gridCol>
                <a:gridCol w="2728331">
                  <a:extLst>
                    <a:ext uri="{9D8B030D-6E8A-4147-A177-3AD203B41FA5}">
                      <a16:colId xmlns:a16="http://schemas.microsoft.com/office/drawing/2014/main" val="2347787848"/>
                    </a:ext>
                  </a:extLst>
                </a:gridCol>
                <a:gridCol w="2364060">
                  <a:extLst>
                    <a:ext uri="{9D8B030D-6E8A-4147-A177-3AD203B41FA5}">
                      <a16:colId xmlns:a16="http://schemas.microsoft.com/office/drawing/2014/main" val="835708538"/>
                    </a:ext>
                  </a:extLst>
                </a:gridCol>
              </a:tblGrid>
              <a:tr h="253530">
                <a:tc>
                  <a:txBody>
                    <a:bodyPr/>
                    <a:lstStyle/>
                    <a:p>
                      <a:pPr algn="ctr"/>
                      <a:r>
                        <a:rPr lang="el-GR" sz="1200" dirty="0"/>
                        <a:t>Διάσταση</a:t>
                      </a:r>
                      <a:endParaRPr lang="en-US" sz="1200" dirty="0"/>
                    </a:p>
                  </a:txBody>
                  <a:tcPr/>
                </a:tc>
                <a:tc>
                  <a:txBody>
                    <a:bodyPr/>
                    <a:lstStyle/>
                    <a:p>
                      <a:pPr algn="ctr"/>
                      <a:r>
                        <a:rPr lang="el-GR" sz="1200" dirty="0"/>
                        <a:t>Κριτήρια Αξιολόγησης</a:t>
                      </a:r>
                      <a:endParaRPr lang="en-US" sz="1200" dirty="0"/>
                    </a:p>
                  </a:txBody>
                  <a:tcPr/>
                </a:tc>
                <a:tc>
                  <a:txBody>
                    <a:bodyPr/>
                    <a:lstStyle/>
                    <a:p>
                      <a:pPr algn="ctr"/>
                      <a:r>
                        <a:rPr lang="el-GR" sz="1200" dirty="0"/>
                        <a:t>Παραδείγματα</a:t>
                      </a:r>
                      <a:endParaRPr lang="en-US" sz="1200" dirty="0"/>
                    </a:p>
                  </a:txBody>
                  <a:tcPr/>
                </a:tc>
                <a:extLst>
                  <a:ext uri="{0D108BD9-81ED-4DB2-BD59-A6C34878D82A}">
                    <a16:rowId xmlns:a16="http://schemas.microsoft.com/office/drawing/2014/main" val="708828685"/>
                  </a:ext>
                </a:extLst>
              </a:tr>
              <a:tr h="593648">
                <a:tc>
                  <a:txBody>
                    <a:bodyPr/>
                    <a:lstStyle/>
                    <a:p>
                      <a:pPr algn="ctr"/>
                      <a:r>
                        <a:rPr lang="el-GR" sz="1200" b="1" u="none" dirty="0"/>
                        <a:t>Εξοπλισμός</a:t>
                      </a:r>
                    </a:p>
                  </a:txBody>
                  <a:tcPr anchor="ctr"/>
                </a:tc>
                <a:tc>
                  <a:txBody>
                    <a:bodyPr/>
                    <a:lstStyle/>
                    <a:p>
                      <a:pPr algn="ctr"/>
                      <a:r>
                        <a:rPr lang="el-GR" sz="1200" dirty="0"/>
                        <a:t>Εγκαταστάσεις / Προσωπικό</a:t>
                      </a:r>
                      <a:r>
                        <a:rPr lang="el-GR" sz="1200" baseline="0" dirty="0"/>
                        <a:t> / </a:t>
                      </a:r>
                      <a:r>
                        <a:rPr lang="el-GR" sz="1200" dirty="0"/>
                        <a:t>Εργαλεία / Εξοπλισμός.</a:t>
                      </a:r>
                      <a:endParaRPr lang="en-US" sz="1200" dirty="0"/>
                    </a:p>
                  </a:txBody>
                  <a:tcPr anchor="ctr"/>
                </a:tc>
                <a:tc>
                  <a:txBody>
                    <a:bodyPr/>
                    <a:lstStyle/>
                    <a:p>
                      <a:pPr algn="ctr"/>
                      <a:r>
                        <a:rPr lang="el-GR" sz="1200" dirty="0"/>
                        <a:t>Τα δωμάτια ενός ξενοδοχείου.</a:t>
                      </a:r>
                      <a:endParaRPr lang="en-US" sz="1200" dirty="0"/>
                    </a:p>
                  </a:txBody>
                  <a:tcPr anchor="ctr"/>
                </a:tc>
                <a:extLst>
                  <a:ext uri="{0D108BD9-81ED-4DB2-BD59-A6C34878D82A}">
                    <a16:rowId xmlns:a16="http://schemas.microsoft.com/office/drawing/2014/main" val="2682836865"/>
                  </a:ext>
                </a:extLst>
              </a:tr>
              <a:tr h="760589">
                <a:tc>
                  <a:txBody>
                    <a:bodyPr/>
                    <a:lstStyle/>
                    <a:p>
                      <a:pPr algn="ctr"/>
                      <a:r>
                        <a:rPr lang="el-GR" sz="1200" b="1" u="none" dirty="0"/>
                        <a:t>Αξιοπιστία</a:t>
                      </a:r>
                    </a:p>
                  </a:txBody>
                  <a:tcPr anchor="ctr"/>
                </a:tc>
                <a:tc>
                  <a:txBody>
                    <a:bodyPr/>
                    <a:lstStyle/>
                    <a:p>
                      <a:pPr algn="ctr"/>
                      <a:r>
                        <a:rPr lang="el-GR" sz="1200" dirty="0"/>
                        <a:t>Ακρίβεια στην τήρηση λογαριασμών και αρχείων.</a:t>
                      </a:r>
                    </a:p>
                    <a:p>
                      <a:pPr algn="ctr"/>
                      <a:r>
                        <a:rPr lang="el-GR" sz="1200" dirty="0"/>
                        <a:t>Εκτέλεση των υπηρεσιών</a:t>
                      </a:r>
                      <a:r>
                        <a:rPr lang="en-US" sz="1200" dirty="0"/>
                        <a:t> </a:t>
                      </a:r>
                      <a:r>
                        <a:rPr lang="el-GR" sz="1200" dirty="0"/>
                        <a:t>όπως έχει συμφωνηθεί.</a:t>
                      </a:r>
                      <a:endParaRPr lang="en-US" sz="1200" dirty="0"/>
                    </a:p>
                  </a:txBody>
                  <a:tcPr anchor="ctr"/>
                </a:tc>
                <a:tc>
                  <a:txBody>
                    <a:bodyPr/>
                    <a:lstStyle/>
                    <a:p>
                      <a:pPr algn="ctr"/>
                      <a:r>
                        <a:rPr lang="el-GR" sz="1200" dirty="0"/>
                        <a:t>Μια επιβεβαιωμένη κράτηση σε</a:t>
                      </a:r>
                      <a:r>
                        <a:rPr lang="en-US" sz="1200" dirty="0"/>
                        <a:t> </a:t>
                      </a:r>
                      <a:r>
                        <a:rPr lang="el-GR" sz="1200" dirty="0"/>
                        <a:t>Ξενοδοχείο</a:t>
                      </a:r>
                      <a:r>
                        <a:rPr lang="en-US" sz="1200" dirty="0"/>
                        <a:t>.</a:t>
                      </a:r>
                      <a:endParaRPr lang="el-GR" sz="1200" dirty="0"/>
                    </a:p>
                    <a:p>
                      <a:pPr algn="ctr"/>
                      <a:r>
                        <a:rPr lang="el-GR" sz="1200" dirty="0"/>
                        <a:t>Τήρηση των ωρών άφιξης-</a:t>
                      </a:r>
                      <a:r>
                        <a:rPr lang="en-US" sz="1200" dirty="0"/>
                        <a:t> </a:t>
                      </a:r>
                      <a:r>
                        <a:rPr lang="el-GR" sz="1200" dirty="0"/>
                        <a:t>αναχώρησης μιας</a:t>
                      </a:r>
                      <a:r>
                        <a:rPr lang="en-US" sz="1200" dirty="0"/>
                        <a:t> </a:t>
                      </a:r>
                      <a:r>
                        <a:rPr lang="el-GR" sz="1200" dirty="0"/>
                        <a:t>πτήσης.</a:t>
                      </a:r>
                      <a:endParaRPr lang="en-US" sz="1200" dirty="0"/>
                    </a:p>
                  </a:txBody>
                  <a:tcPr anchor="ctr"/>
                </a:tc>
                <a:extLst>
                  <a:ext uri="{0D108BD9-81ED-4DB2-BD59-A6C34878D82A}">
                    <a16:rowId xmlns:a16="http://schemas.microsoft.com/office/drawing/2014/main" val="2642776451"/>
                  </a:ext>
                </a:extLst>
              </a:tr>
              <a:tr h="760589">
                <a:tc>
                  <a:txBody>
                    <a:bodyPr/>
                    <a:lstStyle/>
                    <a:p>
                      <a:pPr algn="ctr"/>
                      <a:r>
                        <a:rPr lang="el-GR" sz="1200" b="1" u="none" dirty="0"/>
                        <a:t>Υπευθυνότητα</a:t>
                      </a:r>
                    </a:p>
                  </a:txBody>
                  <a:tcPr anchor="ctr"/>
                </a:tc>
                <a:tc>
                  <a:txBody>
                    <a:bodyPr/>
                    <a:lstStyle/>
                    <a:p>
                      <a:pPr algn="ctr"/>
                      <a:r>
                        <a:rPr lang="el-GR" sz="1200" dirty="0"/>
                        <a:t>Ανταπόκριση στις απαιτήσεις των πελατών.</a:t>
                      </a:r>
                    </a:p>
                    <a:p>
                      <a:pPr algn="ctr"/>
                      <a:r>
                        <a:rPr lang="el-GR" sz="1200" dirty="0"/>
                        <a:t>Άμεση εξυπηρέτηση.</a:t>
                      </a:r>
                    </a:p>
                    <a:p>
                      <a:pPr algn="ctr"/>
                      <a:r>
                        <a:rPr lang="el-GR" sz="1200" dirty="0"/>
                        <a:t>Χειρισμός εκτάκτων αιτημάτων.</a:t>
                      </a:r>
                      <a:endParaRPr lang="en-US" sz="1200" dirty="0"/>
                    </a:p>
                  </a:txBody>
                  <a:tcPr anchor="ctr"/>
                </a:tc>
                <a:tc>
                  <a:txBody>
                    <a:bodyPr/>
                    <a:lstStyle/>
                    <a:p>
                      <a:pPr algn="ctr"/>
                      <a:r>
                        <a:rPr lang="el-GR" sz="1200" dirty="0"/>
                        <a:t>Ρεσεψιόν διαθέσιμη 24/7.</a:t>
                      </a:r>
                    </a:p>
                  </a:txBody>
                  <a:tcPr anchor="ctr"/>
                </a:tc>
                <a:extLst>
                  <a:ext uri="{0D108BD9-81ED-4DB2-BD59-A6C34878D82A}">
                    <a16:rowId xmlns:a16="http://schemas.microsoft.com/office/drawing/2014/main" val="2524333025"/>
                  </a:ext>
                </a:extLst>
              </a:tr>
              <a:tr h="594859">
                <a:tc>
                  <a:txBody>
                    <a:bodyPr/>
                    <a:lstStyle/>
                    <a:p>
                      <a:pPr algn="ctr"/>
                      <a:r>
                        <a:rPr lang="el-GR" sz="1200" b="1" u="none" dirty="0"/>
                        <a:t>Σιγουριά</a:t>
                      </a:r>
                    </a:p>
                  </a:txBody>
                  <a:tcPr anchor="ctr"/>
                </a:tc>
                <a:tc>
                  <a:txBody>
                    <a:bodyPr/>
                    <a:lstStyle/>
                    <a:p>
                      <a:pPr algn="ctr"/>
                      <a:r>
                        <a:rPr lang="el-GR" sz="1200" dirty="0"/>
                        <a:t>Γνώσεις,</a:t>
                      </a:r>
                      <a:r>
                        <a:rPr lang="el-GR" sz="1200" baseline="0" dirty="0"/>
                        <a:t> </a:t>
                      </a:r>
                      <a:r>
                        <a:rPr lang="el-GR" sz="1200" dirty="0"/>
                        <a:t>ικανότητες και προσωπικά χαρακτηριστικά των εργαζομένων.</a:t>
                      </a:r>
                    </a:p>
                    <a:p>
                      <a:pPr algn="ctr"/>
                      <a:r>
                        <a:rPr lang="el-GR" sz="1200" dirty="0"/>
                        <a:t>Φήμη της επιχείρησης.</a:t>
                      </a:r>
                    </a:p>
                  </a:txBody>
                  <a:tcPr anchor="ctr"/>
                </a:tc>
                <a:tc>
                  <a:txBody>
                    <a:bodyPr/>
                    <a:lstStyle/>
                    <a:p>
                      <a:pPr algn="ctr"/>
                      <a:r>
                        <a:rPr lang="el-GR" sz="1200" dirty="0"/>
                        <a:t>Ένας άριστα εκπαιδευμένος</a:t>
                      </a:r>
                      <a:r>
                        <a:rPr lang="el-GR" sz="1200" baseline="0" dirty="0"/>
                        <a:t> ξεναγός.</a:t>
                      </a:r>
                      <a:endParaRPr lang="el-GR" sz="1200" dirty="0"/>
                    </a:p>
                  </a:txBody>
                  <a:tcPr anchor="ctr"/>
                </a:tc>
                <a:extLst>
                  <a:ext uri="{0D108BD9-81ED-4DB2-BD59-A6C34878D82A}">
                    <a16:rowId xmlns:a16="http://schemas.microsoft.com/office/drawing/2014/main" val="835779520"/>
                  </a:ext>
                </a:extLst>
              </a:tr>
              <a:tr h="760589">
                <a:tc>
                  <a:txBody>
                    <a:bodyPr/>
                    <a:lstStyle/>
                    <a:p>
                      <a:pPr algn="ctr"/>
                      <a:r>
                        <a:rPr lang="el-GR" sz="1200" b="1" u="none" dirty="0"/>
                        <a:t>Συμμετοχή</a:t>
                      </a:r>
                    </a:p>
                  </a:txBody>
                  <a:tcPr anchor="ctr"/>
                </a:tc>
                <a:tc>
                  <a:txBody>
                    <a:bodyPr/>
                    <a:lstStyle/>
                    <a:p>
                      <a:pPr algn="ctr"/>
                      <a:r>
                        <a:rPr lang="el-GR" sz="1200" dirty="0"/>
                        <a:t>Προσοχή στις ανάγκες και τα «θέλω» των πελατών.</a:t>
                      </a:r>
                    </a:p>
                    <a:p>
                      <a:pPr algn="ctr"/>
                      <a:r>
                        <a:rPr lang="el-GR" sz="1200" dirty="0"/>
                        <a:t>Εξατομικευμένη εξυπηρέτηση.</a:t>
                      </a:r>
                      <a:endParaRPr lang="en-US" sz="1200" dirty="0"/>
                    </a:p>
                  </a:txBody>
                  <a:tcPr anchor="ctr"/>
                </a:tc>
                <a:tc>
                  <a:txBody>
                    <a:bodyPr/>
                    <a:lstStyle/>
                    <a:p>
                      <a:pPr algn="ctr"/>
                      <a:r>
                        <a:rPr lang="el-GR" sz="1200" dirty="0"/>
                        <a:t>Εξειδικευμένα τουριστικά πακέτα.</a:t>
                      </a:r>
                    </a:p>
                  </a:txBody>
                  <a:tcPr anchor="ctr"/>
                </a:tc>
                <a:extLst>
                  <a:ext uri="{0D108BD9-81ED-4DB2-BD59-A6C34878D82A}">
                    <a16:rowId xmlns:a16="http://schemas.microsoft.com/office/drawing/2014/main" val="382773532"/>
                  </a:ext>
                </a:extLst>
              </a:tr>
            </a:tbl>
          </a:graphicData>
        </a:graphic>
      </p:graphicFrame>
      <p:pic>
        <p:nvPicPr>
          <p:cNvPr id="9" name="Εικόνα 8">
            <a:extLst>
              <a:ext uri="{FF2B5EF4-FFF2-40B4-BE49-F238E27FC236}">
                <a16:creationId xmlns:a16="http://schemas.microsoft.com/office/drawing/2014/main" id="{D6BC1A8C-1DD0-49F0-8938-936D6565BDF2}"/>
              </a:ext>
            </a:extLst>
          </p:cNvPr>
          <p:cNvPicPr>
            <a:picLocks noChangeAspect="1"/>
          </p:cNvPicPr>
          <p:nvPr/>
        </p:nvPicPr>
        <p:blipFill>
          <a:blip r:embed="rId3"/>
          <a:stretch>
            <a:fillRect/>
          </a:stretch>
        </p:blipFill>
        <p:spPr>
          <a:xfrm>
            <a:off x="6959090" y="0"/>
            <a:ext cx="2184910" cy="665646"/>
          </a:xfrm>
          <a:prstGeom prst="rect">
            <a:avLst/>
          </a:prstGeom>
        </p:spPr>
      </p:pic>
    </p:spTree>
    <p:extLst>
      <p:ext uri="{BB962C8B-B14F-4D97-AF65-F5344CB8AC3E}">
        <p14:creationId xmlns:p14="http://schemas.microsoft.com/office/powerpoint/2010/main" val="418187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936171" y="349546"/>
            <a:ext cx="8099584" cy="6465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b="1" dirty="0"/>
              <a:t>Μέτρα για την εξασφάλιση της Ποιότητας</a:t>
            </a:r>
          </a:p>
        </p:txBody>
      </p:sp>
      <p:sp>
        <p:nvSpPr>
          <p:cNvPr id="125" name="Google Shape;125;p18"/>
          <p:cNvSpPr txBox="1">
            <a:spLocks noGrp="1"/>
          </p:cNvSpPr>
          <p:nvPr>
            <p:ph type="body" idx="1"/>
          </p:nvPr>
        </p:nvSpPr>
        <p:spPr>
          <a:xfrm>
            <a:off x="282715" y="1385317"/>
            <a:ext cx="3984484" cy="2372865"/>
          </a:xfrm>
          <a:prstGeom prst="rect">
            <a:avLst/>
          </a:prstGeom>
        </p:spPr>
        <p:txBody>
          <a:bodyPr spcFirstLastPara="1" wrap="square" lIns="0" tIns="0" rIns="0" bIns="0" anchor="t" anchorCtr="0">
            <a:noAutofit/>
          </a:bodyPr>
          <a:lstStyle/>
          <a:p>
            <a:pPr marL="419100" indent="-342900">
              <a:lnSpc>
                <a:spcPct val="150000"/>
              </a:lnSpc>
              <a:buSzPct val="100000"/>
              <a:buAutoNum type="arabicPeriod"/>
            </a:pPr>
            <a:r>
              <a:rPr lang="el-GR" sz="1600" b="1" dirty="0"/>
              <a:t>Ανάλυση των προσδοκιών και των αναγκών.</a:t>
            </a:r>
            <a:endParaRPr lang="en-US" sz="1600" b="1" dirty="0"/>
          </a:p>
          <a:p>
            <a:pPr marL="419100" indent="-342900">
              <a:lnSpc>
                <a:spcPct val="150000"/>
              </a:lnSpc>
              <a:buSzPct val="100000"/>
              <a:buAutoNum type="arabicPeriod"/>
            </a:pPr>
            <a:r>
              <a:rPr lang="el-GR" sz="1600" b="1" dirty="0"/>
              <a:t>Προσδιορισμός στόχων και δεσμεύσεων για την ποιότητα. </a:t>
            </a:r>
            <a:endParaRPr lang="en-US" sz="1600" b="1" dirty="0"/>
          </a:p>
          <a:p>
            <a:pPr marL="419100" indent="-342900">
              <a:lnSpc>
                <a:spcPct val="150000"/>
              </a:lnSpc>
              <a:buSzPct val="100000"/>
              <a:buAutoNum type="arabicPeriod"/>
            </a:pPr>
            <a:r>
              <a:rPr lang="el-GR" sz="1600" b="1" dirty="0"/>
              <a:t>Κατάρτιση προσωπικού.</a:t>
            </a:r>
            <a:endParaRPr lang="en-US" sz="1600" b="1" dirty="0"/>
          </a:p>
          <a:p>
            <a:pPr marL="419100" indent="-342900">
              <a:lnSpc>
                <a:spcPct val="150000"/>
              </a:lnSpc>
              <a:buSzPct val="100000"/>
              <a:buAutoNum type="arabicPeriod"/>
            </a:pPr>
            <a:r>
              <a:rPr lang="el-GR" sz="1600" b="1" dirty="0"/>
              <a:t>Διαχείριση των προσδοκιών</a:t>
            </a:r>
            <a:r>
              <a:rPr lang="el-GR" sz="1600" dirty="0"/>
              <a:t>.</a:t>
            </a:r>
          </a:p>
        </p:txBody>
      </p:sp>
      <p:sp>
        <p:nvSpPr>
          <p:cNvPr id="126" name="Google Shape;126;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Εικόνα 2">
            <a:extLst>
              <a:ext uri="{FF2B5EF4-FFF2-40B4-BE49-F238E27FC236}">
                <a16:creationId xmlns:a16="http://schemas.microsoft.com/office/drawing/2014/main" id="{CD93BA75-D736-423C-8162-DB9656C01109}"/>
              </a:ext>
            </a:extLst>
          </p:cNvPr>
          <p:cNvPicPr>
            <a:picLocks noChangeAspect="1"/>
          </p:cNvPicPr>
          <p:nvPr/>
        </p:nvPicPr>
        <p:blipFill>
          <a:blip r:embed="rId3"/>
          <a:stretch>
            <a:fillRect/>
          </a:stretch>
        </p:blipFill>
        <p:spPr>
          <a:xfrm>
            <a:off x="4506639" y="1049088"/>
            <a:ext cx="4446445" cy="3914749"/>
          </a:xfrm>
          <a:prstGeom prst="rect">
            <a:avLst/>
          </a:prstGeom>
        </p:spPr>
      </p:pic>
      <p:pic>
        <p:nvPicPr>
          <p:cNvPr id="7" name="Εικόνα 6">
            <a:extLst>
              <a:ext uri="{FF2B5EF4-FFF2-40B4-BE49-F238E27FC236}">
                <a16:creationId xmlns:a16="http://schemas.microsoft.com/office/drawing/2014/main" id="{4EA44350-22A5-48CA-BA5E-A8DF64858188}"/>
              </a:ext>
            </a:extLst>
          </p:cNvPr>
          <p:cNvPicPr>
            <a:picLocks noChangeAspect="1"/>
          </p:cNvPicPr>
          <p:nvPr/>
        </p:nvPicPr>
        <p:blipFill>
          <a:blip r:embed="rId4"/>
          <a:stretch>
            <a:fillRect/>
          </a:stretch>
        </p:blipFill>
        <p:spPr>
          <a:xfrm>
            <a:off x="6959090" y="0"/>
            <a:ext cx="2184910" cy="665646"/>
          </a:xfrm>
          <a:prstGeom prst="rect">
            <a:avLst/>
          </a:prstGeom>
        </p:spPr>
      </p:pic>
    </p:spTree>
    <p:extLst>
      <p:ext uri="{BB962C8B-B14F-4D97-AF65-F5344CB8AC3E}">
        <p14:creationId xmlns:p14="http://schemas.microsoft.com/office/powerpoint/2010/main" val="151047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56118" y="1289150"/>
            <a:ext cx="5077522" cy="3472665"/>
          </a:xfrm>
        </p:spPr>
        <p:txBody>
          <a:bodyPr/>
          <a:lstStyle/>
          <a:p>
            <a:pPr algn="just">
              <a:lnSpc>
                <a:spcPct val="150000"/>
              </a:lnSpc>
              <a:buSzPct val="100000"/>
              <a:buFont typeface="Wingdings" panose="05000000000000000000" pitchFamily="2" charset="2"/>
              <a:buChar char="Ø"/>
            </a:pPr>
            <a:r>
              <a:rPr lang="el-GR" sz="1200" dirty="0"/>
              <a:t>Ο τουρισμός έχει μετατοπιστεί από την έννοια του «ελεύθερου χρόνου» στην έννοια της </a:t>
            </a:r>
            <a:r>
              <a:rPr lang="el-GR" sz="1200" b="1" dirty="0"/>
              <a:t>«εμπειρίας». </a:t>
            </a:r>
          </a:p>
          <a:p>
            <a:pPr algn="just">
              <a:lnSpc>
                <a:spcPct val="150000"/>
              </a:lnSpc>
              <a:buSzPct val="100000"/>
              <a:buFont typeface="Wingdings" panose="05000000000000000000" pitchFamily="2" charset="2"/>
              <a:buChar char="Ø"/>
            </a:pPr>
            <a:r>
              <a:rPr lang="el-GR" sz="1200" b="1" dirty="0"/>
              <a:t>Ενεργή συμμετοχή </a:t>
            </a:r>
            <a:r>
              <a:rPr lang="el-GR" sz="1200" dirty="0"/>
              <a:t>των τουριστών στις δραστηριότητες αυτών των εναλλακτικών μορφών.</a:t>
            </a:r>
          </a:p>
          <a:p>
            <a:pPr algn="just">
              <a:lnSpc>
                <a:spcPct val="150000"/>
              </a:lnSpc>
              <a:buSzPct val="100000"/>
              <a:buFont typeface="Wingdings" panose="05000000000000000000" pitchFamily="2" charset="2"/>
              <a:buChar char="Ø"/>
            </a:pPr>
            <a:r>
              <a:rPr lang="el-GR" sz="1200" dirty="0"/>
              <a:t>Συνδυασμός δραστηριοτήτων με τα </a:t>
            </a:r>
            <a:r>
              <a:rPr lang="el-GR" sz="1200" b="1" dirty="0"/>
              <a:t>προσωπικά ενδιαφέροντα </a:t>
            </a:r>
            <a:r>
              <a:rPr lang="el-GR" sz="1200" dirty="0"/>
              <a:t>των τουριστών.</a:t>
            </a:r>
          </a:p>
          <a:p>
            <a:pPr algn="just">
              <a:lnSpc>
                <a:spcPct val="150000"/>
              </a:lnSpc>
              <a:buSzPct val="100000"/>
              <a:buFont typeface="Wingdings" panose="05000000000000000000" pitchFamily="2" charset="2"/>
              <a:buChar char="Ø"/>
            </a:pPr>
            <a:r>
              <a:rPr lang="el-GR" sz="1200" dirty="0"/>
              <a:t>Κάθε ιδιαίτερη μορφή τουρισμού έχει ένα </a:t>
            </a:r>
            <a:r>
              <a:rPr lang="el-GR" sz="1200" b="1" dirty="0"/>
              <a:t>ιδιαίτερο χαρακτηριστικό</a:t>
            </a:r>
            <a:r>
              <a:rPr lang="el-GR" sz="1200" dirty="0"/>
              <a:t>, το οποίο, ενεργώντας ως κίνητρο, γίνεται αναπόσπαστο συστατικό στοιχείο και δίνει το όνομά του σε αυτή την ειδική μορφή. </a:t>
            </a:r>
            <a:endParaRPr lang="el-GR" sz="1200" b="1" dirty="0"/>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Google Shape;124;p18"/>
          <p:cNvSpPr txBox="1">
            <a:spLocks noGrp="1"/>
          </p:cNvSpPr>
          <p:nvPr>
            <p:ph type="title"/>
          </p:nvPr>
        </p:nvSpPr>
        <p:spPr>
          <a:xfrm>
            <a:off x="306178" y="772359"/>
            <a:ext cx="71934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b="1" dirty="0"/>
              <a:t>Τι αλλάζει στον εναλλακτικό τουρισμό;</a:t>
            </a:r>
          </a:p>
        </p:txBody>
      </p:sp>
      <p:pic>
        <p:nvPicPr>
          <p:cNvPr id="1026" name="Picture 2" descr="ΕΝΑΛΛΑΚΤΙΚΟΣ ΤΟΥΡΙΣΜΟΣ - Athens International Tourism Expo - aite.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610" y="1585428"/>
            <a:ext cx="3689474" cy="2567874"/>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a:extLst>
              <a:ext uri="{FF2B5EF4-FFF2-40B4-BE49-F238E27FC236}">
                <a16:creationId xmlns:a16="http://schemas.microsoft.com/office/drawing/2014/main" id="{07E218A5-A370-4346-9711-8364CAB82F75}"/>
              </a:ext>
            </a:extLst>
          </p:cNvPr>
          <p:cNvPicPr>
            <a:picLocks noChangeAspect="1"/>
          </p:cNvPicPr>
          <p:nvPr/>
        </p:nvPicPr>
        <p:blipFill>
          <a:blip r:embed="rId3"/>
          <a:stretch>
            <a:fillRect/>
          </a:stretch>
        </p:blipFill>
        <p:spPr>
          <a:xfrm>
            <a:off x="6959090" y="0"/>
            <a:ext cx="2184910" cy="665646"/>
          </a:xfrm>
          <a:prstGeom prst="rect">
            <a:avLst/>
          </a:prstGeom>
        </p:spPr>
      </p:pic>
    </p:spTree>
    <p:extLst>
      <p:ext uri="{BB962C8B-B14F-4D97-AF65-F5344CB8AC3E}">
        <p14:creationId xmlns:p14="http://schemas.microsoft.com/office/powerpoint/2010/main" val="1041891725"/>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1213</TotalTime>
  <Words>1258</Words>
  <Application>Microsoft Office PowerPoint</Application>
  <PresentationFormat>Προβολή στην οθόνη (16:9)</PresentationFormat>
  <Paragraphs>127</Paragraphs>
  <Slides>12</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Wingdings</vt:lpstr>
      <vt:lpstr>Trebuchet MS</vt:lpstr>
      <vt:lpstr>Wingdings 3</vt:lpstr>
      <vt:lpstr>Όψη</vt:lpstr>
      <vt:lpstr>Ποιότητα στον Τουρισμό  Παπαδιώτης Θωμάς, HYPERCO</vt:lpstr>
      <vt:lpstr>ΕΙΔΗ ΤΟΥΡΙΣΜΟΥ</vt:lpstr>
      <vt:lpstr>Ποιότητα στις Υπηρεσίες Τουρισμού</vt:lpstr>
      <vt:lpstr>Ποιότητα στις Υπηρεσίες Τουρισμού</vt:lpstr>
      <vt:lpstr>Η Ποιότητα ως Ανταγωνιστικό Πλεονέκτημα</vt:lpstr>
      <vt:lpstr>ΤΟ ΜΟΝΤΕΛΟ SERVQUAL</vt:lpstr>
      <vt:lpstr>ΤΟ ΜΟΝΤΕΛΟ SERVQUAL</vt:lpstr>
      <vt:lpstr>Μέτρα για την εξασφάλιση της Ποιότητας</vt:lpstr>
      <vt:lpstr>Τι αλλάζει στον εναλλακτικό τουρισμό;</vt:lpstr>
      <vt:lpstr>Πιστοποίηση Ποιότητας στον Τουρισμό</vt:lpstr>
      <vt:lpstr>Συμπεράσματα</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ΠΡΟΓΡΑΜΜΑΤΙΣΜΟΣ &amp; ΕΛΕΓΧΟΣ ΠΟΙΟΤΗΤΑΣ</dc:title>
  <dc:creator>erx588</dc:creator>
  <cp:lastModifiedBy>erx588</cp:lastModifiedBy>
  <cp:revision>121</cp:revision>
  <dcterms:modified xsi:type="dcterms:W3CDTF">2021-05-23T09:15:13Z</dcterms:modified>
</cp:coreProperties>
</file>