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7" r:id="rId4"/>
    <p:sldId id="268" r:id="rId5"/>
    <p:sldId id="303" r:id="rId6"/>
    <p:sldId id="272" r:id="rId7"/>
    <p:sldId id="283" r:id="rId8"/>
    <p:sldId id="282" r:id="rId9"/>
    <p:sldId id="292" r:id="rId10"/>
    <p:sldId id="294" r:id="rId11"/>
    <p:sldId id="293" r:id="rId12"/>
    <p:sldId id="291" r:id="rId13"/>
    <p:sldId id="279" r:id="rId14"/>
    <p:sldId id="280" r:id="rId15"/>
    <p:sldId id="304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mailto:marina.filiposka@yahoo.com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8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921" y="1780434"/>
            <a:ext cx="7772400" cy="422144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Модул 1: Бизнис активности во руралните средини</a:t>
            </a:r>
            <a:br>
              <a:rPr lang="ru-RU" sz="2800" b="1" dirty="0">
                <a:effectLst/>
                <a:ea typeface="Calibri" panose="020F0502020204030204" pitchFamily="34" charset="0"/>
              </a:rPr>
            </a:br>
            <a:r>
              <a:rPr lang="ru-RU" sz="2800" b="1" dirty="0">
                <a:effectLst/>
                <a:ea typeface="Calibri" panose="020F0502020204030204" pitchFamily="34" charset="0"/>
              </a:rPr>
              <a:t>Работилница бр.2: Трендови и нови рурални бизнис можности</a:t>
            </a:r>
            <a:br>
              <a:rPr lang="ru-RU" sz="2800" b="1" dirty="0">
                <a:effectLst/>
                <a:ea typeface="Calibri" panose="020F0502020204030204" pitchFamily="34" charset="0"/>
              </a:rPr>
            </a:br>
            <a:r>
              <a:rPr lang="mk-MK" sz="2800" b="1" dirty="0">
                <a:ea typeface="Calibri" panose="020F0502020204030204" pitchFamily="34" charset="0"/>
              </a:rPr>
              <a:t>Сесија 1: </a:t>
            </a:r>
            <a:r>
              <a:rPr lang="ru-RU" sz="2800" b="1" dirty="0">
                <a:effectLst/>
                <a:ea typeface="Calibri" panose="020F0502020204030204" pitchFamily="34" charset="0"/>
              </a:rPr>
              <a:t>Постоечки бизниси и нови бизнис можности во Пелагонискиот регион</a:t>
            </a:r>
            <a:r>
              <a:rPr lang="en-US" sz="2800" b="1" dirty="0">
                <a:effectLst/>
                <a:ea typeface="Calibri" panose="020F0502020204030204" pitchFamily="34" charset="0"/>
              </a:rPr>
              <a:t/>
            </a:r>
            <a:br>
              <a:rPr lang="en-US" sz="2800" b="1" dirty="0">
                <a:effectLst/>
                <a:ea typeface="Calibri" panose="020F0502020204030204" pitchFamily="34" charset="0"/>
              </a:rPr>
            </a:br>
            <a:r>
              <a:rPr lang="en-US" sz="2800" b="1" dirty="0">
                <a:effectLst/>
                <a:ea typeface="Calibri" panose="020F0502020204030204" pitchFamily="34" charset="0"/>
              </a:rPr>
              <a:t/>
            </a:r>
            <a:br>
              <a:rPr lang="en-US" sz="2800" b="1" dirty="0">
                <a:effectLst/>
                <a:ea typeface="Calibri" panose="020F0502020204030204" pitchFamily="34" charset="0"/>
              </a:rPr>
            </a:br>
            <a:r>
              <a:rPr lang="mk-MK" sz="2800" b="1" dirty="0">
                <a:effectLst/>
                <a:ea typeface="Calibri" panose="020F0502020204030204" pitchFamily="34" charset="0"/>
              </a:rPr>
              <a:t/>
            </a:r>
            <a:br>
              <a:rPr lang="mk-MK" sz="2800" b="1" dirty="0">
                <a:effectLst/>
                <a:ea typeface="Calibri" panose="020F0502020204030204" pitchFamily="34" charset="0"/>
              </a:rPr>
            </a:br>
            <a:r>
              <a:rPr lang="mk-MK" sz="2800" b="1" dirty="0">
                <a:effectLst/>
                <a:ea typeface="Calibri" panose="020F0502020204030204" pitchFamily="34" charset="0"/>
              </a:rPr>
              <a:t/>
            </a:r>
            <a:br>
              <a:rPr lang="mk-MK" sz="2800" b="1" dirty="0">
                <a:effectLst/>
                <a:ea typeface="Calibri" panose="020F0502020204030204" pitchFamily="34" charset="0"/>
              </a:rPr>
            </a:br>
            <a:r>
              <a:rPr lang="mk-MK" sz="2800" b="1" dirty="0">
                <a:effectLst/>
                <a:ea typeface="Calibri" panose="020F0502020204030204" pitchFamily="34" charset="0"/>
              </a:rPr>
              <a:t/>
            </a:r>
            <a:br>
              <a:rPr lang="mk-MK" sz="2800" b="1" dirty="0">
                <a:effectLst/>
                <a:ea typeface="Calibri" panose="020F0502020204030204" pitchFamily="34" charset="0"/>
              </a:rPr>
            </a:br>
            <a:r>
              <a:rPr lang="en-US" sz="1800" b="1" dirty="0">
                <a:ea typeface="Calibri" panose="020F0502020204030204" pitchFamily="34" charset="0"/>
              </a:rPr>
              <a:t>12</a:t>
            </a:r>
            <a:r>
              <a:rPr lang="mk-MK" sz="1800" b="1" dirty="0">
                <a:effectLst/>
                <a:ea typeface="Calibri" panose="020F0502020204030204" pitchFamily="34" charset="0"/>
              </a:rPr>
              <a:t> Мај 2021 година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181" y="4405388"/>
            <a:ext cx="3166120" cy="1111844"/>
          </a:xfrm>
        </p:spPr>
        <p:txBody>
          <a:bodyPr>
            <a:normAutofit/>
          </a:bodyPr>
          <a:lstStyle/>
          <a:p>
            <a:pPr algn="r"/>
            <a:r>
              <a:rPr lang="mk-MK" sz="1800" b="1" dirty="0">
                <a:solidFill>
                  <a:schemeClr val="tx1"/>
                </a:solidFill>
              </a:rPr>
              <a:t>Марина Филипоска</a:t>
            </a:r>
            <a:endParaRPr lang="en-US" sz="1800" b="1" dirty="0">
              <a:solidFill>
                <a:schemeClr val="tx1"/>
              </a:solidFill>
            </a:endParaRPr>
          </a:p>
          <a:p>
            <a:pPr algn="r"/>
            <a:r>
              <a:rPr lang="mk-MK" sz="1800" b="1" dirty="0">
                <a:solidFill>
                  <a:schemeClr val="tx1"/>
                </a:solidFill>
              </a:rPr>
              <a:t>д-р.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mk-MK" sz="1800" b="1" dirty="0">
                <a:solidFill>
                  <a:schemeClr val="tx1"/>
                </a:solidFill>
              </a:rPr>
              <a:t>на земјоделски науки по</a:t>
            </a:r>
          </a:p>
          <a:p>
            <a:pPr algn="r"/>
            <a:r>
              <a:rPr lang="mk-MK" sz="1800" b="1" dirty="0">
                <a:solidFill>
                  <a:schemeClr val="tx1"/>
                </a:solidFill>
              </a:rPr>
              <a:t>агробизнис и </a:t>
            </a:r>
            <a:r>
              <a:rPr lang="mk-MK" sz="1800" b="1" dirty="0" err="1">
                <a:solidFill>
                  <a:schemeClr val="tx1"/>
                </a:solidFill>
              </a:rPr>
              <a:t>агроекономија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32" y="-208"/>
            <a:ext cx="1381792" cy="6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56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848816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Можности за развој на бизнис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F0316-1E66-4C59-8A01-D4108119A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1597"/>
            <a:ext cx="8229600" cy="4317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Одгледување на лаванда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/>
              <a:t>Пласман кај познат купувач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/>
              <a:t>Преработка за добивање на масло од лаванда кое има широка употреба кај луѓето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/>
              <a:t>Набавка на еден </a:t>
            </a:r>
            <a:r>
              <a:rPr lang="ru-RU" sz="1600" b="1" dirty="0"/>
              <a:t>дестилатор за екстракција на етерични масла</a:t>
            </a:r>
          </a:p>
          <a:p>
            <a:pPr marL="457200" lvl="1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2000" b="1" dirty="0"/>
              <a:t>Собирање или одгледување на автохтони лековити билки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/>
              <a:t>Планински чај, нане, невен, оригано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/>
              <a:t>Набавка на материјали за </a:t>
            </a:r>
            <a:r>
              <a:rPr lang="ru-RU" sz="1600" b="1" dirty="0"/>
              <a:t>поставување на пластеник</a:t>
            </a:r>
            <a:r>
              <a:rPr lang="ru-RU" sz="1600" dirty="0"/>
              <a:t> за засадување на семенски материјал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/>
              <a:t>Набавка на </a:t>
            </a:r>
            <a:r>
              <a:rPr lang="ru-RU" sz="1600" b="1" dirty="0"/>
              <a:t>сушара на сончева енергија </a:t>
            </a:r>
            <a:r>
              <a:rPr lang="ru-RU" sz="1600" dirty="0"/>
              <a:t>за сушење на лековити билки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sz="2200" dirty="0"/>
          </a:p>
          <a:p>
            <a:pPr>
              <a:buFont typeface="Wingdings" panose="05000000000000000000" pitchFamily="2" charset="2"/>
              <a:buChar char="Ø"/>
            </a:pPr>
            <a:endParaRPr lang="ru-RU" sz="2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058286-2FA3-4B9B-9A29-7C192CE934AF}"/>
              </a:ext>
            </a:extLst>
          </p:cNvPr>
          <p:cNvCxnSpPr/>
          <p:nvPr/>
        </p:nvCxnSpPr>
        <p:spPr>
          <a:xfrm>
            <a:off x="539552" y="1988840"/>
            <a:ext cx="28376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278B382-58F6-48B2-9603-277B4FDE90FC}"/>
              </a:ext>
            </a:extLst>
          </p:cNvPr>
          <p:cNvCxnSpPr>
            <a:cxnSpLocks/>
          </p:cNvCxnSpPr>
          <p:nvPr/>
        </p:nvCxnSpPr>
        <p:spPr>
          <a:xfrm>
            <a:off x="611560" y="3573016"/>
            <a:ext cx="63367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2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92082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Можности за развој на бизнис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6C1F8-206D-4FFA-9E08-09380CAC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/>
              <a:t>Градинарство во затворени простории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/>
              <a:t>Поставување на стакленици, пластеници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/>
              <a:t>Греење на стакленици со еколошки горива на ОИЕ</a:t>
            </a:r>
          </a:p>
          <a:p>
            <a:pPr marL="0" lvl="1" indent="0">
              <a:buNone/>
            </a:pPr>
            <a:endParaRPr lang="ru-RU" sz="2000" b="1" dirty="0"/>
          </a:p>
          <a:p>
            <a:pPr marL="0" lvl="1" indent="0">
              <a:buNone/>
            </a:pPr>
            <a:r>
              <a:rPr lang="ru-RU" sz="2000" b="1" dirty="0"/>
              <a:t>Урбано градинарство (вертикално градинарство/аеорпоника)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mk-MK" sz="1800" dirty="0"/>
              <a:t>Директните придобивки: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/>
              <a:t>95% намалена потрошувачка на </a:t>
            </a:r>
            <a:r>
              <a:rPr lang="ru-RU" sz="1600" b="1" dirty="0"/>
              <a:t>вода</a:t>
            </a:r>
            <a:r>
              <a:rPr lang="ru-RU" sz="16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/>
              <a:t>локално производство без </a:t>
            </a:r>
            <a:r>
              <a:rPr lang="ru-RU" sz="1600" b="1" dirty="0"/>
              <a:t>пестициди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/>
              <a:t>значително намалено искористување на природните </a:t>
            </a:r>
            <a:r>
              <a:rPr lang="ru-RU" sz="1600" b="1" dirty="0"/>
              <a:t>површини</a:t>
            </a:r>
            <a:r>
              <a:rPr lang="ru-RU" sz="16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/>
              <a:t>во светот се користи како оптимален модел за </a:t>
            </a:r>
            <a:r>
              <a:rPr lang="ru-RU" sz="1600" b="1" dirty="0"/>
              <a:t>зазеленување на градовите </a:t>
            </a:r>
            <a:r>
              <a:rPr lang="ru-RU" sz="1600" dirty="0"/>
              <a:t>и како мерка за </a:t>
            </a:r>
            <a:r>
              <a:rPr lang="ru-RU" sz="1600" b="1" dirty="0"/>
              <a:t>намалување на стакленичките гасови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/>
              <a:t>поттикнува</a:t>
            </a:r>
            <a:r>
              <a:rPr lang="ru-RU" sz="1600" b="1" dirty="0"/>
              <a:t> зголемување на градските зелени површини, социјална-инклузија и локално производство на храна и растенија со намален “carbon footprint”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b="1" dirty="0"/>
              <a:t>го поддржува биодиверзитетот и ја подобрува животната средина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1F62A3B-C7FD-48F9-B47F-AE6C359772B4}"/>
              </a:ext>
            </a:extLst>
          </p:cNvPr>
          <p:cNvCxnSpPr>
            <a:cxnSpLocks/>
          </p:cNvCxnSpPr>
          <p:nvPr/>
        </p:nvCxnSpPr>
        <p:spPr>
          <a:xfrm>
            <a:off x="539552" y="1988840"/>
            <a:ext cx="43374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600C46-E344-459C-9D9C-90271FEF0757}"/>
              </a:ext>
            </a:extLst>
          </p:cNvPr>
          <p:cNvCxnSpPr>
            <a:cxnSpLocks/>
          </p:cNvCxnSpPr>
          <p:nvPr/>
        </p:nvCxnSpPr>
        <p:spPr>
          <a:xfrm>
            <a:off x="539552" y="3284984"/>
            <a:ext cx="67687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Можности за развој на бизнис</a:t>
            </a:r>
            <a:endParaRPr lang="en-US" sz="2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3CDAE97-0958-4967-B7DB-3346367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Формирање на откупен центар за овошје и зеленчук</a:t>
            </a:r>
          </a:p>
          <a:p>
            <a:pPr marL="0" indent="0">
              <a:buNone/>
            </a:pPr>
            <a:r>
              <a:rPr lang="ru-RU" sz="2000" b="1" dirty="0"/>
              <a:t>      </a:t>
            </a:r>
            <a:r>
              <a:rPr lang="ru-RU" sz="1600" dirty="0"/>
              <a:t>Изградба на работни единици и помошни простории:</a:t>
            </a:r>
          </a:p>
          <a:p>
            <a:pPr lvl="1">
              <a:spcBef>
                <a:spcPts val="0"/>
              </a:spcBef>
            </a:pPr>
            <a:r>
              <a:rPr lang="mk-MK" sz="1600" dirty="0"/>
              <a:t>Работната хала за примарно селектирање, односно инспекција, сортирање и перење на овошјето или зеленчукот</a:t>
            </a:r>
          </a:p>
          <a:p>
            <a:pPr lvl="1">
              <a:spcBef>
                <a:spcPts val="0"/>
              </a:spcBef>
            </a:pPr>
            <a:r>
              <a:rPr lang="mk-MK" sz="1600" dirty="0"/>
              <a:t>Погон за пакување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mk-MK" sz="1600" dirty="0"/>
              <a:t>Разладни комори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mk-MK" sz="1600" dirty="0"/>
              <a:t>Магацини</a:t>
            </a:r>
          </a:p>
          <a:p>
            <a:pPr marL="0" lvl="1" indent="0">
              <a:spcAft>
                <a:spcPts val="1000"/>
              </a:spcAft>
              <a:buNone/>
            </a:pPr>
            <a:r>
              <a:rPr lang="mk-MK" sz="2000" b="1" dirty="0"/>
              <a:t>Производство на </a:t>
            </a:r>
            <a:r>
              <a:rPr lang="ru-RU" sz="2000" b="1" dirty="0"/>
              <a:t>сирење на семејна фарма на крави или овци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mk-MK" sz="1600" dirty="0"/>
              <a:t>Подобрување и создавање на можност за модернизација на производството на сирење со поставување на соларни панели</a:t>
            </a:r>
            <a:endParaRPr lang="en-US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15656F9-51F8-4124-857A-E84D55E5FEC6}"/>
              </a:ext>
            </a:extLst>
          </p:cNvPr>
          <p:cNvCxnSpPr>
            <a:cxnSpLocks/>
          </p:cNvCxnSpPr>
          <p:nvPr/>
        </p:nvCxnSpPr>
        <p:spPr>
          <a:xfrm>
            <a:off x="539552" y="1988840"/>
            <a:ext cx="59046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F2023EC-7EDD-4359-8C8E-C8F5F538BD39}"/>
              </a:ext>
            </a:extLst>
          </p:cNvPr>
          <p:cNvCxnSpPr>
            <a:cxnSpLocks/>
          </p:cNvCxnSpPr>
          <p:nvPr/>
        </p:nvCxnSpPr>
        <p:spPr>
          <a:xfrm>
            <a:off x="539552" y="4077072"/>
            <a:ext cx="702097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7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43" y="-209"/>
            <a:ext cx="1908581" cy="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Можности за развој на ЈПП / ЛАГ</a:t>
            </a:r>
            <a:endParaRPr lang="en-US" sz="2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3CDAE97-0958-4967-B7DB-3346367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Формирање јавно приватно партнерство со локална општина / креирање на ЛАГ-ови</a:t>
            </a:r>
          </a:p>
          <a:p>
            <a:pPr lvl="1"/>
            <a:r>
              <a:rPr lang="ru-RU" sz="1600" dirty="0"/>
              <a:t>Развој на рурален туризам</a:t>
            </a:r>
          </a:p>
          <a:p>
            <a:pPr lvl="1"/>
            <a:r>
              <a:rPr lang="ru-RU" sz="1600" dirty="0"/>
              <a:t>Формирање на Кампинг зона</a:t>
            </a:r>
          </a:p>
          <a:p>
            <a:pPr lvl="1"/>
            <a:r>
              <a:rPr lang="ru-RU" sz="1600" dirty="0"/>
              <a:t>Развој на коњички туризам</a:t>
            </a:r>
          </a:p>
          <a:p>
            <a:pPr lvl="1"/>
            <a:r>
              <a:rPr lang="ru-RU" sz="1600" dirty="0"/>
              <a:t>Развој на планински велосипедизам</a:t>
            </a:r>
          </a:p>
          <a:p>
            <a:pPr lvl="1"/>
            <a:r>
              <a:rPr lang="ru-RU" sz="1600" dirty="0"/>
              <a:t>Училница во природа</a:t>
            </a:r>
          </a:p>
          <a:p>
            <a:pPr lvl="1"/>
            <a:r>
              <a:rPr lang="ru-RU" sz="1600" dirty="0"/>
              <a:t>Етно населба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3EEF4BC-F18F-422C-B625-69E83D467B64}"/>
              </a:ext>
            </a:extLst>
          </p:cNvPr>
          <p:cNvCxnSpPr>
            <a:cxnSpLocks/>
          </p:cNvCxnSpPr>
          <p:nvPr/>
        </p:nvCxnSpPr>
        <p:spPr>
          <a:xfrm>
            <a:off x="539552" y="2276872"/>
            <a:ext cx="63367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Постоечки и нови бизнис можности</a:t>
            </a:r>
            <a:endParaRPr lang="en-US" sz="2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3CDAE97-0958-4967-B7DB-3346367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691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Развој на традиционални и модерни занаети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mk-MK" sz="2000" dirty="0"/>
              <a:t>Изработка на брикети од слама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mk-MK" sz="2000" dirty="0"/>
              <a:t>Изработка на </a:t>
            </a:r>
            <a:r>
              <a:rPr lang="mk-MK" sz="2000" dirty="0" err="1"/>
              <a:t>пелети</a:t>
            </a:r>
            <a:r>
              <a:rPr lang="mk-MK" sz="2000" dirty="0"/>
              <a:t> од </a:t>
            </a:r>
            <a:r>
              <a:rPr lang="mk-MK" sz="2000" dirty="0" err="1"/>
              <a:t>пилевина</a:t>
            </a:r>
            <a:endParaRPr lang="mk-MK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mk-MK" sz="2000" dirty="0"/>
              <a:t>Изработка на дрвен чипс од остатоци од кастрење на овошни и лозови насади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185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Постоечки и нови бизнис можности</a:t>
            </a:r>
            <a:endParaRPr lang="en-US" sz="2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3CDAE97-0958-4967-B7DB-3346367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194438" cy="892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000" dirty="0"/>
              <a:t>Можности за подобрување на постоечкиот или развој на нов бизнис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xmlns="" id="{CE899C0A-D6A4-446C-BC3F-FCBF338DF810}"/>
              </a:ext>
            </a:extLst>
          </p:cNvPr>
          <p:cNvSpPr txBox="1">
            <a:spLocks/>
          </p:cNvSpPr>
          <p:nvPr/>
        </p:nvSpPr>
        <p:spPr>
          <a:xfrm>
            <a:off x="474453" y="2982724"/>
            <a:ext cx="2657387" cy="5902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ru-RU" sz="2000" dirty="0"/>
              <a:t>Сопствена идеја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CA5C4E8C-6718-4B5E-BA0E-E627E57255EC}"/>
              </a:ext>
            </a:extLst>
          </p:cNvPr>
          <p:cNvSpPr txBox="1">
            <a:spLocks/>
          </p:cNvSpPr>
          <p:nvPr/>
        </p:nvSpPr>
        <p:spPr>
          <a:xfrm>
            <a:off x="3851920" y="2982724"/>
            <a:ext cx="2657387" cy="5902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ru-RU" sz="2000" dirty="0"/>
              <a:t>Можности и одлуки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0B7C706-F8FB-468F-B2A3-BF83B892C61C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339753" y="2492753"/>
            <a:ext cx="714666" cy="489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A9145BF-B13E-4DFD-9AB2-CC8E33D2A19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31840" y="3277870"/>
            <a:ext cx="758790" cy="4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F17BAA-8F61-4479-9A39-6D309F5EDFFA}"/>
              </a:ext>
            </a:extLst>
          </p:cNvPr>
          <p:cNvSpPr txBox="1"/>
          <p:nvPr/>
        </p:nvSpPr>
        <p:spPr>
          <a:xfrm>
            <a:off x="611560" y="4128315"/>
            <a:ext cx="6176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/>
              <a:t>Ваши идеи за подобрување на </a:t>
            </a:r>
            <a:r>
              <a:rPr lang="mk-MK" b="1" dirty="0" err="1"/>
              <a:t>постоечките</a:t>
            </a:r>
            <a:r>
              <a:rPr lang="mk-MK" b="1" dirty="0"/>
              <a:t> и развој на нови бизнис можности?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06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29" y="-209"/>
            <a:ext cx="1756496" cy="8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5D6B4E-C3CE-40CC-B29C-3BC9E093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1916832"/>
            <a:ext cx="8229600" cy="3306552"/>
          </a:xfrm>
        </p:spPr>
        <p:txBody>
          <a:bodyPr>
            <a:normAutofit/>
          </a:bodyPr>
          <a:lstStyle/>
          <a:p>
            <a:r>
              <a:rPr lang="mk-MK" b="1" dirty="0"/>
              <a:t>БЛАГОДАРАМ НА ВНИМАНИЕТО</a:t>
            </a:r>
            <a:r>
              <a:rPr lang="mk-MK" dirty="0"/>
              <a:t/>
            </a:r>
            <a:br>
              <a:rPr lang="mk-MK" dirty="0"/>
            </a:br>
            <a:r>
              <a:rPr lang="en-US" dirty="0"/>
              <a:t/>
            </a:r>
            <a:br>
              <a:rPr lang="en-US" dirty="0"/>
            </a:br>
            <a:r>
              <a:rPr lang="mk-MK" sz="2000" dirty="0"/>
              <a:t/>
            </a:r>
            <a:br>
              <a:rPr lang="mk-MK" sz="2000" dirty="0"/>
            </a:br>
            <a:r>
              <a:rPr lang="mk-MK" sz="2000" dirty="0"/>
              <a:t>Марина Филипоска</a:t>
            </a:r>
            <a:br>
              <a:rPr lang="mk-MK" sz="2000" dirty="0"/>
            </a:br>
            <a:r>
              <a:rPr lang="mk-MK" sz="2000" dirty="0"/>
              <a:t>д-р на земјоделски науки – Агробизнис и </a:t>
            </a:r>
            <a:r>
              <a:rPr lang="mk-MK" sz="2000" dirty="0" err="1"/>
              <a:t>агроекономија</a:t>
            </a:r>
            <a:r>
              <a:rPr lang="mk-MK" sz="2000" dirty="0"/>
              <a:t/>
            </a:r>
            <a:br>
              <a:rPr lang="mk-MK" sz="2000" dirty="0"/>
            </a:br>
            <a:r>
              <a:rPr lang="en-US" sz="2000" dirty="0">
                <a:hlinkClick r:id="rId11"/>
              </a:rPr>
              <a:t>marina.filiposka@yahoo.com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9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32" y="-208"/>
            <a:ext cx="1381792" cy="6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310F89C0-9A01-42EA-AC8F-2DAB0FD9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440292"/>
            <a:ext cx="8229600" cy="1143000"/>
          </a:xfrm>
        </p:spPr>
        <p:txBody>
          <a:bodyPr/>
          <a:lstStyle/>
          <a:p>
            <a:r>
              <a:rPr lang="mk-MK" dirty="0"/>
              <a:t>Содржина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FE261DB-F7B5-4943-BC41-F9D879C3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dirty="0"/>
              <a:t>Карактеристики на Пелагонискиот регион</a:t>
            </a:r>
          </a:p>
          <a:p>
            <a:pPr marL="0" indent="0">
              <a:buNone/>
            </a:pPr>
            <a:endParaRPr lang="mk-MK" sz="2000" dirty="0"/>
          </a:p>
          <a:p>
            <a:r>
              <a:rPr lang="mk-MK" sz="2000" dirty="0"/>
              <a:t>Карактеристики за развој на бизниси во Пелагониски регион</a:t>
            </a:r>
          </a:p>
          <a:p>
            <a:pPr marL="0" indent="0">
              <a:buNone/>
            </a:pPr>
            <a:endParaRPr lang="mk-MK" sz="2000" dirty="0"/>
          </a:p>
          <a:p>
            <a:r>
              <a:rPr lang="mk-MK" sz="2000" dirty="0"/>
              <a:t>Потенцијал за развој на бизнисот</a:t>
            </a:r>
          </a:p>
          <a:p>
            <a:pPr marL="0" indent="0">
              <a:buNone/>
            </a:pPr>
            <a:endParaRPr lang="mk-MK" sz="2000" dirty="0"/>
          </a:p>
          <a:p>
            <a:r>
              <a:rPr lang="mk-MK" sz="2000" dirty="0"/>
              <a:t>Нови / постоечки бизнис можности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535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47" y="-209"/>
            <a:ext cx="15397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Општи карактеристики на Пелагонискиот регион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75A17E-BAAF-4E5D-B176-4669E83D2ADF}"/>
              </a:ext>
            </a:extLst>
          </p:cNvPr>
          <p:cNvSpPr txBox="1"/>
          <p:nvPr/>
        </p:nvSpPr>
        <p:spPr>
          <a:xfrm>
            <a:off x="5226464" y="2636912"/>
            <a:ext cx="3803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Површина – 18,9%</a:t>
            </a:r>
          </a:p>
          <a:p>
            <a:endParaRPr lang="mk-MK" dirty="0"/>
          </a:p>
          <a:p>
            <a:r>
              <a:rPr lang="mk-MK" dirty="0"/>
              <a:t>Население – 227.378 жители</a:t>
            </a:r>
          </a:p>
          <a:p>
            <a:endParaRPr lang="mk-MK" dirty="0"/>
          </a:p>
          <a:p>
            <a:r>
              <a:rPr lang="mk-MK" dirty="0"/>
              <a:t>Населеност – 48,2% жители на </a:t>
            </a:r>
            <a:r>
              <a:rPr lang="en-US" dirty="0"/>
              <a:t>km²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mk-MK" dirty="0"/>
              <a:t>рурални и 5 урбани општини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xmlns="" id="{558B328B-ABEE-46F3-BF18-A20568B2B6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8" y="1772816"/>
            <a:ext cx="4828608" cy="40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15" y="-209"/>
            <a:ext cx="1648809" cy="7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Население и невработеност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E2A717-2C88-4A70-B696-E71113C9A7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9233" y="2315313"/>
            <a:ext cx="4377829" cy="3033651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xmlns="" id="{C42EBBCB-6587-492E-94E9-556A40365D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3792" r="3210" b="4828"/>
          <a:stretch/>
        </p:blipFill>
        <p:spPr>
          <a:xfrm>
            <a:off x="686305" y="3425040"/>
            <a:ext cx="3991261" cy="2299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CA9D30-DCAF-44E4-93C6-FE3BE534A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1773" y="1529381"/>
            <a:ext cx="3095793" cy="18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15" y="-209"/>
            <a:ext cx="1648809" cy="7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Природни карактеристики за развој на бизнисот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A6F87C-8880-4363-AEFA-1E35FF96A383}"/>
              </a:ext>
            </a:extLst>
          </p:cNvPr>
          <p:cNvSpPr txBox="1"/>
          <p:nvPr/>
        </p:nvSpPr>
        <p:spPr>
          <a:xfrm>
            <a:off x="6089344" y="2025143"/>
            <a:ext cx="29423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Климатски услови:</a:t>
            </a:r>
          </a:p>
          <a:p>
            <a:pPr marL="285750" indent="-285750">
              <a:buFontTx/>
              <a:buChar char="-"/>
            </a:pPr>
            <a:r>
              <a:rPr lang="mk-MK" dirty="0"/>
              <a:t>Земјоделство: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Житни култури (пченица, пченка)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Пипер и компир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Тутун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Јаболка (Слива, Вишна)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Млеко (крави и овци)</a:t>
            </a:r>
          </a:p>
          <a:p>
            <a:pPr marL="285750" indent="-285750">
              <a:buFontTx/>
              <a:buChar char="-"/>
            </a:pPr>
            <a:r>
              <a:rPr lang="mk-MK" dirty="0"/>
              <a:t>Туризам: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Преспанско Езеро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Национален парк „Пелистер“ и „Галичица“</a:t>
            </a:r>
          </a:p>
          <a:p>
            <a:pPr marL="573088" lvl="1" indent="-285750">
              <a:buFontTx/>
              <a:buChar char="-"/>
            </a:pPr>
            <a:r>
              <a:rPr lang="mk-MK" sz="1600" dirty="0"/>
              <a:t>Зимски туристички центар „Крушево“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xmlns="" id="{FC81527E-7624-4D79-A6FC-DDDDF6DD93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4529"/>
          <a:stretch/>
        </p:blipFill>
        <p:spPr>
          <a:xfrm>
            <a:off x="457200" y="1622138"/>
            <a:ext cx="5590414" cy="3300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C566FA-5970-4EAE-A289-1B11A1BB36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890" y="4051265"/>
            <a:ext cx="2771497" cy="166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47" y="-209"/>
            <a:ext cx="15397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782964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 co-funded by the European Union and National Funds of the participating countries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Инвестиции во основни средства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8773A2-A714-4510-A2E8-846D827CD5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16" y="1673633"/>
            <a:ext cx="7144439" cy="40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25" y="-209"/>
            <a:ext cx="1696800" cy="7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Активни деловни субјекти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03FE19-0A3C-4AAA-ABF2-73E199FD9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3" r="9272"/>
          <a:stretch/>
        </p:blipFill>
        <p:spPr>
          <a:xfrm>
            <a:off x="251520" y="2076870"/>
            <a:ext cx="4157672" cy="368769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xmlns="" id="{CD45CBB0-47D1-474C-B37C-F7DF8143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7" y="1560760"/>
            <a:ext cx="4367455" cy="2588320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FA938D7E-6ABC-493E-85D2-0908A0798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6" y="4139511"/>
            <a:ext cx="4367455" cy="2657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5AD811-7DD6-44C5-8386-0D4EAD9DC279}"/>
              </a:ext>
            </a:extLst>
          </p:cNvPr>
          <p:cNvSpPr txBox="1"/>
          <p:nvPr/>
        </p:nvSpPr>
        <p:spPr>
          <a:xfrm>
            <a:off x="251519" y="5822979"/>
            <a:ext cx="402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8.327 активни деловни субјекти во 2019 година според Државен завод за статистика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Туристички капацитети и угостителски објекти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3AB29E-657D-4EF9-A34C-ECBC9C80D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73" r="8692"/>
          <a:stretch/>
        </p:blipFill>
        <p:spPr>
          <a:xfrm>
            <a:off x="236232" y="2109956"/>
            <a:ext cx="4207241" cy="3191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759DCD-2512-4333-A00F-ECD130C17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747515"/>
            <a:ext cx="4012017" cy="2313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CD5BDA-AE2B-459A-B768-64492C51F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4087231"/>
            <a:ext cx="4012017" cy="25821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CBCDE6-0EBF-4FC0-AF84-8216C6965938}"/>
              </a:ext>
            </a:extLst>
          </p:cNvPr>
          <p:cNvSpPr txBox="1"/>
          <p:nvPr/>
        </p:nvSpPr>
        <p:spPr>
          <a:xfrm>
            <a:off x="325149" y="5559623"/>
            <a:ext cx="402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72.833 туристи во 2019 година според Државен завод за статистика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-209"/>
            <a:ext cx="1789623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377176" y="61214"/>
            <a:ext cx="57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94"/>
            <a:ext cx="2808312" cy="89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217112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217112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212349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6189553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240441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229240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259657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592F3B6-CF25-4ED2-AB32-F9D2AC3A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>
            <a:normAutofit/>
          </a:bodyPr>
          <a:lstStyle/>
          <a:p>
            <a:r>
              <a:rPr lang="mk-MK" sz="2800" dirty="0"/>
              <a:t>Потенцијал за развој на бизниси во земјоделството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919CBC-EC3F-417A-A03C-FCA555966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k-MK" sz="1800" dirty="0"/>
              <a:t>Традиционални бизниси</a:t>
            </a:r>
          </a:p>
          <a:p>
            <a:pPr>
              <a:buFontTx/>
              <a:buChar char="-"/>
            </a:pPr>
            <a:r>
              <a:rPr lang="mk-MK" sz="1800" dirty="0"/>
              <a:t>Житарици (пченица, пченка, јачмен)</a:t>
            </a:r>
          </a:p>
          <a:p>
            <a:pPr>
              <a:buFontTx/>
              <a:buChar char="-"/>
            </a:pPr>
            <a:r>
              <a:rPr lang="mk-MK" sz="1800" dirty="0"/>
              <a:t>Тутун и сончоглед</a:t>
            </a:r>
          </a:p>
          <a:p>
            <a:pPr>
              <a:buFontTx/>
              <a:buChar char="-"/>
            </a:pPr>
            <a:r>
              <a:rPr lang="mk-MK" sz="1800" dirty="0"/>
              <a:t>Градинарски производи (кромид, пиперка, компир)</a:t>
            </a:r>
          </a:p>
          <a:p>
            <a:pPr>
              <a:buFontTx/>
              <a:buChar char="-"/>
            </a:pPr>
            <a:r>
              <a:rPr lang="mk-MK" sz="1800" dirty="0"/>
              <a:t>Овоштарство (јаболка, сливи, вишна, орев)</a:t>
            </a:r>
          </a:p>
          <a:p>
            <a:pPr>
              <a:buFontTx/>
              <a:buChar char="-"/>
            </a:pPr>
            <a:r>
              <a:rPr lang="mk-MK" sz="1800" dirty="0"/>
              <a:t>Млеко и млечни производи</a:t>
            </a:r>
          </a:p>
          <a:p>
            <a:pPr>
              <a:buFontTx/>
              <a:buChar char="-"/>
            </a:pPr>
            <a:endParaRPr lang="mk-MK" sz="1800" dirty="0"/>
          </a:p>
          <a:p>
            <a:pPr marL="0" indent="0">
              <a:buNone/>
            </a:pPr>
            <a:r>
              <a:rPr lang="mk-MK" sz="1800" dirty="0"/>
              <a:t>Нови бизнис можности</a:t>
            </a:r>
          </a:p>
          <a:p>
            <a:pPr>
              <a:buFontTx/>
              <a:buChar char="-"/>
            </a:pPr>
            <a:r>
              <a:rPr lang="mk-MK" sz="1800" dirty="0"/>
              <a:t>Органско производство</a:t>
            </a:r>
          </a:p>
          <a:p>
            <a:pPr>
              <a:buFontTx/>
              <a:buChar char="-"/>
            </a:pPr>
            <a:r>
              <a:rPr lang="mk-MK" sz="1800" dirty="0"/>
              <a:t>Брендирање и маркетинг на производи</a:t>
            </a:r>
          </a:p>
          <a:p>
            <a:pPr>
              <a:buFontTx/>
              <a:buChar char="-"/>
            </a:pPr>
            <a:r>
              <a:rPr lang="mk-MK" sz="1800" dirty="0"/>
              <a:t>Циркуларна економија</a:t>
            </a:r>
          </a:p>
          <a:p>
            <a:pPr>
              <a:buFontTx/>
              <a:buChar char="-"/>
            </a:pPr>
            <a:r>
              <a:rPr lang="mk-MK" sz="1800" dirty="0"/>
              <a:t>Обновливи извори на енергија</a:t>
            </a:r>
          </a:p>
          <a:p>
            <a:pPr>
              <a:buFontTx/>
              <a:buChar char="-"/>
            </a:pPr>
            <a:r>
              <a:rPr lang="mk-MK" sz="1800" dirty="0"/>
              <a:t>Енергетска ефикасност</a:t>
            </a:r>
          </a:p>
          <a:p>
            <a:pPr>
              <a:buFontTx/>
              <a:buChar char="-"/>
            </a:pPr>
            <a:r>
              <a:rPr lang="mk-MK" sz="1800" dirty="0"/>
              <a:t>Социјална инклузија со фокус на млади, жени и ранливи групи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700E9E9-9CB6-4126-A484-36D96CBEBB41}"/>
              </a:ext>
            </a:extLst>
          </p:cNvPr>
          <p:cNvCxnSpPr>
            <a:cxnSpLocks/>
          </p:cNvCxnSpPr>
          <p:nvPr/>
        </p:nvCxnSpPr>
        <p:spPr>
          <a:xfrm>
            <a:off x="539552" y="1916832"/>
            <a:ext cx="244827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569F1F7-1E5B-4CF7-9E91-06D474D33BF9}"/>
              </a:ext>
            </a:extLst>
          </p:cNvPr>
          <p:cNvCxnSpPr>
            <a:cxnSpLocks/>
          </p:cNvCxnSpPr>
          <p:nvPr/>
        </p:nvCxnSpPr>
        <p:spPr>
          <a:xfrm>
            <a:off x="539552" y="4005064"/>
            <a:ext cx="244827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809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Модул 1: Бизнис активности во руралните средини Работилница бр.2: Трендови и нови рурални бизнис можности Сесија 1: Постоечки бизниси и нови бизнис можности во Пелагонискиот регион     12 Мај 2021 година</vt:lpstr>
      <vt:lpstr>Содржина</vt:lpstr>
      <vt:lpstr>Општи карактеристики на Пелагонискиот регион</vt:lpstr>
      <vt:lpstr>Население и невработеност</vt:lpstr>
      <vt:lpstr>Природни карактеристики за развој на бизнисот</vt:lpstr>
      <vt:lpstr>Инвестиции во основни средства</vt:lpstr>
      <vt:lpstr>Активни деловни субјекти</vt:lpstr>
      <vt:lpstr>Туристички капацитети и угостителски објекти</vt:lpstr>
      <vt:lpstr>Потенцијал за развој на бизниси во земјоделството</vt:lpstr>
      <vt:lpstr>Можности за развој на бизнис</vt:lpstr>
      <vt:lpstr>Можности за развој на бизнис</vt:lpstr>
      <vt:lpstr>Можности за развој на бизнис</vt:lpstr>
      <vt:lpstr>Можности за развој на ЈПП / ЛАГ</vt:lpstr>
      <vt:lpstr>Постоечки и нови бизнис можности</vt:lpstr>
      <vt:lpstr>Постоечки и нови бизнис можности</vt:lpstr>
      <vt:lpstr>БЛАГОДАРАМ НА ВНИМАНИЕТО   Марина Филипоска д-р на земјоделски науки – Агробизнис и агроекономија marina.filiposka@yahoo.com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 Bojkoski</dc:creator>
  <cp:lastModifiedBy>Jasmina</cp:lastModifiedBy>
  <cp:revision>143</cp:revision>
  <dcterms:created xsi:type="dcterms:W3CDTF">2014-04-16T13:08:37Z</dcterms:created>
  <dcterms:modified xsi:type="dcterms:W3CDTF">2021-05-12T11:39:08Z</dcterms:modified>
</cp:coreProperties>
</file>